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6"/>
  </p:notesMasterIdLst>
  <p:sldIdLst>
    <p:sldId id="257" r:id="rId3"/>
    <p:sldId id="258" r:id="rId4"/>
    <p:sldId id="259" r:id="rId5"/>
  </p:sldIdLst>
  <p:sldSz cx="18288000" cy="10080625"/>
  <p:notesSz cx="6858000" cy="9144000"/>
  <p:embeddedFontLst>
    <p:embeddedFont>
      <p:font typeface="Segoe UI" panose="020B0502040204020203" pitchFamily="34" charset="0"/>
      <p:regular r:id="rId7"/>
      <p:bold r:id="rId8"/>
      <p:italic r:id="rId9"/>
      <p:boldItalic r:id="rId10"/>
    </p:embeddedFont>
  </p:embeddedFontLst>
  <p:custDataLst>
    <p:custData r:id="rId1"/>
    <p:tags r:id="rId11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oleObject" Target="file:///\\metsa\shares\yleiset\Yhteiset\Tilda\Perustietoa%20mets&#228;teollisuudesta\POHJA%20Excelit\POHJA%20Tuotanto%20Tulli%20vuosi.xlsx!Tuotanto_Vienti!R3S2:R16S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emf"/><Relationship Id="rId7" Type="http://schemas.openxmlformats.org/officeDocument/2006/relationships/image" Target="../media/image10.png"/><Relationship Id="rId2" Type="http://schemas.openxmlformats.org/officeDocument/2006/relationships/oleObject" Target="file:///\\metsa\shares\yleiset\Yhteiset\Tilda\Perustietoa%20mets&#228;teollisuudesta\POHJA%20Excelit\POHJA%20Tuotanto%20Tulli%20vuosi.xlsx!Vienti_m&#228;&#228;r&#228;!R3S2:R16S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emf"/><Relationship Id="rId7" Type="http://schemas.openxmlformats.org/officeDocument/2006/relationships/image" Target="../media/image10.png"/><Relationship Id="rId2" Type="http://schemas.openxmlformats.org/officeDocument/2006/relationships/oleObject" Target="file:///\\metsa\shares\yleiset\Yhteiset\Tilda\Perustietoa%20mets&#228;teollisuudesta\POHJA%20Excelit\POHJA%20Tuotanto%20Tulli%20vuosi.xlsx!Vienti_arvo!R3S2:R16S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i 15">
            <a:extLst>
              <a:ext uri="{FF2B5EF4-FFF2-40B4-BE49-F238E27FC236}">
                <a16:creationId xmlns:a16="http://schemas.microsoft.com/office/drawing/2014/main" id="{BE64E919-E1D6-9C3F-F635-35D92D0AF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52501"/>
              </p:ext>
            </p:extLst>
          </p:nvPr>
        </p:nvGraphicFramePr>
        <p:xfrm>
          <a:off x="3452222" y="2492259"/>
          <a:ext cx="11382375" cy="61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00810" imgH="3914795" progId="Excel.Sheet.12">
                  <p:link updateAutomatic="1"/>
                </p:oleObj>
              </mc:Choice>
              <mc:Fallback>
                <p:oleObj name="Worksheet" r:id="rId2" imgW="7200810" imgH="39147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2222" y="2492259"/>
                        <a:ext cx="11382375" cy="618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tsikko 4">
            <a:extLst>
              <a:ext uri="{FF2B5EF4-FFF2-40B4-BE49-F238E27FC236}">
                <a16:creationId xmlns:a16="http://schemas.microsoft.com/office/drawing/2014/main" id="{A93523C3-0883-B007-FFAD-899596DB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Metsäteollisuuden tuotanto ja vienti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95828E-7D9B-1094-650B-E756632F77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Lähde: Metsäteollisuus ry ja Tulli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DD3B7E1-BB82-46D2-8279-D9F01FB5C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65" y="3679770"/>
            <a:ext cx="925731" cy="618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6A9261-F89C-4180-885F-23B2E3D89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141" y="4487050"/>
            <a:ext cx="925755" cy="6180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688760F-1500-46A7-9DFA-D941BCBF1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33" y="5280236"/>
            <a:ext cx="920563" cy="61370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A5CC2A-2268-468F-AE06-1A32C9195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141" y="6951292"/>
            <a:ext cx="925755" cy="5871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176FEE3-1B2B-45A2-A94F-0A769ED42B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41" y="7718399"/>
            <a:ext cx="925731" cy="61782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C69D21B-AEB0-6B7B-EE35-D8383E1EA5DF}"/>
              </a:ext>
            </a:extLst>
          </p:cNvPr>
          <p:cNvSpPr txBox="1"/>
          <p:nvPr/>
        </p:nvSpPr>
        <p:spPr>
          <a:xfrm>
            <a:off x="12549810" y="8681921"/>
            <a:ext cx="5261112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/>
            <a:endParaRPr lang="fi-FI" sz="6400" b="1" dirty="0"/>
          </a:p>
          <a:p>
            <a:pPr algn="l"/>
            <a:r>
              <a:rPr lang="fi-FI" sz="6400" b="1" dirty="0"/>
              <a:t>*</a:t>
            </a:r>
            <a:r>
              <a:rPr lang="fi-FI" sz="6400" dirty="0"/>
              <a:t>Tuotantomäärä osittain estimoitu.</a:t>
            </a:r>
          </a:p>
          <a:p>
            <a:pPr algn="l"/>
            <a:r>
              <a:rPr lang="fi-FI" sz="6400" dirty="0"/>
              <a:t> Sahatavaran vienti sisältää myös höylätavaran viennin.</a:t>
            </a:r>
          </a:p>
          <a:p>
            <a:pPr algn="l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24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E640D-76BF-8234-B57B-2F29FAF9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5DC7EF0E-45BF-F55E-31A1-60C8303E4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374512"/>
              </p:ext>
            </p:extLst>
          </p:nvPr>
        </p:nvGraphicFramePr>
        <p:xfrm>
          <a:off x="3444875" y="2427288"/>
          <a:ext cx="11222038" cy="639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29313" imgH="3895798" progId="Excel.Sheet.12">
                  <p:link updateAutomatic="1"/>
                </p:oleObj>
              </mc:Choice>
              <mc:Fallback>
                <p:oleObj name="Worksheet" r:id="rId2" imgW="6829313" imgH="38957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4875" y="2427288"/>
                        <a:ext cx="11222038" cy="639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tsikko 4">
            <a:extLst>
              <a:ext uri="{FF2B5EF4-FFF2-40B4-BE49-F238E27FC236}">
                <a16:creationId xmlns:a16="http://schemas.microsoft.com/office/drawing/2014/main" id="{E03B5BD8-CA61-030B-258B-E8F94F39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Metsäteollisuuden viennin määrä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D0BACD5-BE8A-B636-7765-0F96F5FF10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Lähde: Tulli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DD1BDC5-30F7-77FF-1B14-14B88DD1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27" y="3417769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6407239-756B-45B7-E58B-F2398979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654" y="4235533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D55C1D-1D00-6F5C-B7DD-BCA8D5A5B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02" y="5053281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D1782A1-9401-F3C7-0ECC-80A3A2376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602" y="7003492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2C2FDF8-EFFC-6E24-1EE5-2B03CA959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27" y="7853765"/>
            <a:ext cx="967673" cy="6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78A5C-DE66-7E9A-B49A-D4FE29D8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5504E99F-1D0E-77CA-A1B0-BAF9C355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95902"/>
              </p:ext>
            </p:extLst>
          </p:nvPr>
        </p:nvGraphicFramePr>
        <p:xfrm>
          <a:off x="3732213" y="2497138"/>
          <a:ext cx="10826750" cy="643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210" imgH="3914795" progId="Excel.Sheet.12">
                  <p:link updateAutomatic="1"/>
                </p:oleObj>
              </mc:Choice>
              <mc:Fallback>
                <p:oleObj name="Worksheet" r:id="rId2" imgW="6591210" imgH="39147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2213" y="2497138"/>
                        <a:ext cx="10826750" cy="643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tsikko 4">
            <a:extLst>
              <a:ext uri="{FF2B5EF4-FFF2-40B4-BE49-F238E27FC236}">
                <a16:creationId xmlns:a16="http://schemas.microsoft.com/office/drawing/2014/main" id="{A98E0A4B-DF96-AEAA-8385-D94C5F4D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Metsäteollisuuden viennin arvo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1242D3-EB58-AAF2-208E-CFEA14D19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Lähde: Tulli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00E404-A178-D794-6069-814F5DBAA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38" y="3736803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525051E-F5E9-0817-BC18-24751C240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239" y="4577601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670382D-99C0-0176-FDA7-35E7CA5C9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39" y="5434626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0CA427E-A88B-838F-04F8-0CC963D9E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292" y="7116021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75CB499-FCBD-F7C2-E0E1-820625D96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91" y="7955314"/>
            <a:ext cx="967673" cy="6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615ee714-78f8-4d16-b25d-afa5b3242fc0&quot;,&quot;properties&quot;:{&quot;AuthorName&quot;:&quot;Huhtala-Hedman Ville&quot;,&quot;AuthorTitle&quot;:&quot;Tilastopäällikkö&quot;,&quot;AuthorEmail&quot;:&quot;ville.huhtala-hedman@forestindustries.fi&quot;,&quot;AuthorPhone&quot;:&quot;&quot;,&quot;CompanyList&quot;:&quot;Metsäteollisuus ry&quot;,&quot;SiteList&quot;:&quot;Yleinen&quot;,&quot;AuthorMobile&quot;:&quot;+358 408241001&quot;,&quot;AuthorDepartment&quot;:&quot;Taloustiimi&quot;,&quot;ddate&quot;:&quot;5.11.2025&quot;,&quot;dtitle&quot;:null,&quot;dsubtitle&quot;:null},&quot;raw&quot;:{&quot;ddate&quot;:&quot;2025-11-05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b105ff8f-dd61-45dd-8537-30dd613703f5</content>
  <module>ef23504f-7fcd-4484-b491-9ebeb84fe42b</module>
  <language>fi-FI</language>
  <author>615ee714-78f8-4d16-b25d-afa5b3242fc0</author>
  <properties>
    <AuthorName>Huhtala-Hedman Ville</AuthorName>
    <AuthorTitle>Tilastopäällikkö</AuthorTitle>
    <AuthorEmail>ville.huhtala-hedman@forestindustries.fi</AuthorEmail>
    <AuthorPhone/>
    <CompanyList>Metsäteollisuus ry</CompanyList>
    <SiteList>Yleinen</SiteList>
    <AuthorMobile>+358 408241001</AuthorMobile>
    <AuthorDepartment>Taloustiimi</AuthorDepartment>
    <ddate>5.11.2025</ddate>
    <dtitle/>
    <dsubtitle/>
  </properties>
  <raw>
    <ddate>2025-11-05</ddate>
  </raw>
</kameleondocument>
</file>

<file path=customXml/itemProps1.xml><?xml version="1.0" encoding="utf-8"?>
<ds:datastoreItem xmlns:ds="http://schemas.openxmlformats.org/officeDocument/2006/customXml" ds:itemID="{055951D3-E704-4DBE-A447-4E3DF6FD4C62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E0D40633</Template>
  <TotalTime>131</TotalTime>
  <Words>38</Words>
  <Application>Microsoft Office PowerPoint</Application>
  <PresentationFormat>Mukautettu</PresentationFormat>
  <Paragraphs>9</Paragraphs>
  <Slides>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Segoe UI</vt:lpstr>
      <vt:lpstr>Wingdings</vt:lpstr>
      <vt:lpstr>Aptos</vt:lpstr>
      <vt:lpstr>Office-teema</vt:lpstr>
      <vt:lpstr>\\metsa\shares\yleiset\Yhteiset\Tilda\Perustietoa metsäteollisuudesta\POHJA Excelit\POHJA Tuotanto Tulli vuosi.xlsx!Tuotanto_Vienti!R3S2:R16S7</vt:lpstr>
      <vt:lpstr>\\metsa\shares\yleiset\Yhteiset\Tilda\Perustietoa metsäteollisuudesta\POHJA Excelit\POHJA Tuotanto Tulli vuosi.xlsx!Vienti_määrä!R3S2:R16S7</vt:lpstr>
      <vt:lpstr>\\metsa\shares\yleiset\Yhteiset\Tilda\Perustietoa metsäteollisuudesta\POHJA Excelit\POHJA Tuotanto Tulli vuosi.xlsx!Vienti_arvo!R3S2:R16S7</vt:lpstr>
      <vt:lpstr>Metsäteollisuuden tuotanto ja vienti </vt:lpstr>
      <vt:lpstr>Metsäteollisuuden viennin määrä </vt:lpstr>
      <vt:lpstr>Metsäteollisuuden viennin arvo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Janne Eskelinen</dc:creator>
  <cp:keywords/>
  <dc:description/>
  <cp:lastModifiedBy>Liimatainen Elias</cp:lastModifiedBy>
  <cp:revision>17</cp:revision>
  <dcterms:created xsi:type="dcterms:W3CDTF">2025-11-05T06:52:43Z</dcterms:created>
  <dcterms:modified xsi:type="dcterms:W3CDTF">2026-03-13T12:56:15Z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2025-11-05T07:01:57Z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f3e7de14-d9fa-451b-a307-5af5ca1dcd25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