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1" r:id="rId2"/>
  </p:sldIdLst>
  <p:sldSz cx="18288000" cy="10080625"/>
  <p:notesSz cx="6858000" cy="9144000"/>
  <p:embeddedFontLst>
    <p:embeddedFont>
      <p:font typeface="Segoe UI" panose="020B0502040204020203" pitchFamily="34" charset="0"/>
      <p:regular r:id="rId4"/>
      <p:bold r:id="rId5"/>
      <p:italic r:id="rId6"/>
      <p:boldItalic r:id="rId7"/>
    </p:embeddedFont>
  </p:embeddedFontLst>
  <p:custDataLst>
    <p:tags r:id="rId8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8C6E"/>
    <a:srgbClr val="84B014"/>
    <a:srgbClr val="4DA33C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etsa\shares\yleiset\Yhteiset\Tilastot\Ymp&#228;rist&#246;\Ymp&#228;rist&#246;kysely\Kyselyn%20analysointi\ANALYSOINTI%20-%20P&#228;&#228;st&#246;t%20yhteens&#228;%20-%20p&#228;&#228;st&#246;t%20tonnia%20kohden.xlsm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894224825992305E-2"/>
          <c:y val="5.2264319841244161E-2"/>
          <c:w val="0.72521727446185269"/>
          <c:h val="0.813456171708347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5BD26"/>
            </a:solidFill>
          </c:spPr>
          <c:invertIfNegative val="0"/>
          <c:dLbls>
            <c:dLbl>
              <c:idx val="3"/>
              <c:layout>
                <c:manualLayout>
                  <c:x val="1.3655101985971889E-3"/>
                  <c:y val="7.65874529401516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14-4DF2-B591-25D266CD09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Laskenta!$A$29:$A$38</c:f>
              <c:strCache>
                <c:ptCount val="10"/>
                <c:pt idx="0">
                  <c:v>Kaatopaikkajätteet</c:v>
                </c:pt>
                <c:pt idx="1">
                  <c:v>Fossiilinen hiilidioksidi (CO2) *</c:v>
                </c:pt>
                <c:pt idx="2">
                  <c:v>Hiukkaset</c:v>
                </c:pt>
                <c:pt idx="3">
                  <c:v>Hajurikkiyhdisteet (TRS)</c:v>
                </c:pt>
                <c:pt idx="4">
                  <c:v>Typenoksidit (NOx)</c:v>
                </c:pt>
                <c:pt idx="5">
                  <c:v>Jäteveden määrä</c:v>
                </c:pt>
                <c:pt idx="6">
                  <c:v>Orgaaniset klooriyhdisteet (AOX)</c:v>
                </c:pt>
                <c:pt idx="7">
                  <c:v>Typpi (N)</c:v>
                </c:pt>
                <c:pt idx="8">
                  <c:v>Fosfori (P)</c:v>
                </c:pt>
                <c:pt idx="9">
                  <c:v>Kemiallinen hapenkulutus (COD)</c:v>
                </c:pt>
              </c:strCache>
            </c:strRef>
          </c:cat>
          <c:val>
            <c:numRef>
              <c:f>Laskenta!$B$29:$B$38</c:f>
              <c:numCache>
                <c:formatCode>0%</c:formatCode>
                <c:ptCount val="10"/>
                <c:pt idx="0">
                  <c:v>-0.9569624235395926</c:v>
                </c:pt>
                <c:pt idx="1">
                  <c:v>-0.80564584075952073</c:v>
                </c:pt>
                <c:pt idx="2">
                  <c:v>-0.90129703707280084</c:v>
                </c:pt>
                <c:pt idx="3">
                  <c:v>-0.9676350112618175</c:v>
                </c:pt>
                <c:pt idx="4">
                  <c:v>-0.31361583784975289</c:v>
                </c:pt>
                <c:pt idx="5">
                  <c:v>-0.55161790710909875</c:v>
                </c:pt>
                <c:pt idx="6">
                  <c:v>-0.90701104885223394</c:v>
                </c:pt>
                <c:pt idx="7">
                  <c:v>-0.50498799894107704</c:v>
                </c:pt>
                <c:pt idx="8">
                  <c:v>-0.82773746890972899</c:v>
                </c:pt>
                <c:pt idx="9">
                  <c:v>-0.70393822235885128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14-4DF2-B591-25D266CD0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5118584"/>
        <c:axId val="655118976"/>
      </c:barChart>
      <c:catAx>
        <c:axId val="655118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655118976"/>
        <c:crosses val="autoZero"/>
        <c:auto val="1"/>
        <c:lblAlgn val="ctr"/>
        <c:lblOffset val="100"/>
        <c:noMultiLvlLbl val="0"/>
      </c:catAx>
      <c:valAx>
        <c:axId val="655118976"/>
        <c:scaling>
          <c:orientation val="minMax"/>
          <c:min val="-1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655118584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59594A"/>
          </a:solidFill>
          <a:latin typeface="+mn-lt"/>
        </a:defRPr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0.33276</cdr:x>
      <cdr:y>0.01175</cdr:y>
    </cdr:from>
    <cdr:to>
      <cdr:x>0.7756</cdr:x>
      <cdr:y>0.06136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390263E7-1542-47C5-B5B4-E9374C6C5A63}"/>
            </a:ext>
          </a:extLst>
        </cdr:cNvPr>
        <cdr:cNvSpPr txBox="1"/>
      </cdr:nvSpPr>
      <cdr:spPr>
        <a:xfrm xmlns:a="http://schemas.openxmlformats.org/drawingml/2006/main">
          <a:off x="3095625" y="71438"/>
          <a:ext cx="4119563" cy="301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fi-FI" sz="120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29.10.2025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2023 Kemin tehtaan avaamisesta johtuen suuret investoinnit.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65D5B-E391-4540-B1D3-B24AC8736C3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55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userDrawn="1">
  <p:cSld name="Tekstiä ja slogan (vihreä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1139540" y="530716"/>
            <a:ext cx="8004461" cy="1863469"/>
          </a:xfrm>
        </p:spPr>
        <p:txBody>
          <a:bodyPr/>
          <a:lstStyle>
            <a:lvl1pPr algn="l">
              <a:defRPr sz="4704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10260771" y="0"/>
            <a:ext cx="8027229" cy="10080625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087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83796" y="2033117"/>
            <a:ext cx="6181179" cy="494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704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16772" y="2705622"/>
            <a:ext cx="8027228" cy="65366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56556" y="9726084"/>
            <a:ext cx="723789" cy="248708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470" smtClean="0">
                <a:solidFill>
                  <a:srgbClr val="878787"/>
                </a:solidFill>
              </a:defRPr>
            </a:lvl1pPr>
          </a:lstStyle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293E101-5A2B-4FEA-B87E-1BC0B08E2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4958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15EAF26E-D486-4A17-8B97-458D7F18D8F8}" type="datetime1">
              <a:rPr lang="fi-FI" smtClean="0"/>
              <a:t>29.10.2025</a:t>
            </a:fld>
            <a:endParaRPr lang="fi-FI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F32CAD70-A09D-F25D-8E23-C97E5B35BF77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85375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6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481F8FA-7CE1-44CB-9041-AAD2F6BE1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7"/>
            <a:ext cx="8164117" cy="2173786"/>
          </a:xfrm>
        </p:spPr>
        <p:txBody>
          <a:bodyPr/>
          <a:lstStyle/>
          <a:p>
            <a:r>
              <a:rPr lang="fi-FI" sz="3600" dirty="0">
                <a:solidFill>
                  <a:srgbClr val="000000"/>
                </a:solidFill>
              </a:rPr>
              <a:t>Massa- ja paperiteollisuuden tuotantoon suhteutetut päästövähenemät 2024 verrattuna vuoteen 1992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438585F-4F05-A01D-670E-6EB1F2FFB1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42874" y="530717"/>
            <a:ext cx="6213682" cy="9113345"/>
          </a:xfrm>
        </p:spPr>
        <p:txBody>
          <a:bodyPr>
            <a:normAutofit fontScale="62500" lnSpcReduction="20000"/>
          </a:bodyPr>
          <a:lstStyle/>
          <a:p>
            <a:r>
              <a:rPr lang="fi-FI" sz="7700" dirty="0"/>
              <a:t>Metsäteollisuuden pitkäjänteinen ympäristötyö on johtanut merkittäviin päästövähennyksiin.</a:t>
            </a:r>
          </a:p>
          <a:p>
            <a:endParaRPr lang="fi-FI" sz="7700" dirty="0"/>
          </a:p>
          <a:p>
            <a:r>
              <a:rPr lang="fi-FI" sz="7700" dirty="0"/>
              <a:t> Ympäristönsuojelun tavoitteena on jatkuva parantaminen kustannustehokkain keinoin.</a:t>
            </a:r>
            <a:endParaRPr lang="fi-FI" sz="8000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7EA6993-93BD-4684-93C8-FCC91D8A9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EC4E9E81-8277-5130-8B81-5D7E677E1107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  <p:graphicFrame>
        <p:nvGraphicFramePr>
          <p:cNvPr id="17" name="Sisällön paikkamerkki 16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22532230"/>
              </p:ext>
            </p:extLst>
          </p:nvPr>
        </p:nvGraphicFramePr>
        <p:xfrm>
          <a:off x="1139538" y="2705101"/>
          <a:ext cx="8512461" cy="6119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Suorakulmio 17">
            <a:extLst>
              <a:ext uri="{FF2B5EF4-FFF2-40B4-BE49-F238E27FC236}">
                <a16:creationId xmlns:a16="http://schemas.microsoft.com/office/drawing/2014/main" id="{945951CC-BBD0-7D70-9EC9-51177EE9812B}"/>
              </a:ext>
            </a:extLst>
          </p:cNvPr>
          <p:cNvSpPr/>
          <p:nvPr/>
        </p:nvSpPr>
        <p:spPr>
          <a:xfrm>
            <a:off x="7659806" y="9049708"/>
            <a:ext cx="2563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dirty="0">
                <a:solidFill>
                  <a:srgbClr val="000000"/>
                </a:solidFill>
              </a:rPr>
              <a:t>* Vertailu vuoteen 1990</a:t>
            </a:r>
          </a:p>
        </p:txBody>
      </p:sp>
    </p:spTree>
    <p:extLst>
      <p:ext uri="{BB962C8B-B14F-4D97-AF65-F5344CB8AC3E}">
        <p14:creationId xmlns:p14="http://schemas.microsoft.com/office/powerpoint/2010/main" val="3577816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Metsateollisuus ry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77</TotalTime>
  <Words>46</Words>
  <Application>Microsoft Office PowerPoint</Application>
  <PresentationFormat>Mukautettu</PresentationFormat>
  <Paragraphs>10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Calibri</vt:lpstr>
      <vt:lpstr>Arial</vt:lpstr>
      <vt:lpstr>Aptos</vt:lpstr>
      <vt:lpstr>Wingdings</vt:lpstr>
      <vt:lpstr>Segoe UI</vt:lpstr>
      <vt:lpstr>Office-teema</vt:lpstr>
      <vt:lpstr>Massa- ja paperiteollisuuden tuotantoon suhteutetut päästövähenemät 2024 verrattuna vuoteen 1992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12</cp:revision>
  <dcterms:created xsi:type="dcterms:W3CDTF">2025-10-20T06:36:41Z</dcterms:created>
  <dcterms:modified xsi:type="dcterms:W3CDTF">2025-10-29T08:50:22Z</dcterms:modified>
</cp:coreProperties>
</file>