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65" r:id="rId2"/>
    <p:sldId id="266" r:id="rId3"/>
    <p:sldId id="267" r:id="rId4"/>
    <p:sldId id="268" r:id="rId5"/>
    <p:sldId id="269" r:id="rId6"/>
  </p:sldIdLst>
  <p:sldSz cx="18288000" cy="10080625"/>
  <p:notesSz cx="6858000" cy="9144000"/>
  <p:embeddedFontLst>
    <p:embeddedFont>
      <p:font typeface="Segoe UI" panose="020B0502040204020203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8C6E"/>
    <a:srgbClr val="84B014"/>
    <a:srgbClr val="4DA33C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35" d="100"/>
          <a:sy n="35" d="100"/>
        </p:scale>
        <p:origin x="1204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metsa\shares\yleiset\Yhteiset\Tilastot\Ymp&#228;rist&#246;\Ymp&#228;rist&#246;kysely\Kyselyn%20analysointi\ANALYSOINTI%20-%20P&#228;&#228;st&#246;t,%20kaatopaikkaj&#228;tteet,%20ymp&#228;rist&#246;nsuojelu.xlsm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sz="2800" b="1" i="0" u="none" strike="noStrike" kern="1200" baseline="0" dirty="0">
                <a:solidFill>
                  <a:srgbClr val="000000"/>
                </a:solidFill>
                <a:cs typeface="Arial" pitchFamily="34" charset="0"/>
              </a:rPr>
              <a:t>Massa- ja paperiteollisuuden päästöt vesistöihin indeksoituna</a:t>
            </a:r>
            <a:endParaRPr lang="fi-FI" sz="2800" dirty="0">
              <a:solidFill>
                <a:srgbClr val="000000"/>
              </a:solidFill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ln w="31750">
            <a:solidFill>
              <a:srgbClr val="0071A1"/>
            </a:solidFill>
          </a:ln>
        </c:spPr>
        <c:marker>
          <c:symbol val="none"/>
        </c:marker>
      </c:pivotFmt>
      <c:pivotFmt>
        <c:idx val="6"/>
        <c:spPr>
          <a:ln w="31750">
            <a:solidFill>
              <a:srgbClr val="EAB818"/>
            </a:solidFill>
          </a:ln>
        </c:spPr>
        <c:marker>
          <c:symbol val="none"/>
        </c:marker>
      </c:pivotFmt>
      <c:pivotFmt>
        <c:idx val="7"/>
        <c:spPr>
          <a:ln w="31750">
            <a:solidFill>
              <a:srgbClr val="AB7A16"/>
            </a:solidFill>
          </a:ln>
        </c:spPr>
        <c:marker>
          <c:symbol val="none"/>
        </c:marker>
      </c:pivotFmt>
      <c:pivotFmt>
        <c:idx val="8"/>
        <c:spPr>
          <a:ln w="31750">
            <a:solidFill>
              <a:srgbClr val="84BD00"/>
            </a:solidFill>
          </a:ln>
        </c:spPr>
        <c:marker>
          <c:symbol val="none"/>
        </c:marker>
      </c:pivotFmt>
      <c:pivotFmt>
        <c:idx val="9"/>
        <c:spPr>
          <a:ln w="31750">
            <a:solidFill>
              <a:srgbClr val="509E2F"/>
            </a:solidFill>
          </a:ln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4.7761680680100435E-2"/>
          <c:y val="0.10286352073637854"/>
          <c:w val="0.73285085327660482"/>
          <c:h val="0.7661422836851276"/>
        </c:manualLayout>
      </c:layout>
      <c:lineChart>
        <c:grouping val="standard"/>
        <c:varyColors val="0"/>
        <c:ser>
          <c:idx val="0"/>
          <c:order val="0"/>
          <c:tx>
            <c:strRef>
              <c:f>'7. Indesit - vesipäästöt'!$B$5</c:f>
              <c:strCache>
                <c:ptCount val="1"/>
                <c:pt idx="0">
                  <c:v>Sellun, paperin ja kartongin tuotanto</c:v>
                </c:pt>
              </c:strCache>
            </c:strRef>
          </c:tx>
          <c:spPr>
            <a:ln w="50800">
              <a:solidFill>
                <a:srgbClr val="59594A"/>
              </a:solidFill>
            </a:ln>
          </c:spPr>
          <c:marker>
            <c:symbol val="none"/>
          </c:marker>
          <c:cat>
            <c:strRef>
              <c:f>'7. Indesit - vesipäästöt'!$A$99:$A$131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'7. Indesit - vesipäästöt'!$B$99:$B$131</c:f>
              <c:numCache>
                <c:formatCode>#,##0.00</c:formatCode>
                <c:ptCount val="33"/>
                <c:pt idx="0">
                  <c:v>1</c:v>
                </c:pt>
                <c:pt idx="1">
                  <c:v>1.0986301153748632</c:v>
                </c:pt>
                <c:pt idx="2">
                  <c:v>1.190495090286203</c:v>
                </c:pt>
                <c:pt idx="3">
                  <c:v>1.1880621923611767</c:v>
                </c:pt>
                <c:pt idx="4">
                  <c:v>1.1496150854879184</c:v>
                </c:pt>
                <c:pt idx="5">
                  <c:v>1.3337531595338616</c:v>
                </c:pt>
                <c:pt idx="6">
                  <c:v>1.3801162987034401</c:v>
                </c:pt>
                <c:pt idx="7">
                  <c:v>1.4158891010721095</c:v>
                </c:pt>
                <c:pt idx="8">
                  <c:v>1.4646117283943598</c:v>
                </c:pt>
                <c:pt idx="9">
                  <c:v>1.3537904030900043</c:v>
                </c:pt>
                <c:pt idx="10">
                  <c:v>1.416386979934757</c:v>
                </c:pt>
                <c:pt idx="11">
                  <c:v>1.4503470654852124</c:v>
                </c:pt>
                <c:pt idx="12">
                  <c:v>1.5505326436841729</c:v>
                </c:pt>
                <c:pt idx="13">
                  <c:v>1.3618644831440361</c:v>
                </c:pt>
                <c:pt idx="14">
                  <c:v>1.5701960872378142</c:v>
                </c:pt>
                <c:pt idx="15">
                  <c:v>1.5658379061059877</c:v>
                </c:pt>
                <c:pt idx="16">
                  <c:v>1.441536187251345</c:v>
                </c:pt>
                <c:pt idx="17">
                  <c:v>1.1455397416203419</c:v>
                </c:pt>
                <c:pt idx="18">
                  <c:v>1.3141388468028301</c:v>
                </c:pt>
                <c:pt idx="19">
                  <c:v>1.284630295879047</c:v>
                </c:pt>
                <c:pt idx="20">
                  <c:v>1.233846099290377</c:v>
                </c:pt>
                <c:pt idx="21">
                  <c:v>1.2365853663268449</c:v>
                </c:pt>
                <c:pt idx="22">
                  <c:v>1.219493713479882</c:v>
                </c:pt>
                <c:pt idx="23">
                  <c:v>1.2229015407950827</c:v>
                </c:pt>
                <c:pt idx="24">
                  <c:v>1.2345480033110436</c:v>
                </c:pt>
                <c:pt idx="25">
                  <c:v>1.2640868399942693</c:v>
                </c:pt>
                <c:pt idx="26">
                  <c:v>1.315086962438643</c:v>
                </c:pt>
                <c:pt idx="27">
                  <c:v>1.2699144751990097</c:v>
                </c:pt>
                <c:pt idx="28">
                  <c:v>1.1163562338185817</c:v>
                </c:pt>
                <c:pt idx="29">
                  <c:v>1.1924098090237312</c:v>
                </c:pt>
                <c:pt idx="30">
                  <c:v>1.0019899440692863</c:v>
                </c:pt>
                <c:pt idx="31">
                  <c:v>0.93304951755637677</c:v>
                </c:pt>
                <c:pt idx="32">
                  <c:v>0.96092203434468737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EF-417A-9F23-BBD7971F048F}"/>
            </c:ext>
          </c:extLst>
        </c:ser>
        <c:ser>
          <c:idx val="5"/>
          <c:order val="1"/>
          <c:tx>
            <c:strRef>
              <c:f>'7. Indesit - vesipäästöt'!$G$5</c:f>
              <c:strCache>
                <c:ptCount val="1"/>
                <c:pt idx="0">
                  <c:v>Typpi</c:v>
                </c:pt>
              </c:strCache>
            </c:strRef>
          </c:tx>
          <c:spPr>
            <a:ln w="50800">
              <a:solidFill>
                <a:srgbClr val="E8548D"/>
              </a:solidFill>
            </a:ln>
          </c:spPr>
          <c:marker>
            <c:symbol val="none"/>
          </c:marker>
          <c:cat>
            <c:strRef>
              <c:f>'7. Indesit - vesipäästöt'!$A$99:$A$131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'7. Indesit - vesipäästöt'!$G$99:$G$131</c:f>
              <c:numCache>
                <c:formatCode>#,##0.00</c:formatCode>
                <c:ptCount val="33"/>
                <c:pt idx="0">
                  <c:v>1</c:v>
                </c:pt>
                <c:pt idx="1">
                  <c:v>0.88363217505849534</c:v>
                </c:pt>
                <c:pt idx="2">
                  <c:v>0.92437369551226156</c:v>
                </c:pt>
                <c:pt idx="3">
                  <c:v>0.94637690748437631</c:v>
                </c:pt>
                <c:pt idx="4">
                  <c:v>0.77449128737526562</c:v>
                </c:pt>
                <c:pt idx="5">
                  <c:v>0.8147311627459356</c:v>
                </c:pt>
                <c:pt idx="6">
                  <c:v>0.83772954473001982</c:v>
                </c:pt>
                <c:pt idx="7">
                  <c:v>0.84533903147612377</c:v>
                </c:pt>
                <c:pt idx="8">
                  <c:v>0.72373130108930372</c:v>
                </c:pt>
                <c:pt idx="9">
                  <c:v>0.8038179762169706</c:v>
                </c:pt>
                <c:pt idx="10">
                  <c:v>0.75697581397027425</c:v>
                </c:pt>
                <c:pt idx="11">
                  <c:v>0.76222865151305563</c:v>
                </c:pt>
                <c:pt idx="12">
                  <c:v>0.76552483263459925</c:v>
                </c:pt>
                <c:pt idx="13">
                  <c:v>0.74107113856592055</c:v>
                </c:pt>
                <c:pt idx="14">
                  <c:v>0.81579730892074132</c:v>
                </c:pt>
                <c:pt idx="15">
                  <c:v>0.79012709545090942</c:v>
                </c:pt>
                <c:pt idx="16">
                  <c:v>0.68236422801393082</c:v>
                </c:pt>
                <c:pt idx="17">
                  <c:v>0.59284614412973002</c:v>
                </c:pt>
                <c:pt idx="18">
                  <c:v>0.67893000427059969</c:v>
                </c:pt>
                <c:pt idx="19">
                  <c:v>0.66689804093760718</c:v>
                </c:pt>
                <c:pt idx="20">
                  <c:v>0.65574004679614806</c:v>
                </c:pt>
                <c:pt idx="21">
                  <c:v>0.69206420335272167</c:v>
                </c:pt>
                <c:pt idx="22">
                  <c:v>0.65703115131757039</c:v>
                </c:pt>
                <c:pt idx="23">
                  <c:v>0.56493747481248457</c:v>
                </c:pt>
                <c:pt idx="24">
                  <c:v>0.59664878227761298</c:v>
                </c:pt>
                <c:pt idx="25">
                  <c:v>0.57810054555406531</c:v>
                </c:pt>
                <c:pt idx="26">
                  <c:v>0.63355789068467949</c:v>
                </c:pt>
                <c:pt idx="27">
                  <c:v>0.61994971519310915</c:v>
                </c:pt>
                <c:pt idx="28">
                  <c:v>0.57290515058374891</c:v>
                </c:pt>
                <c:pt idx="29">
                  <c:v>0.53815269498896279</c:v>
                </c:pt>
                <c:pt idx="30">
                  <c:v>0.52706417327807631</c:v>
                </c:pt>
                <c:pt idx="31">
                  <c:v>0.48878095432864377</c:v>
                </c:pt>
                <c:pt idx="32">
                  <c:v>0.51304547887857666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EF-417A-9F23-BBD7971F048F}"/>
            </c:ext>
          </c:extLst>
        </c:ser>
        <c:ser>
          <c:idx val="6"/>
          <c:order val="2"/>
          <c:tx>
            <c:strRef>
              <c:f>'7. Indesit - vesipäästöt'!$H$5</c:f>
              <c:strCache>
                <c:ptCount val="1"/>
                <c:pt idx="0">
                  <c:v>Jäteveden määrä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'7. Indesit - vesipäästöt'!$A$99:$A$131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'7. Indesit - vesipäästöt'!$H$99:$H$131</c:f>
              <c:numCache>
                <c:formatCode>#,##0.00</c:formatCode>
                <c:ptCount val="33"/>
                <c:pt idx="0">
                  <c:v>1</c:v>
                </c:pt>
                <c:pt idx="1">
                  <c:v>1.0425113478801251</c:v>
                </c:pt>
                <c:pt idx="2">
                  <c:v>1.0788512218031099</c:v>
                </c:pt>
                <c:pt idx="3">
                  <c:v>1.0234749655395816</c:v>
                </c:pt>
                <c:pt idx="4">
                  <c:v>0.89019535024932139</c:v>
                </c:pt>
                <c:pt idx="5">
                  <c:v>0.91142527205771739</c:v>
                </c:pt>
                <c:pt idx="6">
                  <c:v>0.94079167745319547</c:v>
                </c:pt>
                <c:pt idx="7">
                  <c:v>0.93948961985787538</c:v>
                </c:pt>
                <c:pt idx="8">
                  <c:v>0.92446357632050835</c:v>
                </c:pt>
                <c:pt idx="9">
                  <c:v>0.87915085869805354</c:v>
                </c:pt>
                <c:pt idx="10">
                  <c:v>0.79189128940923259</c:v>
                </c:pt>
                <c:pt idx="11">
                  <c:v>0.76319924288732899</c:v>
                </c:pt>
                <c:pt idx="12">
                  <c:v>0.75598230421941903</c:v>
                </c:pt>
                <c:pt idx="13">
                  <c:v>0.6585771039152728</c:v>
                </c:pt>
                <c:pt idx="14">
                  <c:v>0.80223480658116053</c:v>
                </c:pt>
                <c:pt idx="15">
                  <c:v>0.79968638511906298</c:v>
                </c:pt>
                <c:pt idx="16">
                  <c:v>0.75107873375413226</c:v>
                </c:pt>
                <c:pt idx="17">
                  <c:v>0.56487327782619479</c:v>
                </c:pt>
                <c:pt idx="18">
                  <c:v>0.66913328219050339</c:v>
                </c:pt>
                <c:pt idx="19">
                  <c:v>0.66162199259151833</c:v>
                </c:pt>
                <c:pt idx="20">
                  <c:v>0.64620230874637263</c:v>
                </c:pt>
                <c:pt idx="21">
                  <c:v>0.65561169146777665</c:v>
                </c:pt>
                <c:pt idx="22">
                  <c:v>0.61630049078141458</c:v>
                </c:pt>
                <c:pt idx="23">
                  <c:v>0.61824159023479164</c:v>
                </c:pt>
                <c:pt idx="24">
                  <c:v>0.62709711481249064</c:v>
                </c:pt>
                <c:pt idx="25">
                  <c:v>0.61925053029060606</c:v>
                </c:pt>
                <c:pt idx="26">
                  <c:v>0.61948114801647591</c:v>
                </c:pt>
                <c:pt idx="27">
                  <c:v>0.64340890454498023</c:v>
                </c:pt>
                <c:pt idx="28">
                  <c:v>0.60020776438968126</c:v>
                </c:pt>
                <c:pt idx="29">
                  <c:v>0.6028156204976125</c:v>
                </c:pt>
                <c:pt idx="30">
                  <c:v>0.50040176307225648</c:v>
                </c:pt>
                <c:pt idx="31">
                  <c:v>0.49621679208406583</c:v>
                </c:pt>
                <c:pt idx="32">
                  <c:v>0.47092500034562068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EF-417A-9F23-BBD7971F048F}"/>
            </c:ext>
          </c:extLst>
        </c:ser>
        <c:ser>
          <c:idx val="2"/>
          <c:order val="3"/>
          <c:tx>
            <c:strRef>
              <c:f>'7. Indesit - vesipäästöt'!$D$5</c:f>
              <c:strCache>
                <c:ptCount val="1"/>
                <c:pt idx="0">
                  <c:v>Kemiallinen hapenkulutus (COD)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'7. Indesit - vesipäästöt'!$A$99:$A$131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'7. Indesit - vesipäästöt'!$D$99:$D$131</c:f>
              <c:numCache>
                <c:formatCode>#,##0.00</c:formatCode>
                <c:ptCount val="33"/>
                <c:pt idx="0">
                  <c:v>1</c:v>
                </c:pt>
                <c:pt idx="1">
                  <c:v>0.83668891942053258</c:v>
                </c:pt>
                <c:pt idx="2">
                  <c:v>0.81695152202681365</c:v>
                </c:pt>
                <c:pt idx="3">
                  <c:v>0.77877660739810373</c:v>
                </c:pt>
                <c:pt idx="4">
                  <c:v>0.64807710062736124</c:v>
                </c:pt>
                <c:pt idx="5">
                  <c:v>0.69025952201828189</c:v>
                </c:pt>
                <c:pt idx="6">
                  <c:v>0.66145177660953092</c:v>
                </c:pt>
                <c:pt idx="7">
                  <c:v>0.62546312877436783</c:v>
                </c:pt>
                <c:pt idx="8">
                  <c:v>0.60749012520716272</c:v>
                </c:pt>
                <c:pt idx="9">
                  <c:v>0.54312714113815996</c:v>
                </c:pt>
                <c:pt idx="10">
                  <c:v>0.5556450236315531</c:v>
                </c:pt>
                <c:pt idx="11">
                  <c:v>0.57618680185907833</c:v>
                </c:pt>
                <c:pt idx="12">
                  <c:v>0.55370926866962789</c:v>
                </c:pt>
                <c:pt idx="13">
                  <c:v>0.47272287718996753</c:v>
                </c:pt>
                <c:pt idx="14">
                  <c:v>0.54654419882011351</c:v>
                </c:pt>
                <c:pt idx="15">
                  <c:v>0.54600367903259184</c:v>
                </c:pt>
                <c:pt idx="16">
                  <c:v>0.4893373932497036</c:v>
                </c:pt>
                <c:pt idx="17">
                  <c:v>0.37705841934450818</c:v>
                </c:pt>
                <c:pt idx="18">
                  <c:v>0.45280535223979473</c:v>
                </c:pt>
                <c:pt idx="19">
                  <c:v>0.43808397177072256</c:v>
                </c:pt>
                <c:pt idx="20">
                  <c:v>0.41066456601645229</c:v>
                </c:pt>
                <c:pt idx="21">
                  <c:v>0.41954578238251028</c:v>
                </c:pt>
                <c:pt idx="22">
                  <c:v>0.41264230351196179</c:v>
                </c:pt>
                <c:pt idx="23">
                  <c:v>0.41451389631612245</c:v>
                </c:pt>
                <c:pt idx="24">
                  <c:v>0.42145988486340435</c:v>
                </c:pt>
                <c:pt idx="25">
                  <c:v>0.42012574649411716</c:v>
                </c:pt>
                <c:pt idx="26">
                  <c:v>0.42140597609695285</c:v>
                </c:pt>
                <c:pt idx="27">
                  <c:v>0.42553485680750519</c:v>
                </c:pt>
                <c:pt idx="28">
                  <c:v>0.40168290907451037</c:v>
                </c:pt>
                <c:pt idx="29">
                  <c:v>0.39602781792292802</c:v>
                </c:pt>
                <c:pt idx="30">
                  <c:v>0.33621534071882209</c:v>
                </c:pt>
                <c:pt idx="31">
                  <c:v>0.32581638781403482</c:v>
                </c:pt>
                <c:pt idx="32">
                  <c:v>0.30688159176510993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EF-417A-9F23-BBD7971F048F}"/>
            </c:ext>
          </c:extLst>
        </c:ser>
        <c:ser>
          <c:idx val="1"/>
          <c:order val="4"/>
          <c:tx>
            <c:strRef>
              <c:f>'7. Indesit - vesipäästöt'!$C$5</c:f>
              <c:strCache>
                <c:ptCount val="1"/>
                <c:pt idx="0">
                  <c:v>Kiintoaine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'7. Indesit - vesipäästöt'!$A$99:$A$131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'7. Indesit - vesipäästöt'!$C$99:$C$131</c:f>
              <c:numCache>
                <c:formatCode>#,##0.00</c:formatCode>
                <c:ptCount val="33"/>
                <c:pt idx="0">
                  <c:v>1</c:v>
                </c:pt>
                <c:pt idx="1">
                  <c:v>0.74748395503409015</c:v>
                </c:pt>
                <c:pt idx="2">
                  <c:v>0.69457700154877489</c:v>
                </c:pt>
                <c:pt idx="3">
                  <c:v>0.69851751944541274</c:v>
                </c:pt>
                <c:pt idx="4">
                  <c:v>0.5674945850026003</c:v>
                </c:pt>
                <c:pt idx="5">
                  <c:v>0.63798670682432534</c:v>
                </c:pt>
                <c:pt idx="6">
                  <c:v>0.60175248746978149</c:v>
                </c:pt>
                <c:pt idx="7">
                  <c:v>0.54885313498345489</c:v>
                </c:pt>
                <c:pt idx="8">
                  <c:v>0.52730930350846117</c:v>
                </c:pt>
                <c:pt idx="9">
                  <c:v>0.53033298662109873</c:v>
                </c:pt>
                <c:pt idx="10">
                  <c:v>0.53734430810906575</c:v>
                </c:pt>
                <c:pt idx="11">
                  <c:v>0.62121498825559918</c:v>
                </c:pt>
                <c:pt idx="12">
                  <c:v>0.508516690765072</c:v>
                </c:pt>
                <c:pt idx="13">
                  <c:v>0.40081779319567706</c:v>
                </c:pt>
                <c:pt idx="14">
                  <c:v>0.39975136732256228</c:v>
                </c:pt>
                <c:pt idx="15">
                  <c:v>0.41148956720026059</c:v>
                </c:pt>
                <c:pt idx="16">
                  <c:v>0.40558524834692555</c:v>
                </c:pt>
                <c:pt idx="17">
                  <c:v>0.32347302788366467</c:v>
                </c:pt>
                <c:pt idx="18">
                  <c:v>0.38335021174211475</c:v>
                </c:pt>
                <c:pt idx="19">
                  <c:v>0.4102047126193728</c:v>
                </c:pt>
                <c:pt idx="20">
                  <c:v>0.38565402881521565</c:v>
                </c:pt>
                <c:pt idx="21">
                  <c:v>0.35289823805414422</c:v>
                </c:pt>
                <c:pt idx="22">
                  <c:v>0.36902107134080481</c:v>
                </c:pt>
                <c:pt idx="23">
                  <c:v>0.35405684747138194</c:v>
                </c:pt>
                <c:pt idx="24">
                  <c:v>0.30353360727409878</c:v>
                </c:pt>
                <c:pt idx="25">
                  <c:v>0.29837978705772755</c:v>
                </c:pt>
                <c:pt idx="26">
                  <c:v>0.34154843207964469</c:v>
                </c:pt>
                <c:pt idx="27">
                  <c:v>0.29131934482817745</c:v>
                </c:pt>
                <c:pt idx="28">
                  <c:v>0.29745909462386483</c:v>
                </c:pt>
                <c:pt idx="29">
                  <c:v>0.28181549575087006</c:v>
                </c:pt>
                <c:pt idx="30">
                  <c:v>0.23800390908519395</c:v>
                </c:pt>
                <c:pt idx="31">
                  <c:v>0.26438043285688967</c:v>
                </c:pt>
                <c:pt idx="32">
                  <c:v>0.28249541368294118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EEF-417A-9F23-BBD7971F048F}"/>
            </c:ext>
          </c:extLst>
        </c:ser>
        <c:ser>
          <c:idx val="4"/>
          <c:order val="5"/>
          <c:tx>
            <c:strRef>
              <c:f>'7. Indesit - vesipäästöt'!$F$5</c:f>
              <c:strCache>
                <c:ptCount val="1"/>
                <c:pt idx="0">
                  <c:v>Fosfori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'7. Indesit - vesipäästöt'!$A$99:$A$131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'7. Indesit - vesipäästöt'!$F$99:$F$131</c:f>
              <c:numCache>
                <c:formatCode>#,##0.00</c:formatCode>
                <c:ptCount val="33"/>
                <c:pt idx="0">
                  <c:v>1</c:v>
                </c:pt>
                <c:pt idx="1">
                  <c:v>0.83251801120697311</c:v>
                </c:pt>
                <c:pt idx="2">
                  <c:v>0.74444987992528677</c:v>
                </c:pt>
                <c:pt idx="3">
                  <c:v>0.70921906964333359</c:v>
                </c:pt>
                <c:pt idx="4">
                  <c:v>0.55068487058614235</c:v>
                </c:pt>
                <c:pt idx="5">
                  <c:v>0.5074957751489817</c:v>
                </c:pt>
                <c:pt idx="6">
                  <c:v>0.51901182958285152</c:v>
                </c:pt>
                <c:pt idx="7">
                  <c:v>0.49903050787156455</c:v>
                </c:pt>
                <c:pt idx="8">
                  <c:v>0.44787868006759762</c:v>
                </c:pt>
                <c:pt idx="9">
                  <c:v>0.45890109401405316</c:v>
                </c:pt>
                <c:pt idx="10">
                  <c:v>0.42769278662278742</c:v>
                </c:pt>
                <c:pt idx="11">
                  <c:v>0.4643489282220048</c:v>
                </c:pt>
                <c:pt idx="12">
                  <c:v>0.40534332473539092</c:v>
                </c:pt>
                <c:pt idx="13">
                  <c:v>0.36640353998043224</c:v>
                </c:pt>
                <c:pt idx="14">
                  <c:v>0.39167259628213097</c:v>
                </c:pt>
                <c:pt idx="15">
                  <c:v>0.39226629903050791</c:v>
                </c:pt>
                <c:pt idx="16">
                  <c:v>0.34861691719292004</c:v>
                </c:pt>
                <c:pt idx="17">
                  <c:v>0.28186871831361737</c:v>
                </c:pt>
                <c:pt idx="18">
                  <c:v>0.32447967624299551</c:v>
                </c:pt>
                <c:pt idx="19">
                  <c:v>0.35275504758516413</c:v>
                </c:pt>
                <c:pt idx="20">
                  <c:v>0.2965823178866851</c:v>
                </c:pt>
                <c:pt idx="21">
                  <c:v>0.27785288624032728</c:v>
                </c:pt>
                <c:pt idx="22">
                  <c:v>0.28230232144445427</c:v>
                </c:pt>
                <c:pt idx="23">
                  <c:v>0.27675664858133947</c:v>
                </c:pt>
                <c:pt idx="24">
                  <c:v>0.25836742862225381</c:v>
                </c:pt>
                <c:pt idx="25">
                  <c:v>0.25813395001334161</c:v>
                </c:pt>
                <c:pt idx="26">
                  <c:v>0.28318954015832076</c:v>
                </c:pt>
                <c:pt idx="27">
                  <c:v>0.27721693498176647</c:v>
                </c:pt>
                <c:pt idx="28">
                  <c:v>0.2562683447478431</c:v>
                </c:pt>
                <c:pt idx="29">
                  <c:v>0.23758783242906692</c:v>
                </c:pt>
                <c:pt idx="30">
                  <c:v>0.22032375700435819</c:v>
                </c:pt>
                <c:pt idx="31">
                  <c:v>0.17787289869251979</c:v>
                </c:pt>
                <c:pt idx="32">
                  <c:v>0.17857778173085478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EEF-417A-9F23-BBD7971F048F}"/>
            </c:ext>
          </c:extLst>
        </c:ser>
        <c:ser>
          <c:idx val="3"/>
          <c:order val="6"/>
          <c:tx>
            <c:strRef>
              <c:f>'7. Indesit - vesipäästöt'!$E$5</c:f>
              <c:strCache>
                <c:ptCount val="1"/>
                <c:pt idx="0">
                  <c:v>Orgaaniset klooriyhdisteet (AOX)</c:v>
                </c:pt>
              </c:strCache>
            </c:strRef>
          </c:tx>
          <c:spPr>
            <a:ln w="50800">
              <a:solidFill>
                <a:srgbClr val="EF7D00"/>
              </a:solidFill>
            </a:ln>
          </c:spPr>
          <c:marker>
            <c:symbol val="none"/>
          </c:marker>
          <c:cat>
            <c:strRef>
              <c:f>'7. Indesit - vesipäästöt'!$A$99:$A$131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'7. Indesit - vesipäästöt'!$E$99:$E$131</c:f>
              <c:numCache>
                <c:formatCode>#,##0.00</c:formatCode>
                <c:ptCount val="33"/>
                <c:pt idx="0">
                  <c:v>1</c:v>
                </c:pt>
                <c:pt idx="1">
                  <c:v>0.60988498983828665</c:v>
                </c:pt>
                <c:pt idx="2">
                  <c:v>0.4323670575838634</c:v>
                </c:pt>
                <c:pt idx="3">
                  <c:v>0.35136857948150441</c:v>
                </c:pt>
                <c:pt idx="4">
                  <c:v>0.26480526562632722</c:v>
                </c:pt>
                <c:pt idx="5">
                  <c:v>0.27080832911723779</c:v>
                </c:pt>
                <c:pt idx="6">
                  <c:v>0.23469311133077206</c:v>
                </c:pt>
                <c:pt idx="7">
                  <c:v>0.2311499497966632</c:v>
                </c:pt>
                <c:pt idx="8">
                  <c:v>0.20655872641499759</c:v>
                </c:pt>
                <c:pt idx="9">
                  <c:v>0.19467631260081189</c:v>
                </c:pt>
                <c:pt idx="10">
                  <c:v>0.22761704640249084</c:v>
                </c:pt>
                <c:pt idx="11">
                  <c:v>0.23886058326142381</c:v>
                </c:pt>
                <c:pt idx="12">
                  <c:v>0.24214216222714885</c:v>
                </c:pt>
                <c:pt idx="13">
                  <c:v>0.20907976688582156</c:v>
                </c:pt>
                <c:pt idx="14">
                  <c:v>0.25126370025879236</c:v>
                </c:pt>
                <c:pt idx="15">
                  <c:v>0.25316063549587237</c:v>
                </c:pt>
                <c:pt idx="16">
                  <c:v>0.22866727476920212</c:v>
                </c:pt>
                <c:pt idx="17">
                  <c:v>0.16679735536945922</c:v>
                </c:pt>
                <c:pt idx="18">
                  <c:v>0.21310670229934162</c:v>
                </c:pt>
                <c:pt idx="19">
                  <c:v>0.2258124344248405</c:v>
                </c:pt>
                <c:pt idx="20">
                  <c:v>0.1913963749374766</c:v>
                </c:pt>
                <c:pt idx="21">
                  <c:v>0.17051900853846536</c:v>
                </c:pt>
                <c:pt idx="22">
                  <c:v>0.15416322506071792</c:v>
                </c:pt>
                <c:pt idx="23">
                  <c:v>0.15401571300842931</c:v>
                </c:pt>
                <c:pt idx="24">
                  <c:v>0.17574450502218014</c:v>
                </c:pt>
                <c:pt idx="25">
                  <c:v>0.16724871352667053</c:v>
                </c:pt>
                <c:pt idx="26">
                  <c:v>0.16430462736486029</c:v>
                </c:pt>
                <c:pt idx="27">
                  <c:v>0.17504695150648994</c:v>
                </c:pt>
                <c:pt idx="28">
                  <c:v>0.16409536131015323</c:v>
                </c:pt>
                <c:pt idx="29">
                  <c:v>0.15848026067164556</c:v>
                </c:pt>
                <c:pt idx="30">
                  <c:v>0.14127900130032181</c:v>
                </c:pt>
                <c:pt idx="31">
                  <c:v>0.13783698502598798</c:v>
                </c:pt>
                <c:pt idx="32">
                  <c:v>0.12573812445913959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EEF-417A-9F23-BBD7971F0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7327976"/>
        <c:axId val="722456328"/>
      </c:lineChart>
      <c:catAx>
        <c:axId val="717327976"/>
        <c:scaling>
          <c:orientation val="minMax"/>
        </c:scaling>
        <c:delete val="0"/>
        <c:axPos val="b"/>
        <c:numFmt formatCode="#,##0.00" sourceLinked="0"/>
        <c:majorTickMark val="cross"/>
        <c:minorTickMark val="none"/>
        <c:tickLblPos val="nextTo"/>
        <c:spPr>
          <a:ln>
            <a:solidFill>
              <a:sysClr val="window" lastClr="FFFFFF">
                <a:lumMod val="65000"/>
              </a:sysClr>
            </a:solidFill>
          </a:ln>
        </c:spPr>
        <c:txPr>
          <a:bodyPr rot="-2700000"/>
          <a:lstStyle/>
          <a:p>
            <a:pPr>
              <a:defRPr>
                <a:solidFill>
                  <a:srgbClr val="000000"/>
                </a:solidFill>
              </a:defRPr>
            </a:pPr>
            <a:endParaRPr lang="fi-FI"/>
          </a:p>
        </c:txPr>
        <c:crossAx val="72245632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22456328"/>
        <c:scaling>
          <c:orientation val="minMax"/>
          <c:max val="1.6"/>
        </c:scaling>
        <c:delete val="0"/>
        <c:axPos val="l"/>
        <c:maj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ysClr val="window" lastClr="FFFFFF">
                <a:lumMod val="65000"/>
              </a:sys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fi-FI"/>
          </a:p>
        </c:txPr>
        <c:crossAx val="7173279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195014645768714"/>
          <c:y val="0.1291769427538404"/>
          <c:w val="0.19367362884425171"/>
          <c:h val="0.7915429720221142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rgbClr val="000000"/>
          </a:solidFill>
          <a:latin typeface="+mn-lt"/>
          <a:cs typeface="Arial" pitchFamily="34" charset="0"/>
        </a:defRPr>
      </a:pPr>
      <a:endParaRPr lang="fi-FI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sz="2800" b="1" dirty="0">
                <a:solidFill>
                  <a:srgbClr val="000000"/>
                </a:solidFill>
              </a:rPr>
              <a:t>Suomen massa- ja paperiteollisuuden tuotanto ja kokonaisjätevesikuormitus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716448827275415E-2"/>
          <c:y val="9.8121232277472159E-2"/>
          <c:w val="0.92174052869398093"/>
          <c:h val="0.68592896476175769"/>
        </c:manualLayout>
      </c:layout>
      <c:lineChart>
        <c:grouping val="standard"/>
        <c:varyColors val="0"/>
        <c:ser>
          <c:idx val="2"/>
          <c:order val="0"/>
          <c:tx>
            <c:strRef>
              <c:f>'8. Jätevesipäästöt'!$D$150</c:f>
              <c:strCache>
                <c:ptCount val="1"/>
                <c:pt idx="0">
                  <c:v>Kiintoainepäästö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'8. Jätevesipäästöt'!$A$151:$A$225</c:f>
              <c:strCache>
                <c:ptCount val="75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</c:strCache>
            </c:strRef>
          </c:cat>
          <c:val>
            <c:numRef>
              <c:f>'8. Jätevesipäästöt'!$D$151:$D$225</c:f>
              <c:numCache>
                <c:formatCode>#,##0</c:formatCode>
                <c:ptCount val="75"/>
                <c:pt idx="0">
                  <c:v>136</c:v>
                </c:pt>
                <c:pt idx="1">
                  <c:v>133</c:v>
                </c:pt>
                <c:pt idx="2">
                  <c:v>136</c:v>
                </c:pt>
                <c:pt idx="3">
                  <c:v>156</c:v>
                </c:pt>
                <c:pt idx="4">
                  <c:v>177</c:v>
                </c:pt>
                <c:pt idx="5">
                  <c:v>199</c:v>
                </c:pt>
                <c:pt idx="6">
                  <c:v>221</c:v>
                </c:pt>
                <c:pt idx="7">
                  <c:v>235</c:v>
                </c:pt>
                <c:pt idx="8">
                  <c:v>248</c:v>
                </c:pt>
                <c:pt idx="9">
                  <c:v>274</c:v>
                </c:pt>
                <c:pt idx="10">
                  <c:v>299</c:v>
                </c:pt>
                <c:pt idx="11">
                  <c:v>325</c:v>
                </c:pt>
                <c:pt idx="12">
                  <c:v>350</c:v>
                </c:pt>
                <c:pt idx="13">
                  <c:v>366</c:v>
                </c:pt>
                <c:pt idx="14">
                  <c:v>381</c:v>
                </c:pt>
                <c:pt idx="15">
                  <c:v>377</c:v>
                </c:pt>
                <c:pt idx="16">
                  <c:v>374</c:v>
                </c:pt>
                <c:pt idx="17">
                  <c:v>371</c:v>
                </c:pt>
                <c:pt idx="18">
                  <c:v>367</c:v>
                </c:pt>
                <c:pt idx="19">
                  <c:v>381</c:v>
                </c:pt>
                <c:pt idx="20">
                  <c:v>394</c:v>
                </c:pt>
                <c:pt idx="21">
                  <c:v>337</c:v>
                </c:pt>
                <c:pt idx="22">
                  <c:v>300</c:v>
                </c:pt>
                <c:pt idx="23">
                  <c:v>231</c:v>
                </c:pt>
                <c:pt idx="24">
                  <c:v>196</c:v>
                </c:pt>
                <c:pt idx="25">
                  <c:v>147</c:v>
                </c:pt>
                <c:pt idx="26">
                  <c:v>120</c:v>
                </c:pt>
                <c:pt idx="27">
                  <c:v>104</c:v>
                </c:pt>
                <c:pt idx="28">
                  <c:v>102</c:v>
                </c:pt>
                <c:pt idx="29">
                  <c:v>102</c:v>
                </c:pt>
                <c:pt idx="30">
                  <c:v>105</c:v>
                </c:pt>
                <c:pt idx="31">
                  <c:v>90</c:v>
                </c:pt>
                <c:pt idx="32">
                  <c:v>96</c:v>
                </c:pt>
                <c:pt idx="33">
                  <c:v>83</c:v>
                </c:pt>
                <c:pt idx="34">
                  <c:v>81</c:v>
                </c:pt>
                <c:pt idx="35">
                  <c:v>76</c:v>
                </c:pt>
                <c:pt idx="36">
                  <c:v>79</c:v>
                </c:pt>
                <c:pt idx="37">
                  <c:v>66</c:v>
                </c:pt>
                <c:pt idx="38">
                  <c:v>65</c:v>
                </c:pt>
                <c:pt idx="39">
                  <c:v>57</c:v>
                </c:pt>
                <c:pt idx="40">
                  <c:v>50</c:v>
                </c:pt>
                <c:pt idx="41">
                  <c:v>41</c:v>
                </c:pt>
                <c:pt idx="42">
                  <c:v>34.995400000000004</c:v>
                </c:pt>
                <c:pt idx="43">
                  <c:v>26.1585</c:v>
                </c:pt>
                <c:pt idx="44">
                  <c:v>24.306999999999999</c:v>
                </c:pt>
                <c:pt idx="45">
                  <c:v>24.444900000000001</c:v>
                </c:pt>
                <c:pt idx="46">
                  <c:v>19.8597</c:v>
                </c:pt>
                <c:pt idx="47">
                  <c:v>22.326599999999999</c:v>
                </c:pt>
                <c:pt idx="48">
                  <c:v>21.058568999999995</c:v>
                </c:pt>
                <c:pt idx="49">
                  <c:v>19.207335</c:v>
                </c:pt>
                <c:pt idx="50">
                  <c:v>18.453400000000002</c:v>
                </c:pt>
                <c:pt idx="51">
                  <c:v>18.559215000000002</c:v>
                </c:pt>
                <c:pt idx="52">
                  <c:v>18.804579</c:v>
                </c:pt>
                <c:pt idx="53">
                  <c:v>21.739666999999997</c:v>
                </c:pt>
                <c:pt idx="54">
                  <c:v>17.795745000000004</c:v>
                </c:pt>
                <c:pt idx="55">
                  <c:v>14.026778999999999</c:v>
                </c:pt>
                <c:pt idx="56">
                  <c:v>13.989458999999998</c:v>
                </c:pt>
                <c:pt idx="57">
                  <c:v>14.400242</c:v>
                </c:pt>
                <c:pt idx="58">
                  <c:v>14.193618000000001</c:v>
                </c:pt>
                <c:pt idx="59">
                  <c:v>11.320067999999999</c:v>
                </c:pt>
                <c:pt idx="60">
                  <c:v>13.415494000000004</c:v>
                </c:pt>
                <c:pt idx="61">
                  <c:v>14.355278</c:v>
                </c:pt>
                <c:pt idx="62">
                  <c:v>13.496117</c:v>
                </c:pt>
                <c:pt idx="63">
                  <c:v>12.349815</c:v>
                </c:pt>
                <c:pt idx="64">
                  <c:v>12.914040000000002</c:v>
                </c:pt>
                <c:pt idx="65">
                  <c:v>12.390361</c:v>
                </c:pt>
                <c:pt idx="66">
                  <c:v>10.622279999999998</c:v>
                </c:pt>
                <c:pt idx="67">
                  <c:v>10.44192</c:v>
                </c:pt>
                <c:pt idx="68">
                  <c:v>11.952623999999998</c:v>
                </c:pt>
                <c:pt idx="69">
                  <c:v>10.194837000000001</c:v>
                </c:pt>
                <c:pt idx="70">
                  <c:v>10.409700000000001</c:v>
                </c:pt>
                <c:pt idx="71">
                  <c:v>9.862245999999999</c:v>
                </c:pt>
                <c:pt idx="72">
                  <c:v>8.3290419999999976</c:v>
                </c:pt>
                <c:pt idx="73">
                  <c:v>9.2520989999999976</c:v>
                </c:pt>
                <c:pt idx="74">
                  <c:v>9.8860400000000013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60-485C-8F7B-7D6D691076B5}"/>
            </c:ext>
          </c:extLst>
        </c:ser>
        <c:ser>
          <c:idx val="3"/>
          <c:order val="1"/>
          <c:tx>
            <c:strRef>
              <c:f>'8. Jätevesipäästöt'!$E$150</c:f>
              <c:strCache>
                <c:ptCount val="1"/>
                <c:pt idx="0">
                  <c:v>Biologinen hapenkulutus (BOD7)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'8. Jätevesipäästöt'!$A$151:$A$225</c:f>
              <c:strCache>
                <c:ptCount val="75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</c:strCache>
            </c:strRef>
          </c:cat>
          <c:val>
            <c:numRef>
              <c:f>'8. Jätevesipäästöt'!$E$151:$E$225</c:f>
              <c:numCache>
                <c:formatCode>#,##0</c:formatCode>
                <c:ptCount val="75"/>
                <c:pt idx="0">
                  <c:v>272</c:v>
                </c:pt>
                <c:pt idx="1">
                  <c:v>265</c:v>
                </c:pt>
                <c:pt idx="2">
                  <c:v>272</c:v>
                </c:pt>
                <c:pt idx="3">
                  <c:v>309</c:v>
                </c:pt>
                <c:pt idx="4">
                  <c:v>347</c:v>
                </c:pt>
                <c:pt idx="5">
                  <c:v>369</c:v>
                </c:pt>
                <c:pt idx="6">
                  <c:v>391</c:v>
                </c:pt>
                <c:pt idx="7">
                  <c:v>376</c:v>
                </c:pt>
                <c:pt idx="8">
                  <c:v>360</c:v>
                </c:pt>
                <c:pt idx="9">
                  <c:v>381</c:v>
                </c:pt>
                <c:pt idx="10">
                  <c:v>401</c:v>
                </c:pt>
                <c:pt idx="11">
                  <c:v>415</c:v>
                </c:pt>
                <c:pt idx="12">
                  <c:v>422</c:v>
                </c:pt>
                <c:pt idx="13">
                  <c:v>469</c:v>
                </c:pt>
                <c:pt idx="14">
                  <c:v>517</c:v>
                </c:pt>
                <c:pt idx="15">
                  <c:v>520</c:v>
                </c:pt>
                <c:pt idx="16">
                  <c:v>524</c:v>
                </c:pt>
                <c:pt idx="17">
                  <c:v>520</c:v>
                </c:pt>
                <c:pt idx="18">
                  <c:v>517</c:v>
                </c:pt>
                <c:pt idx="19">
                  <c:v>525</c:v>
                </c:pt>
                <c:pt idx="20">
                  <c:v>534</c:v>
                </c:pt>
                <c:pt idx="21">
                  <c:v>520</c:v>
                </c:pt>
                <c:pt idx="22">
                  <c:v>500</c:v>
                </c:pt>
                <c:pt idx="23">
                  <c:v>470</c:v>
                </c:pt>
                <c:pt idx="24">
                  <c:v>433</c:v>
                </c:pt>
                <c:pt idx="25">
                  <c:v>370</c:v>
                </c:pt>
                <c:pt idx="26">
                  <c:v>320</c:v>
                </c:pt>
                <c:pt idx="27">
                  <c:v>295</c:v>
                </c:pt>
                <c:pt idx="28">
                  <c:v>278</c:v>
                </c:pt>
                <c:pt idx="29">
                  <c:v>279</c:v>
                </c:pt>
                <c:pt idx="30">
                  <c:v>281</c:v>
                </c:pt>
                <c:pt idx="31">
                  <c:v>262</c:v>
                </c:pt>
                <c:pt idx="32">
                  <c:v>259</c:v>
                </c:pt>
                <c:pt idx="33">
                  <c:v>219</c:v>
                </c:pt>
                <c:pt idx="34">
                  <c:v>222</c:v>
                </c:pt>
                <c:pt idx="35">
                  <c:v>199</c:v>
                </c:pt>
                <c:pt idx="36">
                  <c:v>168</c:v>
                </c:pt>
                <c:pt idx="37">
                  <c:v>147</c:v>
                </c:pt>
                <c:pt idx="38">
                  <c:v>138</c:v>
                </c:pt>
                <c:pt idx="39">
                  <c:v>114</c:v>
                </c:pt>
                <c:pt idx="40">
                  <c:v>89</c:v>
                </c:pt>
                <c:pt idx="41">
                  <c:v>71</c:v>
                </c:pt>
                <c:pt idx="42">
                  <c:v>60.159500000000001</c:v>
                </c:pt>
                <c:pt idx="43">
                  <c:v>39.844999999999999</c:v>
                </c:pt>
                <c:pt idx="44">
                  <c:v>35.954999999999998</c:v>
                </c:pt>
                <c:pt idx="45">
                  <c:v>29.415400000000002</c:v>
                </c:pt>
                <c:pt idx="46">
                  <c:v>22.078699999999998</c:v>
                </c:pt>
                <c:pt idx="47">
                  <c:v>20.879399999999997</c:v>
                </c:pt>
                <c:pt idx="48">
                  <c:v>19.073915</c:v>
                </c:pt>
                <c:pt idx="49">
                  <c:v>18.795307000000001</c:v>
                </c:pt>
                <c:pt idx="50">
                  <c:v>17.809200000000001</c:v>
                </c:pt>
                <c:pt idx="51">
                  <c:v>14.956416999999998</c:v>
                </c:pt>
                <c:pt idx="52">
                  <c:v>15.589129</c:v>
                </c:pt>
                <c:pt idx="53">
                  <c:v>16.452095</c:v>
                </c:pt>
                <c:pt idx="54">
                  <c:v>13.703153000000002</c:v>
                </c:pt>
                <c:pt idx="55">
                  <c:v>11.412563999999998</c:v>
                </c:pt>
                <c:pt idx="56">
                  <c:v>13.048257</c:v>
                </c:pt>
                <c:pt idx="57">
                  <c:v>13.345493999999999</c:v>
                </c:pt>
                <c:pt idx="58">
                  <c:v>9.9941980000000008</c:v>
                </c:pt>
                <c:pt idx="59">
                  <c:v>8.0091339999999995</c:v>
                </c:pt>
                <c:pt idx="60">
                  <c:v>9.017927000000002</c:v>
                </c:pt>
                <c:pt idx="61">
                  <c:v>8.2938369999999981</c:v>
                </c:pt>
                <c:pt idx="62">
                  <c:v>8.7611909999999984</c:v>
                </c:pt>
                <c:pt idx="63">
                  <c:v>9.4647450000000006</c:v>
                </c:pt>
                <c:pt idx="64">
                  <c:v>9.1828240000000001</c:v>
                </c:pt>
                <c:pt idx="65">
                  <c:v>9.1948690000000006</c:v>
                </c:pt>
                <c:pt idx="66">
                  <c:v>8.6559339999999985</c:v>
                </c:pt>
                <c:pt idx="67">
                  <c:v>8.2806300000000004</c:v>
                </c:pt>
                <c:pt idx="68">
                  <c:v>9.3312600000000003</c:v>
                </c:pt>
                <c:pt idx="69">
                  <c:v>9.3819290000000013</c:v>
                </c:pt>
                <c:pt idx="70">
                  <c:v>7.5080100000000005</c:v>
                </c:pt>
                <c:pt idx="71">
                  <c:v>6.8999770000000007</c:v>
                </c:pt>
                <c:pt idx="72">
                  <c:v>4.7986639999999987</c:v>
                </c:pt>
                <c:pt idx="73">
                  <c:v>5.6023449999999997</c:v>
                </c:pt>
                <c:pt idx="74">
                  <c:v>5.5758659999999987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60-485C-8F7B-7D6D69107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365552"/>
        <c:axId val="636365944"/>
      </c:lineChart>
      <c:lineChart>
        <c:grouping val="standard"/>
        <c:varyColors val="0"/>
        <c:ser>
          <c:idx val="0"/>
          <c:order val="2"/>
          <c:tx>
            <c:strRef>
              <c:f>'8. Jätevesipäästöt'!$B$150</c:f>
              <c:strCache>
                <c:ptCount val="1"/>
                <c:pt idx="0">
                  <c:v>Paperi ja kartongin tuotanto</c:v>
                </c:pt>
              </c:strCache>
            </c:strRef>
          </c:tx>
          <c:spPr>
            <a:ln w="50800"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marker>
            <c:symbol val="none"/>
          </c:marker>
          <c:cat>
            <c:strRef>
              <c:f>'[3]4 Vesipäästöt'!$A$7:$A$76</c:f>
              <c:strCach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strCache>
            </c:strRef>
          </c:cat>
          <c:val>
            <c:numRef>
              <c:f>'8. Jätevesipäästöt'!$B$151:$B$225</c:f>
              <c:numCache>
                <c:formatCode>#,##0</c:formatCode>
                <c:ptCount val="75"/>
                <c:pt idx="0">
                  <c:v>0.76500000000000001</c:v>
                </c:pt>
                <c:pt idx="1">
                  <c:v>0.88800000000000001</c:v>
                </c:pt>
                <c:pt idx="2">
                  <c:v>0.82799999999999996</c:v>
                </c:pt>
                <c:pt idx="3">
                  <c:v>0.93700000000000006</c:v>
                </c:pt>
                <c:pt idx="4">
                  <c:v>1.095</c:v>
                </c:pt>
                <c:pt idx="5">
                  <c:v>1.2909999999999999</c:v>
                </c:pt>
                <c:pt idx="6">
                  <c:v>1.379</c:v>
                </c:pt>
                <c:pt idx="7">
                  <c:v>1.5429999999999999</c:v>
                </c:pt>
                <c:pt idx="8">
                  <c:v>1.571</c:v>
                </c:pt>
                <c:pt idx="9">
                  <c:v>1.696</c:v>
                </c:pt>
                <c:pt idx="10">
                  <c:v>1.97</c:v>
                </c:pt>
                <c:pt idx="11">
                  <c:v>2.387</c:v>
                </c:pt>
                <c:pt idx="12">
                  <c:v>2.5150000000000001</c:v>
                </c:pt>
                <c:pt idx="13">
                  <c:v>2.738</c:v>
                </c:pt>
                <c:pt idx="14">
                  <c:v>2.9790000000000001</c:v>
                </c:pt>
                <c:pt idx="15">
                  <c:v>3.2050000000000001</c:v>
                </c:pt>
                <c:pt idx="16">
                  <c:v>3.2050000000000001</c:v>
                </c:pt>
                <c:pt idx="17">
                  <c:v>3.4609999999999999</c:v>
                </c:pt>
                <c:pt idx="18">
                  <c:v>3.3889999999999998</c:v>
                </c:pt>
                <c:pt idx="19">
                  <c:v>3.629</c:v>
                </c:pt>
                <c:pt idx="20">
                  <c:v>4.0599999999999996</c:v>
                </c:pt>
                <c:pt idx="21">
                  <c:v>4.4240000000000004</c:v>
                </c:pt>
                <c:pt idx="22">
                  <c:v>4.9649999999999999</c:v>
                </c:pt>
                <c:pt idx="23">
                  <c:v>5.4459999999999997</c:v>
                </c:pt>
                <c:pt idx="24">
                  <c:v>5.5149999999999997</c:v>
                </c:pt>
                <c:pt idx="25">
                  <c:v>3.9929999999999999</c:v>
                </c:pt>
                <c:pt idx="26">
                  <c:v>4.5490000000000004</c:v>
                </c:pt>
                <c:pt idx="27">
                  <c:v>4.62</c:v>
                </c:pt>
                <c:pt idx="28">
                  <c:v>5.14</c:v>
                </c:pt>
                <c:pt idx="29">
                  <c:v>5.7380000000000004</c:v>
                </c:pt>
                <c:pt idx="30">
                  <c:v>5.9189999999999996</c:v>
                </c:pt>
                <c:pt idx="31">
                  <c:v>6.1349999999999998</c:v>
                </c:pt>
                <c:pt idx="32">
                  <c:v>5.8949999999999996</c:v>
                </c:pt>
                <c:pt idx="33">
                  <c:v>6.3879999999999999</c:v>
                </c:pt>
                <c:pt idx="34">
                  <c:v>7.3179999999999996</c:v>
                </c:pt>
                <c:pt idx="35">
                  <c:v>7.4470000000000001</c:v>
                </c:pt>
                <c:pt idx="36">
                  <c:v>7.5490000000000004</c:v>
                </c:pt>
                <c:pt idx="37">
                  <c:v>8.0120000000000005</c:v>
                </c:pt>
                <c:pt idx="38">
                  <c:v>8.6539999999999999</c:v>
                </c:pt>
                <c:pt idx="39">
                  <c:v>8.7530000000000001</c:v>
                </c:pt>
                <c:pt idx="40">
                  <c:v>8.9659999999999993</c:v>
                </c:pt>
                <c:pt idx="41">
                  <c:v>8.7769999999999992</c:v>
                </c:pt>
                <c:pt idx="42">
                  <c:v>9.1582460000000001</c:v>
                </c:pt>
                <c:pt idx="43">
                  <c:v>9.9944989999999994</c:v>
                </c:pt>
                <c:pt idx="44">
                  <c:v>10.908614</c:v>
                </c:pt>
                <c:pt idx="45">
                  <c:v>10.935727</c:v>
                </c:pt>
                <c:pt idx="46">
                  <c:v>10.441503000000001</c:v>
                </c:pt>
                <c:pt idx="47">
                  <c:v>12.14866</c:v>
                </c:pt>
                <c:pt idx="48">
                  <c:v>12.702927000000001</c:v>
                </c:pt>
                <c:pt idx="49">
                  <c:v>12.947094999999999</c:v>
                </c:pt>
                <c:pt idx="50">
                  <c:v>13.508884999999999</c:v>
                </c:pt>
                <c:pt idx="51">
                  <c:v>12.502624000000001</c:v>
                </c:pt>
                <c:pt idx="52">
                  <c:v>12.787863</c:v>
                </c:pt>
                <c:pt idx="53">
                  <c:v>13.058434</c:v>
                </c:pt>
                <c:pt idx="54">
                  <c:v>14.036041000000001</c:v>
                </c:pt>
                <c:pt idx="55">
                  <c:v>12.390673</c:v>
                </c:pt>
                <c:pt idx="56">
                  <c:v>14.149399000000001</c:v>
                </c:pt>
                <c:pt idx="57">
                  <c:v>14.334885</c:v>
                </c:pt>
                <c:pt idx="58">
                  <c:v>13.125781999999999</c:v>
                </c:pt>
                <c:pt idx="59">
                  <c:v>10.601545</c:v>
                </c:pt>
                <c:pt idx="60">
                  <c:v>11.758670353999999</c:v>
                </c:pt>
                <c:pt idx="61">
                  <c:v>11.328812396</c:v>
                </c:pt>
                <c:pt idx="62">
                  <c:v>10.694480619999998</c:v>
                </c:pt>
                <c:pt idx="63">
                  <c:v>10.591595653000001</c:v>
                </c:pt>
                <c:pt idx="64">
                  <c:v>10.408390410000001</c:v>
                </c:pt>
                <c:pt idx="65">
                  <c:v>10.31884762</c:v>
                </c:pt>
                <c:pt idx="66">
                  <c:v>10.1449715</c:v>
                </c:pt>
                <c:pt idx="67">
                  <c:v>10.27667973</c:v>
                </c:pt>
                <c:pt idx="68">
                  <c:v>10.544081848999999</c:v>
                </c:pt>
                <c:pt idx="69">
                  <c:v>9.7244698409999977</c:v>
                </c:pt>
                <c:pt idx="70">
                  <c:v>8.1921699500000003</c:v>
                </c:pt>
                <c:pt idx="71">
                  <c:v>8.65872435</c:v>
                </c:pt>
                <c:pt idx="72">
                  <c:v>7.2074947880000009</c:v>
                </c:pt>
                <c:pt idx="73">
                  <c:v>6.2846528639999981</c:v>
                </c:pt>
                <c:pt idx="74">
                  <c:v>6.7270007469999999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60-485C-8F7B-7D6D691076B5}"/>
            </c:ext>
          </c:extLst>
        </c:ser>
        <c:ser>
          <c:idx val="1"/>
          <c:order val="3"/>
          <c:tx>
            <c:strRef>
              <c:f>'8. Jätevesipäästöt'!$C$150</c:f>
              <c:strCache>
                <c:ptCount val="1"/>
                <c:pt idx="0">
                  <c:v>Sellun tuotanto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strRef>
              <c:f>'[3]4 Vesipäästöt'!$A$7:$A$76</c:f>
              <c:strCach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strCache>
            </c:strRef>
          </c:cat>
          <c:val>
            <c:numRef>
              <c:f>'8. Jätevesipäästöt'!$C$151:$C$225</c:f>
              <c:numCache>
                <c:formatCode>#,##0</c:formatCode>
                <c:ptCount val="75"/>
                <c:pt idx="0">
                  <c:v>1.194</c:v>
                </c:pt>
                <c:pt idx="1">
                  <c:v>1.383</c:v>
                </c:pt>
                <c:pt idx="2">
                  <c:v>1.1559999999999999</c:v>
                </c:pt>
                <c:pt idx="3">
                  <c:v>1.135</c:v>
                </c:pt>
                <c:pt idx="4">
                  <c:v>1.5820000000000001</c:v>
                </c:pt>
                <c:pt idx="5">
                  <c:v>1.8180000000000001</c:v>
                </c:pt>
                <c:pt idx="6">
                  <c:v>1.851</c:v>
                </c:pt>
                <c:pt idx="7">
                  <c:v>2.0619999999999998</c:v>
                </c:pt>
                <c:pt idx="8">
                  <c:v>2.0649999999999999</c:v>
                </c:pt>
                <c:pt idx="9">
                  <c:v>2.1480000000000001</c:v>
                </c:pt>
                <c:pt idx="10">
                  <c:v>2.283096</c:v>
                </c:pt>
                <c:pt idx="11">
                  <c:v>2.6136879999999998</c:v>
                </c:pt>
                <c:pt idx="12">
                  <c:v>2.700259</c:v>
                </c:pt>
                <c:pt idx="13">
                  <c:v>2.9511150000000002</c:v>
                </c:pt>
                <c:pt idx="14">
                  <c:v>3.271706</c:v>
                </c:pt>
                <c:pt idx="15">
                  <c:v>3.3930210000000001</c:v>
                </c:pt>
                <c:pt idx="16">
                  <c:v>3.4787460000000001</c:v>
                </c:pt>
                <c:pt idx="17">
                  <c:v>3.578287</c:v>
                </c:pt>
                <c:pt idx="18">
                  <c:v>3.710925</c:v>
                </c:pt>
                <c:pt idx="19">
                  <c:v>3.895886</c:v>
                </c:pt>
                <c:pt idx="20">
                  <c:v>3.9045230000000002</c:v>
                </c:pt>
                <c:pt idx="21">
                  <c:v>3.6483979999999998</c:v>
                </c:pt>
                <c:pt idx="22">
                  <c:v>3.7972549999999998</c:v>
                </c:pt>
                <c:pt idx="23">
                  <c:v>3.932388</c:v>
                </c:pt>
                <c:pt idx="24">
                  <c:v>3.8289469999999999</c:v>
                </c:pt>
                <c:pt idx="25">
                  <c:v>3.138366</c:v>
                </c:pt>
                <c:pt idx="26">
                  <c:v>3.253749</c:v>
                </c:pt>
                <c:pt idx="27">
                  <c:v>3.0136250000000002</c:v>
                </c:pt>
                <c:pt idx="28">
                  <c:v>3.5813009999999998</c:v>
                </c:pt>
                <c:pt idx="29">
                  <c:v>4.2452629999999996</c:v>
                </c:pt>
                <c:pt idx="30">
                  <c:v>4.3110419999999996</c:v>
                </c:pt>
                <c:pt idx="31">
                  <c:v>4.2501860000000002</c:v>
                </c:pt>
                <c:pt idx="32">
                  <c:v>3.7937780000000001</c:v>
                </c:pt>
                <c:pt idx="33">
                  <c:v>4.0782389999999999</c:v>
                </c:pt>
                <c:pt idx="34">
                  <c:v>4.4681430000000004</c:v>
                </c:pt>
                <c:pt idx="35">
                  <c:v>4.4823700000000004</c:v>
                </c:pt>
                <c:pt idx="36">
                  <c:v>4.5146639999999998</c:v>
                </c:pt>
                <c:pt idx="37">
                  <c:v>4.8303789999999998</c:v>
                </c:pt>
                <c:pt idx="38">
                  <c:v>5.1427250000000004</c:v>
                </c:pt>
                <c:pt idx="39">
                  <c:v>5.3162649999999996</c:v>
                </c:pt>
                <c:pt idx="40">
                  <c:v>4.9715429999999996</c:v>
                </c:pt>
                <c:pt idx="41">
                  <c:v>4.7417360000000004</c:v>
                </c:pt>
                <c:pt idx="42">
                  <c:v>4.9134500000000001</c:v>
                </c:pt>
                <c:pt idx="43">
                  <c:v>5.46509</c:v>
                </c:pt>
                <c:pt idx="44">
                  <c:v>5.8436709999999996</c:v>
                </c:pt>
                <c:pt idx="45">
                  <c:v>5.7823229999999999</c:v>
                </c:pt>
                <c:pt idx="46">
                  <c:v>5.7355309999999999</c:v>
                </c:pt>
                <c:pt idx="47">
                  <c:v>6.6195089999999999</c:v>
                </c:pt>
                <c:pt idx="48">
                  <c:v>6.7176499999999999</c:v>
                </c:pt>
                <c:pt idx="49">
                  <c:v>6.9768660000000002</c:v>
                </c:pt>
                <c:pt idx="50">
                  <c:v>7.1006859999999996</c:v>
                </c:pt>
                <c:pt idx="51">
                  <c:v>6.5475029999999999</c:v>
                </c:pt>
                <c:pt idx="52">
                  <c:v>7.1431040000000001</c:v>
                </c:pt>
                <c:pt idx="53">
                  <c:v>7.350409</c:v>
                </c:pt>
                <c:pt idx="54">
                  <c:v>7.7825829999999998</c:v>
                </c:pt>
                <c:pt idx="55">
                  <c:v>6.7730699999999997</c:v>
                </c:pt>
                <c:pt idx="56">
                  <c:v>7.9459229999999996</c:v>
                </c:pt>
                <c:pt idx="57">
                  <c:v>7.6991100000000001</c:v>
                </c:pt>
                <c:pt idx="58">
                  <c:v>7.1590769999999999</c:v>
                </c:pt>
                <c:pt idx="59">
                  <c:v>5.5181420000000001</c:v>
                </c:pt>
                <c:pt idx="60">
                  <c:v>6.733492</c:v>
                </c:pt>
                <c:pt idx="61">
                  <c:v>6.748114600000001</c:v>
                </c:pt>
                <c:pt idx="62">
                  <c:v>6.8258166000000005</c:v>
                </c:pt>
                <c:pt idx="63">
                  <c:v>7.0729267000000009</c:v>
                </c:pt>
                <c:pt idx="64">
                  <c:v>7.0064124000000003</c:v>
                </c:pt>
                <c:pt idx="65">
                  <c:v>7.1266011000000002</c:v>
                </c:pt>
                <c:pt idx="66">
                  <c:v>7.4591517000000005</c:v>
                </c:pt>
                <c:pt idx="67">
                  <c:v>7.7025960000000007</c:v>
                </c:pt>
                <c:pt idx="68">
                  <c:v>8.151888099999999</c:v>
                </c:pt>
                <c:pt idx="69">
                  <c:v>8.3201096000000003</c:v>
                </c:pt>
                <c:pt idx="70">
                  <c:v>7.680682599999999</c:v>
                </c:pt>
                <c:pt idx="71">
                  <c:v>8.3156961000000003</c:v>
                </c:pt>
                <c:pt idx="72">
                  <c:v>7.0393020999999996</c:v>
                </c:pt>
                <c:pt idx="73">
                  <c:v>7.0008032999999994</c:v>
                </c:pt>
                <c:pt idx="74">
                  <c:v>6.9719569999999997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60-485C-8F7B-7D6D69107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306544"/>
        <c:axId val="700304248"/>
      </c:lineChart>
      <c:catAx>
        <c:axId val="636365552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spPr>
          <a:ln>
            <a:solidFill>
              <a:sysClr val="window" lastClr="FFFFFF">
                <a:lumMod val="65000"/>
              </a:sysClr>
            </a:solidFill>
          </a:ln>
        </c:spPr>
        <c:txPr>
          <a:bodyPr rot="-2700000"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944"/>
        <c:crosses val="autoZero"/>
        <c:auto val="1"/>
        <c:lblAlgn val="ctr"/>
        <c:lblOffset val="100"/>
        <c:tickLblSkip val="3"/>
        <c:tickMarkSkip val="2"/>
        <c:noMultiLvlLbl val="0"/>
      </c:catAx>
      <c:valAx>
        <c:axId val="636365944"/>
        <c:scaling>
          <c:orientation val="minMax"/>
          <c:max val="600"/>
        </c:scaling>
        <c:delete val="0"/>
        <c:axPos val="l"/>
        <c:majorGridlines>
          <c:spPr>
            <a:ln>
              <a:solidFill>
                <a:sysClr val="window" lastClr="FFFFFF">
                  <a:lumMod val="65000"/>
                </a:sysClr>
              </a:solidFill>
            </a:ln>
          </c:spPr>
        </c:majorGridlines>
        <c:minorGridlines/>
        <c:numFmt formatCode="##0" sourceLinked="0"/>
        <c:majorTickMark val="out"/>
        <c:minorTickMark val="none"/>
        <c:tickLblPos val="nextTo"/>
        <c:spPr>
          <a:ln>
            <a:solidFill>
              <a:sysClr val="window" lastClr="FFFFFF">
                <a:lumMod val="65000"/>
              </a:sysClr>
            </a:solidFill>
          </a:ln>
        </c:spPr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552"/>
        <c:crosses val="autoZero"/>
        <c:crossBetween val="midCat"/>
        <c:minorUnit val="50"/>
      </c:valAx>
      <c:valAx>
        <c:axId val="70030424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700306544"/>
        <c:crosses val="max"/>
        <c:crossBetween val="between"/>
        <c:majorUnit val="3"/>
      </c:valAx>
      <c:catAx>
        <c:axId val="700306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0304248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 sz="2400" b="1" dirty="0">
                <a:solidFill>
                  <a:srgbClr val="000000"/>
                </a:solidFill>
              </a:rPr>
              <a:t>Suomen massa- ja paperiteollisuuden COD-kokonaispäästöt (kemiallinen hapenkulutus)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2077095550606944E-2"/>
          <c:y val="0.10192645822184848"/>
          <c:w val="0.92597748584210393"/>
          <c:h val="0.7318029785048434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'9. COD-päästöt'!$C$5</c:f>
              <c:strCache>
                <c:ptCount val="1"/>
                <c:pt idx="0">
                  <c:v>COD (kemiallinen hapenkulutus)</c:v>
                </c:pt>
              </c:strCache>
            </c:strRef>
          </c:tx>
          <c:spPr>
            <a:solidFill>
              <a:srgbClr val="84BD00"/>
            </a:solidFill>
          </c:spPr>
          <c:invertIfNegative val="0"/>
          <c:cat>
            <c:strRef>
              <c:f>'9. COD-päästöt'!$A$99:$A$131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'9. COD-päästöt'!$C$99:$C$131</c:f>
              <c:numCache>
                <c:formatCode>#,##0</c:formatCode>
                <c:ptCount val="33"/>
                <c:pt idx="0">
                  <c:v>328.1841</c:v>
                </c:pt>
                <c:pt idx="1">
                  <c:v>274.58800000000002</c:v>
                </c:pt>
                <c:pt idx="2">
                  <c:v>268.1105</c:v>
                </c:pt>
                <c:pt idx="3">
                  <c:v>255.5821</c:v>
                </c:pt>
                <c:pt idx="4">
                  <c:v>212.68859999999998</c:v>
                </c:pt>
                <c:pt idx="5">
                  <c:v>226.53220000000002</c:v>
                </c:pt>
                <c:pt idx="6">
                  <c:v>217.07795599999997</c:v>
                </c:pt>
                <c:pt idx="7">
                  <c:v>205.267054</c:v>
                </c:pt>
                <c:pt idx="8">
                  <c:v>199.36860000000004</c:v>
                </c:pt>
                <c:pt idx="9">
                  <c:v>178.24569199999999</c:v>
                </c:pt>
                <c:pt idx="10">
                  <c:v>182.35386199999999</c:v>
                </c:pt>
                <c:pt idx="11">
                  <c:v>189.09534699999998</c:v>
                </c:pt>
                <c:pt idx="12">
                  <c:v>181.71857800000001</c:v>
                </c:pt>
                <c:pt idx="13">
                  <c:v>155.14013199999999</c:v>
                </c:pt>
                <c:pt idx="14">
                  <c:v>179.36711600000001</c:v>
                </c:pt>
                <c:pt idx="15">
                  <c:v>179.18972600000001</c:v>
                </c:pt>
                <c:pt idx="16">
                  <c:v>160.59275200000005</c:v>
                </c:pt>
                <c:pt idx="17">
                  <c:v>123.744578</c:v>
                </c:pt>
                <c:pt idx="18">
                  <c:v>148.60351700000001</c:v>
                </c:pt>
                <c:pt idx="19">
                  <c:v>143.77219399999998</c:v>
                </c:pt>
                <c:pt idx="20">
                  <c:v>134.77358099999998</c:v>
                </c:pt>
                <c:pt idx="21">
                  <c:v>137.688255</c:v>
                </c:pt>
                <c:pt idx="22">
                  <c:v>135.42264300000002</c:v>
                </c:pt>
                <c:pt idx="23">
                  <c:v>136.03686999999999</c:v>
                </c:pt>
                <c:pt idx="24">
                  <c:v>138.31643299999999</c:v>
                </c:pt>
                <c:pt idx="25">
                  <c:v>137.87859</c:v>
                </c:pt>
                <c:pt idx="26">
                  <c:v>138.29874099999998</c:v>
                </c:pt>
                <c:pt idx="27">
                  <c:v>139.65377399999997</c:v>
                </c:pt>
                <c:pt idx="28">
                  <c:v>131.82594400000002</c:v>
                </c:pt>
                <c:pt idx="29">
                  <c:v>129.970033</c:v>
                </c:pt>
                <c:pt idx="30">
                  <c:v>110.34052899999998</c:v>
                </c:pt>
                <c:pt idx="31">
                  <c:v>106.92775799999998</c:v>
                </c:pt>
                <c:pt idx="32">
                  <c:v>100.71365900000002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9-4716-B84B-9912F77D8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636365552"/>
        <c:axId val="636365944"/>
      </c:barChart>
      <c:lineChart>
        <c:grouping val="standard"/>
        <c:varyColors val="0"/>
        <c:ser>
          <c:idx val="0"/>
          <c:order val="0"/>
          <c:tx>
            <c:strRef>
              <c:f>'9. COD-päästöt'!$B$5</c:f>
              <c:strCache>
                <c:ptCount val="1"/>
                <c:pt idx="0">
                  <c:v>Sellun, paperin ja kartongin tuotanto</c:v>
                </c:pt>
              </c:strCache>
            </c:strRef>
          </c:tx>
          <c:spPr>
            <a:ln w="50800"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marker>
            <c:symbol val="none"/>
          </c:marker>
          <c:val>
            <c:numRef>
              <c:f>'9. COD-päästöt'!$B$99:$B$131</c:f>
              <c:numCache>
                <c:formatCode>#,##0</c:formatCode>
                <c:ptCount val="33"/>
                <c:pt idx="0">
                  <c:v>14.071695999999999</c:v>
                </c:pt>
                <c:pt idx="1">
                  <c:v>15.459588999999999</c:v>
                </c:pt>
                <c:pt idx="2">
                  <c:v>16.752285000000001</c:v>
                </c:pt>
                <c:pt idx="3">
                  <c:v>16.718050000000002</c:v>
                </c:pt>
                <c:pt idx="4">
                  <c:v>16.177033999999999</c:v>
                </c:pt>
                <c:pt idx="5">
                  <c:v>18.768169</c:v>
                </c:pt>
                <c:pt idx="6">
                  <c:v>19.420577000000002</c:v>
                </c:pt>
                <c:pt idx="7">
                  <c:v>19.923960999999998</c:v>
                </c:pt>
                <c:pt idx="8">
                  <c:v>20.609570999999999</c:v>
                </c:pt>
                <c:pt idx="9">
                  <c:v>19.050127</c:v>
                </c:pt>
                <c:pt idx="10">
                  <c:v>19.930966999999999</c:v>
                </c:pt>
                <c:pt idx="11">
                  <c:v>20.408843000000001</c:v>
                </c:pt>
                <c:pt idx="12">
                  <c:v>21.818624</c:v>
                </c:pt>
                <c:pt idx="13">
                  <c:v>19.163743</c:v>
                </c:pt>
                <c:pt idx="14">
                  <c:v>22.095321999999999</c:v>
                </c:pt>
                <c:pt idx="15">
                  <c:v>22.033995000000001</c:v>
                </c:pt>
                <c:pt idx="16">
                  <c:v>20.284859000000001</c:v>
                </c:pt>
                <c:pt idx="17">
                  <c:v>16.119686999999999</c:v>
                </c:pt>
                <c:pt idx="18">
                  <c:v>18.492162353999998</c:v>
                </c:pt>
                <c:pt idx="19">
                  <c:v>18.076926996000005</c:v>
                </c:pt>
                <c:pt idx="20">
                  <c:v>17.52029722</c:v>
                </c:pt>
                <c:pt idx="21">
                  <c:v>17.664522352999999</c:v>
                </c:pt>
                <c:pt idx="22">
                  <c:v>17.414802810000001</c:v>
                </c:pt>
                <c:pt idx="23">
                  <c:v>17.445448720000002</c:v>
                </c:pt>
                <c:pt idx="24">
                  <c:v>17.604123199999997</c:v>
                </c:pt>
                <c:pt idx="25">
                  <c:v>17.979275729999998</c:v>
                </c:pt>
                <c:pt idx="26">
                  <c:v>18.695969949000006</c:v>
                </c:pt>
                <c:pt idx="27">
                  <c:v>18.044579441000003</c:v>
                </c:pt>
                <c:pt idx="28">
                  <c:v>15.872852550000001</c:v>
                </c:pt>
                <c:pt idx="29">
                  <c:v>16.97442045</c:v>
                </c:pt>
                <c:pt idx="30">
                  <c:v>14.246796888</c:v>
                </c:pt>
                <c:pt idx="31">
                  <c:v>13.285456163999999</c:v>
                </c:pt>
                <c:pt idx="32">
                  <c:v>13.698957746999998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E9-4716-B84B-9912F77D8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780112"/>
        <c:axId val="843780440"/>
      </c:lineChart>
      <c:catAx>
        <c:axId val="63636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944"/>
        <c:crosses val="autoZero"/>
        <c:auto val="1"/>
        <c:lblAlgn val="ctr"/>
        <c:lblOffset val="100"/>
        <c:tickLblSkip val="2"/>
        <c:noMultiLvlLbl val="0"/>
      </c:catAx>
      <c:valAx>
        <c:axId val="636365944"/>
        <c:scaling>
          <c:orientation val="minMax"/>
          <c:max val="500"/>
        </c:scaling>
        <c:delete val="0"/>
        <c:axPos val="l"/>
        <c:majorGridlines/>
        <c:numFmt formatCode="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552"/>
        <c:crosses val="autoZero"/>
        <c:crossBetween val="between"/>
      </c:valAx>
      <c:valAx>
        <c:axId val="843780440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843780112"/>
        <c:crosses val="max"/>
        <c:crossBetween val="between"/>
      </c:valAx>
      <c:catAx>
        <c:axId val="843780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378044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fi-FI" sz="2800" b="1" dirty="0">
                <a:solidFill>
                  <a:srgbClr val="000000"/>
                </a:solidFill>
              </a:rPr>
              <a:t>Suomen massa- ja paperiteollisuuden kokonaisravinnepäästöt vesistöihin</a:t>
            </a:r>
          </a:p>
        </c:rich>
      </c:tx>
      <c:layout>
        <c:manualLayout>
          <c:xMode val="edge"/>
          <c:yMode val="edge"/>
          <c:x val="0.16055836908024046"/>
          <c:y val="1.17370892018779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3656425954189226E-2"/>
          <c:y val="0.1019263848849495"/>
          <c:w val="0.9090469778001492"/>
          <c:h val="0.6956805646892850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'10. Ravinnepäästöt'!$C$5</c:f>
              <c:strCache>
                <c:ptCount val="1"/>
                <c:pt idx="0">
                  <c:v>Typpi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'10. Ravinnepäästöt'!$A$99:$A$131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'10. Ravinnepäästöt'!$C$99:$C$131</c:f>
              <c:numCache>
                <c:formatCode>#\ ##0.0</c:formatCode>
                <c:ptCount val="33"/>
                <c:pt idx="0">
                  <c:v>3.3250599999999997</c:v>
                </c:pt>
                <c:pt idx="1">
                  <c:v>2.9381300000000001</c:v>
                </c:pt>
                <c:pt idx="2">
                  <c:v>3.0735980000000001</c:v>
                </c:pt>
                <c:pt idx="3">
                  <c:v>3.14676</c:v>
                </c:pt>
                <c:pt idx="4">
                  <c:v>2.5752300000000004</c:v>
                </c:pt>
                <c:pt idx="5">
                  <c:v>2.7090300000000003</c:v>
                </c:pt>
                <c:pt idx="6">
                  <c:v>2.7855009999999996</c:v>
                </c:pt>
                <c:pt idx="7">
                  <c:v>2.8108029999999999</c:v>
                </c:pt>
                <c:pt idx="8">
                  <c:v>2.40645</c:v>
                </c:pt>
                <c:pt idx="9">
                  <c:v>2.6727430000000001</c:v>
                </c:pt>
                <c:pt idx="10">
                  <c:v>2.5169899999999998</c:v>
                </c:pt>
                <c:pt idx="11">
                  <c:v>2.5344560000000005</c:v>
                </c:pt>
                <c:pt idx="12">
                  <c:v>2.5454160000000003</c:v>
                </c:pt>
                <c:pt idx="13">
                  <c:v>2.4641059999999997</c:v>
                </c:pt>
                <c:pt idx="14">
                  <c:v>2.7125749999999997</c:v>
                </c:pt>
                <c:pt idx="15">
                  <c:v>2.6272200000000008</c:v>
                </c:pt>
                <c:pt idx="16">
                  <c:v>2.2689020000000006</c:v>
                </c:pt>
                <c:pt idx="17">
                  <c:v>1.9712489999999998</c:v>
                </c:pt>
                <c:pt idx="18">
                  <c:v>2.2574830000000001</c:v>
                </c:pt>
                <c:pt idx="19">
                  <c:v>2.217476</c:v>
                </c:pt>
                <c:pt idx="20">
                  <c:v>2.1803749999999997</c:v>
                </c:pt>
                <c:pt idx="21">
                  <c:v>2.3011550000000005</c:v>
                </c:pt>
                <c:pt idx="22">
                  <c:v>2.1846680000000003</c:v>
                </c:pt>
                <c:pt idx="23">
                  <c:v>1.8784509999999996</c:v>
                </c:pt>
                <c:pt idx="24">
                  <c:v>1.9838929999999997</c:v>
                </c:pt>
                <c:pt idx="25">
                  <c:v>1.9222190000000003</c:v>
                </c:pt>
                <c:pt idx="26">
                  <c:v>2.1066180000000005</c:v>
                </c:pt>
                <c:pt idx="27">
                  <c:v>2.0613699999999993</c:v>
                </c:pt>
                <c:pt idx="28">
                  <c:v>1.904944</c:v>
                </c:pt>
                <c:pt idx="29">
                  <c:v>1.7893900000000003</c:v>
                </c:pt>
                <c:pt idx="30">
                  <c:v>1.7525200000000001</c:v>
                </c:pt>
                <c:pt idx="31">
                  <c:v>1.6252260000000001</c:v>
                </c:pt>
                <c:pt idx="32">
                  <c:v>1.7059069999999998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C-44B2-9344-0D540F29CBAF}"/>
            </c:ext>
          </c:extLst>
        </c:ser>
        <c:ser>
          <c:idx val="2"/>
          <c:order val="2"/>
          <c:tx>
            <c:strRef>
              <c:f>'10. Ravinnepäästöt'!$D$5</c:f>
              <c:strCache>
                <c:ptCount val="1"/>
                <c:pt idx="0">
                  <c:v>Fosfori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'10. Ravinnepäästöt'!$A$99:$A$131</c:f>
              <c:strCache>
                <c:ptCount val="3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  <c:pt idx="32">
                  <c:v>2024</c:v>
                </c:pt>
              </c:strCache>
            </c:strRef>
          </c:cat>
          <c:val>
            <c:numRef>
              <c:f>'10. Ravinnepäästöt'!$D$99:$D$131</c:f>
              <c:numCache>
                <c:formatCode>#\ ##0.0</c:formatCode>
                <c:ptCount val="33"/>
                <c:pt idx="0">
                  <c:v>0.44972000000000001</c:v>
                </c:pt>
                <c:pt idx="1">
                  <c:v>0.37439999999999996</c:v>
                </c:pt>
                <c:pt idx="2">
                  <c:v>0.33479400000000004</c:v>
                </c:pt>
                <c:pt idx="3">
                  <c:v>0.31895000000000007</c:v>
                </c:pt>
                <c:pt idx="4">
                  <c:v>0.24765399999999996</c:v>
                </c:pt>
                <c:pt idx="5">
                  <c:v>0.22823100000000002</c:v>
                </c:pt>
                <c:pt idx="6">
                  <c:v>0.23341000000000001</c:v>
                </c:pt>
                <c:pt idx="7">
                  <c:v>0.22442400000000004</c:v>
                </c:pt>
                <c:pt idx="8">
                  <c:v>0.20142000000000002</c:v>
                </c:pt>
                <c:pt idx="9">
                  <c:v>0.206377</c:v>
                </c:pt>
                <c:pt idx="10">
                  <c:v>0.19234199999999999</c:v>
                </c:pt>
                <c:pt idx="11">
                  <c:v>0.20882699999999998</c:v>
                </c:pt>
                <c:pt idx="12">
                  <c:v>0.18229100000000004</c:v>
                </c:pt>
                <c:pt idx="13">
                  <c:v>0.16477900000000001</c:v>
                </c:pt>
                <c:pt idx="14">
                  <c:v>0.17614299999999994</c:v>
                </c:pt>
                <c:pt idx="15">
                  <c:v>0.17641000000000001</c:v>
                </c:pt>
                <c:pt idx="16">
                  <c:v>0.15678</c:v>
                </c:pt>
                <c:pt idx="17">
                  <c:v>0.12676200000000001</c:v>
                </c:pt>
                <c:pt idx="18">
                  <c:v>0.14592499999999994</c:v>
                </c:pt>
                <c:pt idx="19">
                  <c:v>0.15864100000000003</c:v>
                </c:pt>
                <c:pt idx="20">
                  <c:v>0.13337900000000003</c:v>
                </c:pt>
                <c:pt idx="21">
                  <c:v>0.12495599999999998</c:v>
                </c:pt>
                <c:pt idx="22">
                  <c:v>0.12695699999999999</c:v>
                </c:pt>
                <c:pt idx="23">
                  <c:v>0.12446299999999999</c:v>
                </c:pt>
                <c:pt idx="24">
                  <c:v>0.11619299999999998</c:v>
                </c:pt>
                <c:pt idx="25">
                  <c:v>0.116088</c:v>
                </c:pt>
                <c:pt idx="26">
                  <c:v>0.127356</c:v>
                </c:pt>
                <c:pt idx="27">
                  <c:v>0.12467000000000002</c:v>
                </c:pt>
                <c:pt idx="28">
                  <c:v>0.11524899999999999</c:v>
                </c:pt>
                <c:pt idx="29">
                  <c:v>0.10684799999999998</c:v>
                </c:pt>
                <c:pt idx="30">
                  <c:v>9.9084000000000005E-2</c:v>
                </c:pt>
                <c:pt idx="31">
                  <c:v>7.9992999999999981E-2</c:v>
                </c:pt>
                <c:pt idx="32">
                  <c:v>8.0310000000000006E-2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C-44B2-9344-0D540F29C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636365552"/>
        <c:axId val="636365944"/>
      </c:barChart>
      <c:lineChart>
        <c:grouping val="standard"/>
        <c:varyColors val="0"/>
        <c:ser>
          <c:idx val="0"/>
          <c:order val="0"/>
          <c:tx>
            <c:strRef>
              <c:f>'10. Ravinnepäästöt'!$B$5</c:f>
              <c:strCache>
                <c:ptCount val="1"/>
                <c:pt idx="0">
                  <c:v>Sellun, paperin ja kartongin tuotanto</c:v>
                </c:pt>
              </c:strCache>
            </c:strRef>
          </c:tx>
          <c:spPr>
            <a:ln>
              <a:solidFill>
                <a:srgbClr val="59594A"/>
              </a:solidFill>
            </a:ln>
          </c:spPr>
          <c:marker>
            <c:symbol val="none"/>
          </c:marker>
          <c:val>
            <c:numRef>
              <c:f>'10. Ravinnepäästöt'!$B$99:$B$131</c:f>
              <c:numCache>
                <c:formatCode>#,##0</c:formatCode>
                <c:ptCount val="33"/>
                <c:pt idx="0">
                  <c:v>14.071695999999999</c:v>
                </c:pt>
                <c:pt idx="1">
                  <c:v>15.459588999999999</c:v>
                </c:pt>
                <c:pt idx="2">
                  <c:v>16.752285000000001</c:v>
                </c:pt>
                <c:pt idx="3">
                  <c:v>16.718050000000002</c:v>
                </c:pt>
                <c:pt idx="4">
                  <c:v>16.177033999999999</c:v>
                </c:pt>
                <c:pt idx="5">
                  <c:v>18.768169</c:v>
                </c:pt>
                <c:pt idx="6">
                  <c:v>19.420577000000002</c:v>
                </c:pt>
                <c:pt idx="7">
                  <c:v>19.923960999999998</c:v>
                </c:pt>
                <c:pt idx="8">
                  <c:v>20.609570999999999</c:v>
                </c:pt>
                <c:pt idx="9">
                  <c:v>19.050127</c:v>
                </c:pt>
                <c:pt idx="10">
                  <c:v>19.930966999999999</c:v>
                </c:pt>
                <c:pt idx="11">
                  <c:v>20.408843000000001</c:v>
                </c:pt>
                <c:pt idx="12">
                  <c:v>21.818624</c:v>
                </c:pt>
                <c:pt idx="13">
                  <c:v>19.163743</c:v>
                </c:pt>
                <c:pt idx="14">
                  <c:v>22.095321999999999</c:v>
                </c:pt>
                <c:pt idx="15">
                  <c:v>22.033995000000001</c:v>
                </c:pt>
                <c:pt idx="16">
                  <c:v>20.284859000000001</c:v>
                </c:pt>
                <c:pt idx="17">
                  <c:v>16.119686999999999</c:v>
                </c:pt>
                <c:pt idx="18">
                  <c:v>18.492162354000001</c:v>
                </c:pt>
                <c:pt idx="19">
                  <c:v>18.076926996000001</c:v>
                </c:pt>
                <c:pt idx="20">
                  <c:v>17.520297220000003</c:v>
                </c:pt>
                <c:pt idx="21">
                  <c:v>17.664522352999999</c:v>
                </c:pt>
                <c:pt idx="22">
                  <c:v>17.414802809999998</c:v>
                </c:pt>
                <c:pt idx="23">
                  <c:v>17.445448720000002</c:v>
                </c:pt>
                <c:pt idx="24">
                  <c:v>17.604123200000004</c:v>
                </c:pt>
                <c:pt idx="25">
                  <c:v>17.979275730000001</c:v>
                </c:pt>
                <c:pt idx="26">
                  <c:v>18.695969949000002</c:v>
                </c:pt>
                <c:pt idx="27">
                  <c:v>18.044579441</c:v>
                </c:pt>
                <c:pt idx="28">
                  <c:v>15.872852549999999</c:v>
                </c:pt>
                <c:pt idx="29">
                  <c:v>16.97442045</c:v>
                </c:pt>
                <c:pt idx="30">
                  <c:v>14.246796888</c:v>
                </c:pt>
                <c:pt idx="31">
                  <c:v>13.285456163999999</c:v>
                </c:pt>
                <c:pt idx="32">
                  <c:v>13.698957747000001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8C-44B2-9344-0D540F29C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780112"/>
        <c:axId val="843780440"/>
      </c:lineChart>
      <c:catAx>
        <c:axId val="63636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944"/>
        <c:crosses val="autoZero"/>
        <c:auto val="1"/>
        <c:lblAlgn val="ctr"/>
        <c:lblOffset val="100"/>
        <c:tickLblSkip val="2"/>
        <c:noMultiLvlLbl val="0"/>
      </c:catAx>
      <c:valAx>
        <c:axId val="636365944"/>
        <c:scaling>
          <c:orientation val="minMax"/>
          <c:max val="6"/>
        </c:scaling>
        <c:delete val="0"/>
        <c:axPos val="l"/>
        <c:majorGridlines/>
        <c:minorGridlines/>
        <c:numFmt formatCode="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552"/>
        <c:crosses val="autoZero"/>
        <c:crossBetween val="between"/>
        <c:majorUnit val="1"/>
        <c:minorUnit val="0.5"/>
      </c:valAx>
      <c:valAx>
        <c:axId val="843780440"/>
        <c:scaling>
          <c:orientation val="minMax"/>
          <c:max val="24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843780112"/>
        <c:crosses val="max"/>
        <c:crossBetween val="between"/>
        <c:majorUnit val="4"/>
      </c:valAx>
      <c:catAx>
        <c:axId val="843780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378044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fi-FI" sz="2800" b="1" dirty="0">
                <a:solidFill>
                  <a:srgbClr val="000000"/>
                </a:solidFill>
              </a:rPr>
              <a:t>Selluteollisuuden orgaanisten klooriyhdisteiden (AOX) kokonaispäästöt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9260982466602085E-2"/>
          <c:y val="0.10192645822184848"/>
          <c:w val="0.93939665749524848"/>
          <c:h val="0.7377348544440266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'11. AOX-päästöt'!$C$5</c:f>
              <c:strCache>
                <c:ptCount val="1"/>
                <c:pt idx="0">
                  <c:v>AOX</c:v>
                </c:pt>
              </c:strCache>
            </c:strRef>
          </c:tx>
          <c:spPr>
            <a:solidFill>
              <a:srgbClr val="84BD00"/>
            </a:solidFill>
          </c:spPr>
          <c:invertIfNegative val="0"/>
          <c:cat>
            <c:strRef>
              <c:f>'11. AOX-päästöt'!$A$100:$A$133</c:f>
              <c:strCache>
                <c:ptCount val="3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strCache>
            </c:strRef>
          </c:cat>
          <c:val>
            <c:numRef>
              <c:f>'11. AOX-päästöt'!$C$100:$C$133</c:f>
              <c:numCache>
                <c:formatCode>#\ ##0.0</c:formatCode>
                <c:ptCount val="34"/>
                <c:pt idx="0">
                  <c:v>7.2907529999999987</c:v>
                </c:pt>
                <c:pt idx="1">
                  <c:v>4.8741779999999997</c:v>
                </c:pt>
                <c:pt idx="2">
                  <c:v>2.9726880000000002</c:v>
                </c:pt>
                <c:pt idx="3">
                  <c:v>2.107434</c:v>
                </c:pt>
                <c:pt idx="4">
                  <c:v>1.7126330000000001</c:v>
                </c:pt>
                <c:pt idx="5">
                  <c:v>1.2907080000000002</c:v>
                </c:pt>
                <c:pt idx="6">
                  <c:v>1.3199679999999998</c:v>
                </c:pt>
                <c:pt idx="7">
                  <c:v>1.1439359999999998</c:v>
                </c:pt>
                <c:pt idx="8">
                  <c:v>1.1266660000000002</c:v>
                </c:pt>
                <c:pt idx="9">
                  <c:v>1.006804</c:v>
                </c:pt>
                <c:pt idx="10">
                  <c:v>0.94888700000000004</c:v>
                </c:pt>
                <c:pt idx="11">
                  <c:v>1.1094459999999999</c:v>
                </c:pt>
                <c:pt idx="12">
                  <c:v>1.1642490000000001</c:v>
                </c:pt>
                <c:pt idx="13">
                  <c:v>1.1802439999999998</c:v>
                </c:pt>
                <c:pt idx="14">
                  <c:v>1.0190919999999999</c:v>
                </c:pt>
                <c:pt idx="15">
                  <c:v>1.224704</c:v>
                </c:pt>
                <c:pt idx="16">
                  <c:v>1.2339500000000001</c:v>
                </c:pt>
                <c:pt idx="17">
                  <c:v>1.114565</c:v>
                </c:pt>
                <c:pt idx="18">
                  <c:v>0.81299999999999994</c:v>
                </c:pt>
                <c:pt idx="19">
                  <c:v>1.0387200000000003</c:v>
                </c:pt>
                <c:pt idx="20">
                  <c:v>1.1006500000000001</c:v>
                </c:pt>
                <c:pt idx="21">
                  <c:v>0.93289999999999984</c:v>
                </c:pt>
                <c:pt idx="22">
                  <c:v>0.83113999999999999</c:v>
                </c:pt>
                <c:pt idx="23">
                  <c:v>0.75141899999999995</c:v>
                </c:pt>
                <c:pt idx="24">
                  <c:v>0.75069999999999992</c:v>
                </c:pt>
                <c:pt idx="25">
                  <c:v>0.85660999999999987</c:v>
                </c:pt>
                <c:pt idx="26">
                  <c:v>0.81519999999999992</c:v>
                </c:pt>
                <c:pt idx="27">
                  <c:v>0.80084999999999995</c:v>
                </c:pt>
                <c:pt idx="28">
                  <c:v>0.85321000000000002</c:v>
                </c:pt>
                <c:pt idx="29">
                  <c:v>0.79983000000000004</c:v>
                </c:pt>
                <c:pt idx="30">
                  <c:v>0.77246099999999995</c:v>
                </c:pt>
                <c:pt idx="31">
                  <c:v>0.68861899999999998</c:v>
                </c:pt>
                <c:pt idx="32">
                  <c:v>0.67184200000000005</c:v>
                </c:pt>
                <c:pt idx="33">
                  <c:v>0.61287000000000003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E-4CC3-B61E-39F603105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636365552"/>
        <c:axId val="636365944"/>
      </c:barChart>
      <c:lineChart>
        <c:grouping val="standard"/>
        <c:varyColors val="0"/>
        <c:ser>
          <c:idx val="0"/>
          <c:order val="0"/>
          <c:tx>
            <c:strRef>
              <c:f>'11. AOX-päästöt'!$B$5</c:f>
              <c:strCache>
                <c:ptCount val="1"/>
                <c:pt idx="0">
                  <c:v>Sellun tuotanto</c:v>
                </c:pt>
              </c:strCache>
            </c:strRef>
          </c:tx>
          <c:spPr>
            <a:ln w="50800">
              <a:solidFill>
                <a:srgbClr val="59594A"/>
              </a:solidFill>
            </a:ln>
          </c:spPr>
          <c:marker>
            <c:symbol val="none"/>
          </c:marker>
          <c:cat>
            <c:strRef>
              <c:f>'11. AOX-päästöt'!$A$100:$A$133</c:f>
              <c:strCache>
                <c:ptCount val="3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</c:strCache>
            </c:strRef>
          </c:cat>
          <c:val>
            <c:numRef>
              <c:f>'11. AOX-päästöt'!$B$100:$B$133</c:f>
              <c:numCache>
                <c:formatCode>#\ ##0.0</c:formatCode>
                <c:ptCount val="34"/>
                <c:pt idx="0">
                  <c:v>4.7417360000000004</c:v>
                </c:pt>
                <c:pt idx="1">
                  <c:v>4.9134500000000001</c:v>
                </c:pt>
                <c:pt idx="2">
                  <c:v>5.46509</c:v>
                </c:pt>
                <c:pt idx="3">
                  <c:v>5.8436709999999996</c:v>
                </c:pt>
                <c:pt idx="4">
                  <c:v>5.7823229999999999</c:v>
                </c:pt>
                <c:pt idx="5">
                  <c:v>5.7355309999999999</c:v>
                </c:pt>
                <c:pt idx="6">
                  <c:v>6.6195089999999999</c:v>
                </c:pt>
                <c:pt idx="7">
                  <c:v>6.7176499999999999</c:v>
                </c:pt>
                <c:pt idx="8">
                  <c:v>6.9768660000000002</c:v>
                </c:pt>
                <c:pt idx="9">
                  <c:v>7.1006859999999996</c:v>
                </c:pt>
                <c:pt idx="10">
                  <c:v>6.5475029999999999</c:v>
                </c:pt>
                <c:pt idx="11">
                  <c:v>7.1431040000000001</c:v>
                </c:pt>
                <c:pt idx="12">
                  <c:v>7.350409</c:v>
                </c:pt>
                <c:pt idx="13">
                  <c:v>7.7825829999999998</c:v>
                </c:pt>
                <c:pt idx="14">
                  <c:v>6.7730699999999997</c:v>
                </c:pt>
                <c:pt idx="15">
                  <c:v>7.9459229999999996</c:v>
                </c:pt>
                <c:pt idx="16">
                  <c:v>7.6991100000000001</c:v>
                </c:pt>
                <c:pt idx="17">
                  <c:v>7.1590769999999999</c:v>
                </c:pt>
                <c:pt idx="18">
                  <c:v>5.5181420000000001</c:v>
                </c:pt>
                <c:pt idx="19">
                  <c:v>6.733492</c:v>
                </c:pt>
                <c:pt idx="20">
                  <c:v>6.748114600000001</c:v>
                </c:pt>
                <c:pt idx="21">
                  <c:v>6.8258166000000005</c:v>
                </c:pt>
                <c:pt idx="22">
                  <c:v>7.0729267000000009</c:v>
                </c:pt>
                <c:pt idx="23">
                  <c:v>7.0064124000000003</c:v>
                </c:pt>
                <c:pt idx="24">
                  <c:v>7.1266011000000002</c:v>
                </c:pt>
                <c:pt idx="25">
                  <c:v>7.4591517000000014</c:v>
                </c:pt>
                <c:pt idx="26">
                  <c:v>7.7025960000000007</c:v>
                </c:pt>
                <c:pt idx="27">
                  <c:v>8.151888099999999</c:v>
                </c:pt>
                <c:pt idx="28">
                  <c:v>8.3201096000000003</c:v>
                </c:pt>
                <c:pt idx="29">
                  <c:v>7.680682599999999</c:v>
                </c:pt>
                <c:pt idx="30">
                  <c:v>8.3156961000000003</c:v>
                </c:pt>
                <c:pt idx="31">
                  <c:v>7.0393020999999996</c:v>
                </c:pt>
                <c:pt idx="32">
                  <c:v>7.0008032999999994</c:v>
                </c:pt>
                <c:pt idx="33">
                  <c:v>6.9719569999999997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5E-4CC3-B61E-39F603105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780112"/>
        <c:axId val="843780440"/>
      </c:lineChart>
      <c:catAx>
        <c:axId val="63636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94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636365944"/>
        <c:scaling>
          <c:orientation val="minMax"/>
          <c:max val="9"/>
        </c:scaling>
        <c:delete val="0"/>
        <c:axPos val="l"/>
        <c:majorGridlines/>
        <c:numFmt formatCode="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636365552"/>
        <c:crossesAt val="1"/>
        <c:crossBetween val="between"/>
      </c:valAx>
      <c:valAx>
        <c:axId val="843780440"/>
        <c:scaling>
          <c:orientation val="minMax"/>
        </c:scaling>
        <c:delete val="0"/>
        <c:axPos val="r"/>
        <c:numFmt formatCode="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843780112"/>
        <c:crosses val="max"/>
        <c:crossBetween val="between"/>
      </c:valAx>
      <c:catAx>
        <c:axId val="843780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378044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rgbClr val="59594A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0.04199</cdr:x>
      <cdr:y>0.04159</cdr:y>
    </cdr:from>
    <cdr:to>
      <cdr:x>0.16747</cdr:x>
      <cdr:y>0.08907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E848F3D4-E903-4AEA-946B-B8D459F8C16D}"/>
            </a:ext>
          </a:extLst>
        </cdr:cNvPr>
        <cdr:cNvSpPr txBox="1"/>
      </cdr:nvSpPr>
      <cdr:spPr>
        <a:xfrm xmlns:a="http://schemas.openxmlformats.org/drawingml/2006/main">
          <a:off x="673206" y="271516"/>
          <a:ext cx="2011578" cy="310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000000"/>
              </a:solidFill>
              <a:latin typeface="+mn-lt"/>
              <a:cs typeface="Arial" pitchFamily="34" charset="0"/>
            </a:rPr>
            <a:t>Indeksi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1992 = 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0.11486</cdr:x>
      <cdr:y>0.05479</cdr:y>
    </cdr:to>
    <cdr:sp macro="" textlink="">
      <cdr:nvSpPr>
        <cdr:cNvPr id="4" name="Tekstiruutu 1">
          <a:extLst xmlns:a="http://schemas.openxmlformats.org/drawingml/2006/main">
            <a:ext uri="{FF2B5EF4-FFF2-40B4-BE49-F238E27FC236}">
              <a16:creationId xmlns:a16="http://schemas.microsoft.com/office/drawing/2014/main" id="{1B4F572F-5313-496F-8F98-78735B742C51}"/>
            </a:ext>
          </a:extLst>
        </cdr:cNvPr>
        <cdr:cNvSpPr txBox="1"/>
      </cdr:nvSpPr>
      <cdr:spPr>
        <a:xfrm xmlns:a="http://schemas.openxmlformats.org/drawingml/2006/main">
          <a:off x="-1139540" y="-2121408"/>
          <a:ext cx="1841404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Päästö 1000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t/v</a:t>
          </a:r>
          <a:endParaRPr lang="fi-FI" sz="2000" dirty="0">
            <a:solidFill>
              <a:srgbClr val="000000"/>
            </a:solidFill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0.87345</cdr:x>
      <cdr:y>0</cdr:y>
    </cdr:from>
    <cdr:to>
      <cdr:x>1</cdr:x>
      <cdr:y>0.04507</cdr:y>
    </cdr:to>
    <cdr:sp macro="" textlink="">
      <cdr:nvSpPr>
        <cdr:cNvPr id="5" name="Tekstiruutu 1">
          <a:extLst xmlns:a="http://schemas.openxmlformats.org/drawingml/2006/main">
            <a:ext uri="{FF2B5EF4-FFF2-40B4-BE49-F238E27FC236}">
              <a16:creationId xmlns:a16="http://schemas.microsoft.com/office/drawing/2014/main" id="{E9583574-0BC2-4B21-B195-6BAAE16AB09D}"/>
            </a:ext>
          </a:extLst>
        </cdr:cNvPr>
        <cdr:cNvSpPr txBox="1"/>
      </cdr:nvSpPr>
      <cdr:spPr>
        <a:xfrm xmlns:a="http://schemas.openxmlformats.org/drawingml/2006/main">
          <a:off x="14002924" y="0"/>
          <a:ext cx="2028766" cy="300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Tuotanto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milj. t/v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0.18166</cdr:x>
      <cdr:y>0.064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1B4F572F-5313-496F-8F98-78735B742C51}"/>
            </a:ext>
          </a:extLst>
        </cdr:cNvPr>
        <cdr:cNvSpPr txBox="1"/>
      </cdr:nvSpPr>
      <cdr:spPr>
        <a:xfrm xmlns:a="http://schemas.openxmlformats.org/drawingml/2006/main">
          <a:off x="-1301181" y="0"/>
          <a:ext cx="2853693" cy="44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Päästöt 1000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t/v</a:t>
          </a:r>
        </a:p>
      </cdr:txBody>
    </cdr:sp>
  </cdr:relSizeAnchor>
  <cdr:relSizeAnchor xmlns:cdr="http://schemas.openxmlformats.org/drawingml/2006/chartDrawing">
    <cdr:from>
      <cdr:x>0.8725</cdr:x>
      <cdr:y>0</cdr:y>
    </cdr:from>
    <cdr:to>
      <cdr:x>1</cdr:x>
      <cdr:y>0.07448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E9583574-0BC2-4B21-B195-6BAAE16AB09D}"/>
            </a:ext>
          </a:extLst>
        </cdr:cNvPr>
        <cdr:cNvSpPr txBox="1"/>
      </cdr:nvSpPr>
      <cdr:spPr>
        <a:xfrm xmlns:a="http://schemas.openxmlformats.org/drawingml/2006/main">
          <a:off x="13987653" y="0"/>
          <a:ext cx="2044037" cy="516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Tuotanto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milj. t/v</a:t>
          </a:r>
        </a:p>
        <a:p xmlns:a="http://schemas.openxmlformats.org/drawingml/2006/main">
          <a:endParaRPr lang="fi-FI" sz="2000" baseline="0" dirty="0">
            <a:solidFill>
              <a:srgbClr val="000000"/>
            </a:solidFill>
            <a:latin typeface="+mn-lt"/>
            <a:cs typeface="Arial" pitchFamily="34" charset="0"/>
          </a:endParaRPr>
        </a:p>
        <a:p xmlns:a="http://schemas.openxmlformats.org/drawingml/2006/main">
          <a:endParaRPr lang="fi-FI" sz="2000" dirty="0">
            <a:solidFill>
              <a:srgbClr val="000000"/>
            </a:solidFill>
            <a:latin typeface="+mn-lt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0.18997</cdr:x>
      <cdr:y>0.06012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1B4F572F-5313-496F-8F98-78735B742C51}"/>
            </a:ext>
          </a:extLst>
        </cdr:cNvPr>
        <cdr:cNvSpPr txBox="1"/>
      </cdr:nvSpPr>
      <cdr:spPr>
        <a:xfrm xmlns:a="http://schemas.openxmlformats.org/drawingml/2006/main">
          <a:off x="-1139540" y="0"/>
          <a:ext cx="2396098" cy="401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Päästöt 1000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t/v</a:t>
          </a:r>
        </a:p>
      </cdr:txBody>
    </cdr:sp>
  </cdr:relSizeAnchor>
  <cdr:relSizeAnchor xmlns:cdr="http://schemas.openxmlformats.org/drawingml/2006/chartDrawing">
    <cdr:from>
      <cdr:x>0.87459</cdr:x>
      <cdr:y>0</cdr:y>
    </cdr:from>
    <cdr:to>
      <cdr:x>1</cdr:x>
      <cdr:y>0.06113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E9583574-0BC2-4B21-B195-6BAAE16AB09D}"/>
            </a:ext>
          </a:extLst>
        </cdr:cNvPr>
        <cdr:cNvSpPr txBox="1"/>
      </cdr:nvSpPr>
      <cdr:spPr>
        <a:xfrm xmlns:a="http://schemas.openxmlformats.org/drawingml/2006/main">
          <a:off x="14021212" y="0"/>
          <a:ext cx="2010478" cy="396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Tuotanto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milj. t/v</a:t>
          </a:r>
        </a:p>
        <a:p xmlns:a="http://schemas.openxmlformats.org/drawingml/2006/main">
          <a:endParaRPr lang="fi-FI" sz="2000" baseline="0" dirty="0">
            <a:solidFill>
              <a:srgbClr val="000000"/>
            </a:solidFill>
            <a:latin typeface="+mn-lt"/>
            <a:cs typeface="Arial" pitchFamily="34" charset="0"/>
          </a:endParaRPr>
        </a:p>
        <a:p xmlns:a="http://schemas.openxmlformats.org/drawingml/2006/main">
          <a:endParaRPr lang="fi-FI" sz="2000" dirty="0">
            <a:solidFill>
              <a:srgbClr val="000000"/>
            </a:solidFill>
            <a:latin typeface="+mn-lt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0.17226</cdr:x>
      <cdr:y>0.06553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1B4F572F-5313-496F-8F98-78735B742C51}"/>
            </a:ext>
          </a:extLst>
        </cdr:cNvPr>
        <cdr:cNvSpPr txBox="1"/>
      </cdr:nvSpPr>
      <cdr:spPr>
        <a:xfrm xmlns:a="http://schemas.openxmlformats.org/drawingml/2006/main">
          <a:off x="-1139540" y="0"/>
          <a:ext cx="2761619" cy="438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Päästöt 1000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t/v</a:t>
          </a:r>
        </a:p>
      </cdr:txBody>
    </cdr:sp>
  </cdr:relSizeAnchor>
  <cdr:relSizeAnchor xmlns:cdr="http://schemas.openxmlformats.org/drawingml/2006/chartDrawing">
    <cdr:from>
      <cdr:x>0.87117</cdr:x>
      <cdr:y>0</cdr:y>
    </cdr:from>
    <cdr:to>
      <cdr:x>1</cdr:x>
      <cdr:y>0.04977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E9583574-0BC2-4B21-B195-6BAAE16AB09D}"/>
            </a:ext>
          </a:extLst>
        </cdr:cNvPr>
        <cdr:cNvSpPr txBox="1"/>
      </cdr:nvSpPr>
      <cdr:spPr>
        <a:xfrm xmlns:a="http://schemas.openxmlformats.org/drawingml/2006/main">
          <a:off x="13966348" y="-2116465"/>
          <a:ext cx="2065342" cy="333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000" dirty="0">
              <a:solidFill>
                <a:srgbClr val="000000"/>
              </a:solidFill>
              <a:latin typeface="+mn-lt"/>
              <a:cs typeface="Arial" pitchFamily="34" charset="0"/>
            </a:rPr>
            <a:t>Tuotanto</a:t>
          </a:r>
          <a:r>
            <a:rPr lang="fi-FI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milj. t/v</a:t>
          </a:r>
        </a:p>
        <a:p xmlns:a="http://schemas.openxmlformats.org/drawingml/2006/main">
          <a:endParaRPr lang="fi-FI" sz="2000" baseline="0" dirty="0">
            <a:solidFill>
              <a:srgbClr val="000000"/>
            </a:solidFill>
            <a:latin typeface="+mn-lt"/>
            <a:cs typeface="Arial" pitchFamily="34" charset="0"/>
          </a:endParaRPr>
        </a:p>
        <a:p xmlns:a="http://schemas.openxmlformats.org/drawingml/2006/main">
          <a:endParaRPr lang="fi-FI" sz="2000" dirty="0">
            <a:solidFill>
              <a:srgbClr val="000000"/>
            </a:solidFill>
            <a:latin typeface="+mn-lt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28.10.2025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userDrawn="1">
  <p:cSld name="Otsikko, graafi ja tila seliitte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5" y="2116667"/>
            <a:ext cx="1095120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3.6.2024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8382" y="2116665"/>
            <a:ext cx="4962848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B8ED4600-9737-8C8A-1BED-56AFFF697922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249291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bin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  <p:sldLayoutId id="2147483685" r:id="rId37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3E40091-B8B3-47EA-9A07-6F1C7D54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47F0FC8-3D3B-4C34-8A81-ABDE66AF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chemeClr val="accent6"/>
                </a:solidFill>
              </a:rPr>
              <a:t>Massa- ja paperiteollisuuden päästöt vesistöihin vähentyneet huomattavasti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26903584"/>
              </p:ext>
            </p:extLst>
          </p:nvPr>
        </p:nvGraphicFramePr>
        <p:xfrm>
          <a:off x="1139540" y="2231136"/>
          <a:ext cx="16031690" cy="652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7183DDBA-3D19-9ED8-06DB-0EAD68F0022E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2698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3E40091-B8B3-47EA-9A07-6F1C7D54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47F0FC8-3D3B-4C34-8A81-ABDE66AF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rgbClr val="000000"/>
                </a:solidFill>
              </a:rPr>
              <a:t>Metsäteollisuus on onnistunut vesiensuojelussa erinomaisesti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101987"/>
              </p:ext>
            </p:extLst>
          </p:nvPr>
        </p:nvGraphicFramePr>
        <p:xfrm>
          <a:off x="1139540" y="2267712"/>
          <a:ext cx="16031690" cy="652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3AA0D81-4558-D02F-049D-08603894D7F8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30209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3E40091-B8B3-47EA-9A07-6F1C7D54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47F0FC8-3D3B-4C34-8A81-ABDE66AF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rgbClr val="000000"/>
                </a:solidFill>
              </a:rPr>
              <a:t>COD-päästöt ovat vähentyneet 69 % tuotettua tonnia kohti vuodesta 1992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0127526"/>
              </p:ext>
            </p:extLst>
          </p:nvPr>
        </p:nvGraphicFramePr>
        <p:xfrm>
          <a:off x="1139540" y="2377440"/>
          <a:ext cx="16031690" cy="641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761DD184-1E3C-F840-768E-79940D469586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7866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3E40091-B8B3-47EA-9A07-6F1C7D54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47F0FC8-3D3B-4C34-8A81-ABDE66AF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rgbClr val="000000"/>
                </a:solidFill>
              </a:rPr>
              <a:t>Ravinnepäästöt vesistöihin ovat jatkaneet laskuaan merkittävästi 1990-luvun alusta lähtien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6864289"/>
              </p:ext>
            </p:extLst>
          </p:nvPr>
        </p:nvGraphicFramePr>
        <p:xfrm>
          <a:off x="1139540" y="2304288"/>
          <a:ext cx="16031690" cy="64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A74265D-0671-D600-99E1-044EB130088F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D40ACA3-540F-7D0B-96BF-F6C6F0B905F3}"/>
              </a:ext>
            </a:extLst>
          </p:cNvPr>
          <p:cNvSpPr txBox="1"/>
          <p:nvPr/>
        </p:nvSpPr>
        <p:spPr>
          <a:xfrm>
            <a:off x="3675888" y="8581009"/>
            <a:ext cx="14045184" cy="1499616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Autofit/>
          </a:bodyPr>
          <a:lstStyle/>
          <a:p>
            <a:endParaRPr lang="fi-FI" sz="2000" dirty="0"/>
          </a:p>
          <a:p>
            <a:r>
              <a:rPr lang="fi-FI" sz="2000" dirty="0">
                <a:solidFill>
                  <a:srgbClr val="000000"/>
                </a:solidFill>
              </a:rPr>
              <a:t>Fosforipäästöt ovat vähentyneet 82 % ja typpipäästöt ovat vähentyneet 49 % tuotettua tonnia kohti vuodesta 1992.</a:t>
            </a:r>
            <a:endParaRPr lang="en-GB" sz="2000" dirty="0">
              <a:solidFill>
                <a:srgbClr val="000000"/>
              </a:solidFill>
            </a:endParaRPr>
          </a:p>
          <a:p>
            <a:pPr algn="l"/>
            <a:endParaRPr lang="fi-FI" sz="2000" dirty="0" err="1"/>
          </a:p>
        </p:txBody>
      </p:sp>
    </p:spTree>
    <p:extLst>
      <p:ext uri="{BB962C8B-B14F-4D97-AF65-F5344CB8AC3E}">
        <p14:creationId xmlns:p14="http://schemas.microsoft.com/office/powerpoint/2010/main" val="243419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3E40091-B8B3-47EA-9A07-6F1C7D54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47F0FC8-3D3B-4C34-8A81-ABDE66AF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solidFill>
                  <a:srgbClr val="000000"/>
                </a:solidFill>
              </a:rPr>
              <a:t>AOX-päästöt ovat alentuneet yli 90 % tuotettua tonnia kohti vuodesta 1992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8005375"/>
              </p:ext>
            </p:extLst>
          </p:nvPr>
        </p:nvGraphicFramePr>
        <p:xfrm>
          <a:off x="1139540" y="2212848"/>
          <a:ext cx="16031690" cy="660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2A3B0E5-0CDD-ACE5-59D4-B8C41D51360B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58712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49</TotalTime>
  <Words>167</Words>
  <Application>Microsoft Office PowerPoint</Application>
  <PresentationFormat>Mukautettu</PresentationFormat>
  <Paragraphs>31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Aptos</vt:lpstr>
      <vt:lpstr>Wingdings</vt:lpstr>
      <vt:lpstr>Segoe UI</vt:lpstr>
      <vt:lpstr>Calibri</vt:lpstr>
      <vt:lpstr>Arial</vt:lpstr>
      <vt:lpstr>Office-teema</vt:lpstr>
      <vt:lpstr>Massa- ja paperiteollisuuden päästöt vesistöihin vähentyneet huomattavasti</vt:lpstr>
      <vt:lpstr>Metsäteollisuus on onnistunut vesiensuojelussa erinomaisesti</vt:lpstr>
      <vt:lpstr>COD-päästöt ovat vähentyneet 69 % tuotettua tonnia kohti vuodesta 1992</vt:lpstr>
      <vt:lpstr>Ravinnepäästöt vesistöihin ovat jatkaneet laskuaan merkittävästi 1990-luvun alusta lähtien</vt:lpstr>
      <vt:lpstr>AOX-päästöt ovat alentuneet yli 90 % tuotettua tonnia kohti vuodesta 1992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9</cp:revision>
  <dcterms:created xsi:type="dcterms:W3CDTF">2025-10-20T06:36:41Z</dcterms:created>
  <dcterms:modified xsi:type="dcterms:W3CDTF">2025-10-28T13:10:59Z</dcterms:modified>
</cp:coreProperties>
</file>