
<file path=[Content_Types].xml><?xml version="1.0" encoding="utf-8"?>
<Types xmlns="http://schemas.openxmlformats.org/package/2006/content-types">
  <Default Extension="bin" ContentType="image/png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"/>
  </p:notesMasterIdLst>
  <p:sldIdLst>
    <p:sldId id="265" r:id="rId2"/>
    <p:sldId id="266" r:id="rId3"/>
    <p:sldId id="267" r:id="rId4"/>
    <p:sldId id="268" r:id="rId5"/>
    <p:sldId id="269" r:id="rId6"/>
  </p:sldIdLst>
  <p:sldSz cx="18288000" cy="10080625"/>
  <p:notesSz cx="6858000" cy="9144000"/>
  <p:embeddedFontLst>
    <p:embeddedFont>
      <p:font typeface="Segoe UI" panose="020B0502040204020203" pitchFamily="34" charset="0"/>
      <p:regular r:id="rId8"/>
      <p:bold r:id="rId9"/>
      <p:italic r:id="rId10"/>
      <p:boldItalic r:id="rId11"/>
    </p:embeddedFont>
  </p:embeddedFontLst>
  <p:custDataLst>
    <p:tags r:id="rId12"/>
  </p:custDataLst>
  <p:defaultTextStyle>
    <a:defPPr>
      <a:defRPr lang="fi-FI"/>
    </a:defPPr>
    <a:lvl1pPr marL="0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1pPr>
    <a:lvl2pPr marL="680817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2pPr>
    <a:lvl3pPr marL="1361633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3pPr>
    <a:lvl4pPr marL="2042450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4pPr>
    <a:lvl5pPr marL="2723266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5pPr>
    <a:lvl6pPr marL="3404083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6pPr>
    <a:lvl7pPr marL="4084899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7pPr>
    <a:lvl8pPr marL="4765716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8pPr>
    <a:lvl9pPr marL="5446532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A8C6E"/>
    <a:srgbClr val="84B014"/>
    <a:srgbClr val="4DA33C"/>
    <a:srgbClr val="FFFFFF"/>
    <a:srgbClr val="262626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88" autoAdjust="0"/>
  </p:normalViewPr>
  <p:slideViewPr>
    <p:cSldViewPr snapToGrid="0">
      <p:cViewPr varScale="1">
        <p:scale>
          <a:sx n="72" d="100"/>
          <a:sy n="72" d="100"/>
        </p:scale>
        <p:origin x="690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10.24.11.20\yleiset\Yhteiset\Tilastot\Ymp&#228;rist&#246;\Ymp&#228;rist&#246;kysely\Kyselyn%20analysointi\ANALYSOINTI%20-%20P&#228;&#228;st&#246;t,%20kaatopaikkaj&#228;tteet,%20ymp&#228;rist&#246;nsuojelu.xlsm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\\10.24.11.20\yleiset\Yhteiset\Tilastot\Ymp&#228;rist&#246;\Ymp&#228;rist&#246;kysely\Kyselyn%20analysointi\ANALYSOINTI%20-%20P&#228;&#228;st&#246;t,%20kaatopaikkaj&#228;tteet,%20ymp&#228;rist&#246;nsuojelu.xlsm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\\10.24.11.20\yleiset\Yhteiset\Tilastot\Ymp&#228;rist&#246;\Ymp&#228;rist&#246;kysely\Kyselyn%20analysointi\ANALYSOINTI%20-%20P&#228;&#228;st&#246;t,%20kaatopaikkaj&#228;tteet,%20ymp&#228;rist&#246;nsuojelu.xlsm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file:///\\10.24.11.20\yleiset\Yhteiset\Tilastot\Ymp&#228;rist&#246;\Ymp&#228;rist&#246;kysely\Kyselyn%20analysointi\ANALYSOINTI%20-%20P&#228;&#228;st&#246;t,%20kaatopaikkaj&#228;tteet,%20ymp&#228;rist&#246;nsuojelu.xlsm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file:///\\10.24.11.20\yleiset\Yhteiset\Tilastot\Ymp&#228;rist&#246;\Ymp&#228;rist&#246;kysely\Kyselyn%20analysointi\ANALYSOINTI%20-%20P&#228;&#228;st&#246;t,%20kaatopaikkaj&#228;tteet,%20ymp&#228;rist&#246;nsuojelu.xlsm" TargetMode="External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fi-FI" sz="2400" dirty="0">
                <a:solidFill>
                  <a:schemeClr val="bg2">
                    <a:lumMod val="10000"/>
                  </a:schemeClr>
                </a:solidFill>
              </a:rPr>
              <a:t>Massa- ja paperiteollisuuden päästöt vesistöihin</a:t>
            </a:r>
          </a:p>
        </c:rich>
      </c:tx>
      <c:overlay val="0"/>
    </c:title>
    <c:autoTitleDeleted val="0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  <c:pivotFmt>
        <c:idx val="5"/>
        <c:spPr>
          <a:ln w="31750">
            <a:solidFill>
              <a:srgbClr val="0071A1"/>
            </a:solidFill>
          </a:ln>
        </c:spPr>
        <c:marker>
          <c:symbol val="none"/>
        </c:marker>
      </c:pivotFmt>
      <c:pivotFmt>
        <c:idx val="6"/>
        <c:spPr>
          <a:ln w="31750">
            <a:solidFill>
              <a:srgbClr val="EAB818"/>
            </a:solidFill>
          </a:ln>
        </c:spPr>
        <c:marker>
          <c:symbol val="none"/>
        </c:marker>
      </c:pivotFmt>
      <c:pivotFmt>
        <c:idx val="7"/>
        <c:spPr>
          <a:ln w="31750">
            <a:solidFill>
              <a:srgbClr val="AB7A16"/>
            </a:solidFill>
          </a:ln>
        </c:spPr>
        <c:marker>
          <c:symbol val="none"/>
        </c:marker>
      </c:pivotFmt>
      <c:pivotFmt>
        <c:idx val="8"/>
        <c:spPr>
          <a:ln w="31750">
            <a:solidFill>
              <a:srgbClr val="84BD00"/>
            </a:solidFill>
          </a:ln>
        </c:spPr>
        <c:marker>
          <c:symbol val="none"/>
        </c:marker>
      </c:pivotFmt>
      <c:pivotFmt>
        <c:idx val="9"/>
        <c:spPr>
          <a:ln w="31750">
            <a:solidFill>
              <a:srgbClr val="509E2F"/>
            </a:solidFill>
          </a:ln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6.9351902173150293E-2"/>
          <c:y val="0.11178017462916925"/>
          <c:w val="0.6708378651090311"/>
          <c:h val="0.7021180389044045"/>
        </c:manualLayout>
      </c:layout>
      <c:lineChart>
        <c:grouping val="standard"/>
        <c:varyColors val="0"/>
        <c:ser>
          <c:idx val="0"/>
          <c:order val="0"/>
          <c:tx>
            <c:strRef>
              <c:f>'7. Indesit - vesipäästöt'!$B$5</c:f>
              <c:strCache>
                <c:ptCount val="1"/>
                <c:pt idx="0">
                  <c:v>Sellun, paperin ja kartongin tuotanto</c:v>
                </c:pt>
              </c:strCache>
            </c:strRef>
          </c:tx>
          <c:spPr>
            <a:ln w="57150">
              <a:solidFill>
                <a:srgbClr val="59594A"/>
              </a:solidFill>
            </a:ln>
          </c:spPr>
          <c:marker>
            <c:symbol val="none"/>
          </c:marker>
          <c:cat>
            <c:strRef>
              <c:f>'7. Indesit - vesipäästöt'!$A$99:$A$132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'7. Indesit - vesipäästöt'!$B$99:$B$132</c:f>
              <c:numCache>
                <c:formatCode>#,##0.00</c:formatCode>
                <c:ptCount val="34"/>
                <c:pt idx="0">
                  <c:v>1</c:v>
                </c:pt>
                <c:pt idx="1">
                  <c:v>1.0986301153748632</c:v>
                </c:pt>
                <c:pt idx="2">
                  <c:v>1.190495090286203</c:v>
                </c:pt>
                <c:pt idx="3">
                  <c:v>1.1880621923611767</c:v>
                </c:pt>
                <c:pt idx="4">
                  <c:v>1.1496150854879184</c:v>
                </c:pt>
                <c:pt idx="5">
                  <c:v>1.3337531595338616</c:v>
                </c:pt>
                <c:pt idx="6">
                  <c:v>1.3801162987034401</c:v>
                </c:pt>
                <c:pt idx="7">
                  <c:v>1.4158891010721095</c:v>
                </c:pt>
                <c:pt idx="8">
                  <c:v>1.4646117283943598</c:v>
                </c:pt>
                <c:pt idx="9">
                  <c:v>1.3537904030900043</c:v>
                </c:pt>
                <c:pt idx="10">
                  <c:v>1.416386979934757</c:v>
                </c:pt>
                <c:pt idx="11">
                  <c:v>1.4503470654852124</c:v>
                </c:pt>
                <c:pt idx="12">
                  <c:v>1.5505326436841729</c:v>
                </c:pt>
                <c:pt idx="13">
                  <c:v>1.3618644831440361</c:v>
                </c:pt>
                <c:pt idx="14">
                  <c:v>1.5701960872378142</c:v>
                </c:pt>
                <c:pt idx="15">
                  <c:v>1.5658379061059877</c:v>
                </c:pt>
                <c:pt idx="16">
                  <c:v>1.441536187251345</c:v>
                </c:pt>
                <c:pt idx="17">
                  <c:v>1.1455397416203419</c:v>
                </c:pt>
                <c:pt idx="18">
                  <c:v>1.3141388468028306</c:v>
                </c:pt>
                <c:pt idx="19">
                  <c:v>1.2846302958790472</c:v>
                </c:pt>
                <c:pt idx="20">
                  <c:v>1.2338460992903768</c:v>
                </c:pt>
                <c:pt idx="21">
                  <c:v>1.2365853663268453</c:v>
                </c:pt>
                <c:pt idx="22">
                  <c:v>1.219493713479882</c:v>
                </c:pt>
                <c:pt idx="23">
                  <c:v>1.2229015407950827</c:v>
                </c:pt>
                <c:pt idx="24">
                  <c:v>1.2345480033110436</c:v>
                </c:pt>
                <c:pt idx="25">
                  <c:v>1.2640868399942693</c:v>
                </c:pt>
                <c:pt idx="26">
                  <c:v>1.3150869624386428</c:v>
                </c:pt>
                <c:pt idx="27">
                  <c:v>1.2699144751990095</c:v>
                </c:pt>
                <c:pt idx="28">
                  <c:v>1.1163562338185815</c:v>
                </c:pt>
                <c:pt idx="29">
                  <c:v>1.1924098090237312</c:v>
                </c:pt>
                <c:pt idx="30">
                  <c:v>1.0019899440692863</c:v>
                </c:pt>
                <c:pt idx="31">
                  <c:v>0.93304951755637677</c:v>
                </c:pt>
                <c:pt idx="32">
                  <c:v>0.96092203434468748</c:v>
                </c:pt>
                <c:pt idx="33">
                  <c:v>0.97895324486828017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6D-4F8B-B3AD-705CF976F1AA}"/>
            </c:ext>
          </c:extLst>
        </c:ser>
        <c:ser>
          <c:idx val="5"/>
          <c:order val="1"/>
          <c:tx>
            <c:strRef>
              <c:f>'7. Indesit - vesipäästöt'!$G$5</c:f>
              <c:strCache>
                <c:ptCount val="1"/>
                <c:pt idx="0">
                  <c:v>Typpi</c:v>
                </c:pt>
              </c:strCache>
            </c:strRef>
          </c:tx>
          <c:spPr>
            <a:ln w="57150">
              <a:solidFill>
                <a:srgbClr val="E8548D"/>
              </a:solidFill>
            </a:ln>
          </c:spPr>
          <c:marker>
            <c:symbol val="none"/>
          </c:marker>
          <c:cat>
            <c:strRef>
              <c:f>'7. Indesit - vesipäästöt'!$A$99:$A$132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'7. Indesit - vesipäästöt'!$G$99:$G$132</c:f>
              <c:numCache>
                <c:formatCode>#,##0.00</c:formatCode>
                <c:ptCount val="34"/>
                <c:pt idx="0">
                  <c:v>1</c:v>
                </c:pt>
                <c:pt idx="1">
                  <c:v>0.88363217505849523</c:v>
                </c:pt>
                <c:pt idx="2">
                  <c:v>0.92437369551226145</c:v>
                </c:pt>
                <c:pt idx="3">
                  <c:v>0.9463769074843762</c:v>
                </c:pt>
                <c:pt idx="4">
                  <c:v>0.77449128737526518</c:v>
                </c:pt>
                <c:pt idx="5">
                  <c:v>0.81473116274593538</c:v>
                </c:pt>
                <c:pt idx="6">
                  <c:v>0.83772954473001993</c:v>
                </c:pt>
                <c:pt idx="7">
                  <c:v>0.84533903147612366</c:v>
                </c:pt>
                <c:pt idx="8">
                  <c:v>0.72373130108930361</c:v>
                </c:pt>
                <c:pt idx="9">
                  <c:v>0.80381797621697049</c:v>
                </c:pt>
                <c:pt idx="10">
                  <c:v>0.75697581397027414</c:v>
                </c:pt>
                <c:pt idx="11">
                  <c:v>0.76222865151305552</c:v>
                </c:pt>
                <c:pt idx="12">
                  <c:v>0.76552483263459903</c:v>
                </c:pt>
                <c:pt idx="13">
                  <c:v>0.74107113856592066</c:v>
                </c:pt>
                <c:pt idx="14">
                  <c:v>0.81579730892074098</c:v>
                </c:pt>
                <c:pt idx="15">
                  <c:v>0.7901270954509092</c:v>
                </c:pt>
                <c:pt idx="16">
                  <c:v>0.6823642280139306</c:v>
                </c:pt>
                <c:pt idx="17">
                  <c:v>0.5928461441297298</c:v>
                </c:pt>
                <c:pt idx="18">
                  <c:v>0.67893000427059969</c:v>
                </c:pt>
                <c:pt idx="19">
                  <c:v>0.66689804093760729</c:v>
                </c:pt>
                <c:pt idx="20">
                  <c:v>0.65574004679614806</c:v>
                </c:pt>
                <c:pt idx="21">
                  <c:v>0.69206420335272156</c:v>
                </c:pt>
                <c:pt idx="22">
                  <c:v>0.65703115131757028</c:v>
                </c:pt>
                <c:pt idx="23">
                  <c:v>0.56493747481248446</c:v>
                </c:pt>
                <c:pt idx="24">
                  <c:v>0.59664878227761287</c:v>
                </c:pt>
                <c:pt idx="25">
                  <c:v>0.5781005455540652</c:v>
                </c:pt>
                <c:pt idx="26">
                  <c:v>0.63355789068467938</c:v>
                </c:pt>
                <c:pt idx="27">
                  <c:v>0.61994971519310915</c:v>
                </c:pt>
                <c:pt idx="28">
                  <c:v>0.5729051505837488</c:v>
                </c:pt>
                <c:pt idx="29">
                  <c:v>0.53815269498896257</c:v>
                </c:pt>
                <c:pt idx="30">
                  <c:v>0.52706417327807609</c:v>
                </c:pt>
                <c:pt idx="31">
                  <c:v>0.4887809543286436</c:v>
                </c:pt>
                <c:pt idx="32">
                  <c:v>0.51304547887857643</c:v>
                </c:pt>
                <c:pt idx="33">
                  <c:v>0.47891346321570133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46D-4F8B-B3AD-705CF976F1AA}"/>
            </c:ext>
          </c:extLst>
        </c:ser>
        <c:ser>
          <c:idx val="6"/>
          <c:order val="2"/>
          <c:tx>
            <c:strRef>
              <c:f>'7. Indesit - vesipäästöt'!$H$5</c:f>
              <c:strCache>
                <c:ptCount val="1"/>
                <c:pt idx="0">
                  <c:v>Jäteveden määrä</c:v>
                </c:pt>
              </c:strCache>
            </c:strRef>
          </c:tx>
          <c:spPr>
            <a:ln w="57150"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'7. Indesit - vesipäästöt'!$A$99:$A$132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'7. Indesit - vesipäästöt'!$H$99:$H$132</c:f>
              <c:numCache>
                <c:formatCode>#,##0.00</c:formatCode>
                <c:ptCount val="34"/>
                <c:pt idx="0">
                  <c:v>1</c:v>
                </c:pt>
                <c:pt idx="1">
                  <c:v>1.0425113478801251</c:v>
                </c:pt>
                <c:pt idx="2">
                  <c:v>1.0788512218031099</c:v>
                </c:pt>
                <c:pt idx="3">
                  <c:v>1.0234749655395816</c:v>
                </c:pt>
                <c:pt idx="4">
                  <c:v>0.89019535024932139</c:v>
                </c:pt>
                <c:pt idx="5">
                  <c:v>0.91142527205771739</c:v>
                </c:pt>
                <c:pt idx="6">
                  <c:v>0.94079167745319547</c:v>
                </c:pt>
                <c:pt idx="7">
                  <c:v>0.93948961985787538</c:v>
                </c:pt>
                <c:pt idx="8">
                  <c:v>0.92446357632050835</c:v>
                </c:pt>
                <c:pt idx="9">
                  <c:v>0.87915085869805354</c:v>
                </c:pt>
                <c:pt idx="10">
                  <c:v>0.79189128940923259</c:v>
                </c:pt>
                <c:pt idx="11">
                  <c:v>0.76319924288732899</c:v>
                </c:pt>
                <c:pt idx="12">
                  <c:v>0.75598230421941903</c:v>
                </c:pt>
                <c:pt idx="13">
                  <c:v>0.6585771039152728</c:v>
                </c:pt>
                <c:pt idx="14">
                  <c:v>0.80223480658116053</c:v>
                </c:pt>
                <c:pt idx="15">
                  <c:v>0.79968638511906298</c:v>
                </c:pt>
                <c:pt idx="16">
                  <c:v>0.75107873375413226</c:v>
                </c:pt>
                <c:pt idx="17">
                  <c:v>0.56487327782619479</c:v>
                </c:pt>
                <c:pt idx="18">
                  <c:v>0.66913328219050339</c:v>
                </c:pt>
                <c:pt idx="19">
                  <c:v>0.66162199259151833</c:v>
                </c:pt>
                <c:pt idx="20">
                  <c:v>0.64620230874637263</c:v>
                </c:pt>
                <c:pt idx="21">
                  <c:v>0.65561169146777665</c:v>
                </c:pt>
                <c:pt idx="22">
                  <c:v>0.61630049078141458</c:v>
                </c:pt>
                <c:pt idx="23">
                  <c:v>0.61824159023479164</c:v>
                </c:pt>
                <c:pt idx="24">
                  <c:v>0.62709711481249064</c:v>
                </c:pt>
                <c:pt idx="25">
                  <c:v>0.61925053029060606</c:v>
                </c:pt>
                <c:pt idx="26">
                  <c:v>0.61948114801647591</c:v>
                </c:pt>
                <c:pt idx="27">
                  <c:v>0.64340890454498023</c:v>
                </c:pt>
                <c:pt idx="28">
                  <c:v>0.60020776438968126</c:v>
                </c:pt>
                <c:pt idx="29">
                  <c:v>0.6028156204976125</c:v>
                </c:pt>
                <c:pt idx="30">
                  <c:v>0.50040176307225648</c:v>
                </c:pt>
                <c:pt idx="31">
                  <c:v>0.49621679208406583</c:v>
                </c:pt>
                <c:pt idx="32">
                  <c:v>0.47092500034562068</c:v>
                </c:pt>
                <c:pt idx="33">
                  <c:v>0.4601404283894211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46D-4F8B-B3AD-705CF976F1AA}"/>
            </c:ext>
          </c:extLst>
        </c:ser>
        <c:ser>
          <c:idx val="2"/>
          <c:order val="3"/>
          <c:tx>
            <c:strRef>
              <c:f>'7. Indesit - vesipäästöt'!$D$5</c:f>
              <c:strCache>
                <c:ptCount val="1"/>
                <c:pt idx="0">
                  <c:v>Kemiallinen hapenkulutus (COD)</c:v>
                </c:pt>
              </c:strCache>
            </c:strRef>
          </c:tx>
          <c:spPr>
            <a:ln w="57150">
              <a:solidFill>
                <a:srgbClr val="FFC000"/>
              </a:solidFill>
            </a:ln>
          </c:spPr>
          <c:marker>
            <c:symbol val="none"/>
          </c:marker>
          <c:cat>
            <c:strRef>
              <c:f>'7. Indesit - vesipäästöt'!$A$99:$A$132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'7. Indesit - vesipäästöt'!$D$99:$D$132</c:f>
              <c:numCache>
                <c:formatCode>#,##0.00</c:formatCode>
                <c:ptCount val="34"/>
                <c:pt idx="0">
                  <c:v>1</c:v>
                </c:pt>
                <c:pt idx="1">
                  <c:v>0.83668891942053258</c:v>
                </c:pt>
                <c:pt idx="2">
                  <c:v>0.81695152202681365</c:v>
                </c:pt>
                <c:pt idx="3">
                  <c:v>0.77877660739810373</c:v>
                </c:pt>
                <c:pt idx="4">
                  <c:v>0.64807710062736124</c:v>
                </c:pt>
                <c:pt idx="5">
                  <c:v>0.69025952201828178</c:v>
                </c:pt>
                <c:pt idx="6">
                  <c:v>0.66145177660953092</c:v>
                </c:pt>
                <c:pt idx="7">
                  <c:v>0.62546312877436783</c:v>
                </c:pt>
                <c:pt idx="8">
                  <c:v>0.60749012520716272</c:v>
                </c:pt>
                <c:pt idx="9">
                  <c:v>0.54312714113815996</c:v>
                </c:pt>
                <c:pt idx="10">
                  <c:v>0.5556450236315531</c:v>
                </c:pt>
                <c:pt idx="11">
                  <c:v>0.57618680185907845</c:v>
                </c:pt>
                <c:pt idx="12">
                  <c:v>0.55370926866962789</c:v>
                </c:pt>
                <c:pt idx="13">
                  <c:v>0.47272287718996753</c:v>
                </c:pt>
                <c:pt idx="14">
                  <c:v>0.54654419882011351</c:v>
                </c:pt>
                <c:pt idx="15">
                  <c:v>0.54600367903259184</c:v>
                </c:pt>
                <c:pt idx="16">
                  <c:v>0.48933739324970349</c:v>
                </c:pt>
                <c:pt idx="17">
                  <c:v>0.37705841934450812</c:v>
                </c:pt>
                <c:pt idx="18">
                  <c:v>0.45280535223979473</c:v>
                </c:pt>
                <c:pt idx="19">
                  <c:v>0.43808397177072261</c:v>
                </c:pt>
                <c:pt idx="20">
                  <c:v>0.41066456601645235</c:v>
                </c:pt>
                <c:pt idx="21">
                  <c:v>0.41954578238251028</c:v>
                </c:pt>
                <c:pt idx="22">
                  <c:v>0.41264230351196179</c:v>
                </c:pt>
                <c:pt idx="23">
                  <c:v>0.41451389631612257</c:v>
                </c:pt>
                <c:pt idx="24">
                  <c:v>0.42145988486340435</c:v>
                </c:pt>
                <c:pt idx="25">
                  <c:v>0.42012574649411716</c:v>
                </c:pt>
                <c:pt idx="26">
                  <c:v>0.42140597609695285</c:v>
                </c:pt>
                <c:pt idx="27">
                  <c:v>0.4255348568075053</c:v>
                </c:pt>
                <c:pt idx="28">
                  <c:v>0.40168290907451026</c:v>
                </c:pt>
                <c:pt idx="29">
                  <c:v>0.39602781792292802</c:v>
                </c:pt>
                <c:pt idx="30">
                  <c:v>0.33621534071882214</c:v>
                </c:pt>
                <c:pt idx="31">
                  <c:v>0.32581638781403488</c:v>
                </c:pt>
                <c:pt idx="32">
                  <c:v>0.30688159176510998</c:v>
                </c:pt>
                <c:pt idx="33">
                  <c:v>0.29459601790580348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46D-4F8B-B3AD-705CF976F1AA}"/>
            </c:ext>
          </c:extLst>
        </c:ser>
        <c:ser>
          <c:idx val="1"/>
          <c:order val="4"/>
          <c:tx>
            <c:strRef>
              <c:f>'7. Indesit - vesipäästöt'!$C$5</c:f>
              <c:strCache>
                <c:ptCount val="1"/>
                <c:pt idx="0">
                  <c:v>Kiintoaine</c:v>
                </c:pt>
              </c:strCache>
            </c:strRef>
          </c:tx>
          <c:spPr>
            <a:ln w="57150"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'7. Indesit - vesipäästöt'!$A$99:$A$132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'7. Indesit - vesipäästöt'!$C$99:$C$132</c:f>
              <c:numCache>
                <c:formatCode>#,##0.00</c:formatCode>
                <c:ptCount val="34"/>
                <c:pt idx="0">
                  <c:v>1</c:v>
                </c:pt>
                <c:pt idx="1">
                  <c:v>0.74748395503409015</c:v>
                </c:pt>
                <c:pt idx="2">
                  <c:v>0.69457700154877489</c:v>
                </c:pt>
                <c:pt idx="3">
                  <c:v>0.69851751944541274</c:v>
                </c:pt>
                <c:pt idx="4">
                  <c:v>0.5674945850026003</c:v>
                </c:pt>
                <c:pt idx="5">
                  <c:v>0.63798670682432534</c:v>
                </c:pt>
                <c:pt idx="6">
                  <c:v>0.60175248746978149</c:v>
                </c:pt>
                <c:pt idx="7">
                  <c:v>0.54885313498345489</c:v>
                </c:pt>
                <c:pt idx="8">
                  <c:v>0.52730930350846117</c:v>
                </c:pt>
                <c:pt idx="9">
                  <c:v>0.53033298662109873</c:v>
                </c:pt>
                <c:pt idx="10">
                  <c:v>0.53734430810906575</c:v>
                </c:pt>
                <c:pt idx="11">
                  <c:v>0.62121498825559929</c:v>
                </c:pt>
                <c:pt idx="12">
                  <c:v>0.508516690765072</c:v>
                </c:pt>
                <c:pt idx="13">
                  <c:v>0.40081779319567717</c:v>
                </c:pt>
                <c:pt idx="14">
                  <c:v>0.39975136732256228</c:v>
                </c:pt>
                <c:pt idx="15">
                  <c:v>0.41148956720026059</c:v>
                </c:pt>
                <c:pt idx="16">
                  <c:v>0.40558524834692555</c:v>
                </c:pt>
                <c:pt idx="17">
                  <c:v>0.32347302788366467</c:v>
                </c:pt>
                <c:pt idx="18">
                  <c:v>0.3833502117421147</c:v>
                </c:pt>
                <c:pt idx="19">
                  <c:v>0.4102047126193728</c:v>
                </c:pt>
                <c:pt idx="20">
                  <c:v>0.38565402881521565</c:v>
                </c:pt>
                <c:pt idx="21">
                  <c:v>0.35289823805414422</c:v>
                </c:pt>
                <c:pt idx="22">
                  <c:v>0.36902107134080481</c:v>
                </c:pt>
                <c:pt idx="23">
                  <c:v>0.35405684747138194</c:v>
                </c:pt>
                <c:pt idx="24">
                  <c:v>0.30353360727409878</c:v>
                </c:pt>
                <c:pt idx="25">
                  <c:v>0.29837978705772755</c:v>
                </c:pt>
                <c:pt idx="26">
                  <c:v>0.34154843207964475</c:v>
                </c:pt>
                <c:pt idx="27">
                  <c:v>0.29131934482817745</c:v>
                </c:pt>
                <c:pt idx="28">
                  <c:v>0.29745909462386483</c:v>
                </c:pt>
                <c:pt idx="29">
                  <c:v>0.28181549575087012</c:v>
                </c:pt>
                <c:pt idx="30">
                  <c:v>0.238003909085194</c:v>
                </c:pt>
                <c:pt idx="31">
                  <c:v>0.26438043285688978</c:v>
                </c:pt>
                <c:pt idx="32">
                  <c:v>0.28249541368294112</c:v>
                </c:pt>
                <c:pt idx="33">
                  <c:v>0.26323642535876146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46D-4F8B-B3AD-705CF976F1AA}"/>
            </c:ext>
          </c:extLst>
        </c:ser>
        <c:ser>
          <c:idx val="4"/>
          <c:order val="5"/>
          <c:tx>
            <c:strRef>
              <c:f>'7. Indesit - vesipäästöt'!$F$5</c:f>
              <c:strCache>
                <c:ptCount val="1"/>
                <c:pt idx="0">
                  <c:v>Fosfori</c:v>
                </c:pt>
              </c:strCache>
            </c:strRef>
          </c:tx>
          <c:spPr>
            <a:ln w="57150">
              <a:solidFill>
                <a:srgbClr val="92D050"/>
              </a:solidFill>
            </a:ln>
          </c:spPr>
          <c:marker>
            <c:symbol val="none"/>
          </c:marker>
          <c:cat>
            <c:strRef>
              <c:f>'7. Indesit - vesipäästöt'!$A$99:$A$132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'7. Indesit - vesipäästöt'!$F$99:$F$132</c:f>
              <c:numCache>
                <c:formatCode>#,##0.00</c:formatCode>
                <c:ptCount val="34"/>
                <c:pt idx="0">
                  <c:v>1</c:v>
                </c:pt>
                <c:pt idx="1">
                  <c:v>0.832518011206973</c:v>
                </c:pt>
                <c:pt idx="2">
                  <c:v>0.74444987992528677</c:v>
                </c:pt>
                <c:pt idx="3">
                  <c:v>0.70921906964333337</c:v>
                </c:pt>
                <c:pt idx="4">
                  <c:v>0.55068487058614235</c:v>
                </c:pt>
                <c:pt idx="5">
                  <c:v>0.50749577514898159</c:v>
                </c:pt>
                <c:pt idx="6">
                  <c:v>0.51901182958285152</c:v>
                </c:pt>
                <c:pt idx="7">
                  <c:v>0.4990305078715645</c:v>
                </c:pt>
                <c:pt idx="8">
                  <c:v>0.44787868006759746</c:v>
                </c:pt>
                <c:pt idx="9">
                  <c:v>0.4589010940140531</c:v>
                </c:pt>
                <c:pt idx="10">
                  <c:v>0.42769278662278742</c:v>
                </c:pt>
                <c:pt idx="11">
                  <c:v>0.4643489282220048</c:v>
                </c:pt>
                <c:pt idx="12">
                  <c:v>0.40534332473539086</c:v>
                </c:pt>
                <c:pt idx="13">
                  <c:v>0.36640353998043218</c:v>
                </c:pt>
                <c:pt idx="14">
                  <c:v>0.39167259628213097</c:v>
                </c:pt>
                <c:pt idx="15">
                  <c:v>0.39226629903050775</c:v>
                </c:pt>
                <c:pt idx="16">
                  <c:v>0.34861691719291998</c:v>
                </c:pt>
                <c:pt idx="17">
                  <c:v>0.28186871831361732</c:v>
                </c:pt>
                <c:pt idx="18">
                  <c:v>0.32447967624299551</c:v>
                </c:pt>
                <c:pt idx="19">
                  <c:v>0.35275504758516413</c:v>
                </c:pt>
                <c:pt idx="20">
                  <c:v>0.29658231788668504</c:v>
                </c:pt>
                <c:pt idx="21">
                  <c:v>0.27785288624032722</c:v>
                </c:pt>
                <c:pt idx="22">
                  <c:v>0.28230232144445422</c:v>
                </c:pt>
                <c:pt idx="23">
                  <c:v>0.27675664858133942</c:v>
                </c:pt>
                <c:pt idx="24">
                  <c:v>0.25836742862225376</c:v>
                </c:pt>
                <c:pt idx="25">
                  <c:v>0.25813395001334155</c:v>
                </c:pt>
                <c:pt idx="26">
                  <c:v>0.28318954015832065</c:v>
                </c:pt>
                <c:pt idx="27">
                  <c:v>0.27721693498176636</c:v>
                </c:pt>
                <c:pt idx="28">
                  <c:v>0.2562683447478431</c:v>
                </c:pt>
                <c:pt idx="29">
                  <c:v>0.23758783242906695</c:v>
                </c:pt>
                <c:pt idx="30">
                  <c:v>0.22032375700435819</c:v>
                </c:pt>
                <c:pt idx="31">
                  <c:v>0.17787289869251977</c:v>
                </c:pt>
                <c:pt idx="32">
                  <c:v>0.1785777817308547</c:v>
                </c:pt>
                <c:pt idx="33">
                  <c:v>0.16467135106288353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46D-4F8B-B3AD-705CF976F1AA}"/>
            </c:ext>
          </c:extLst>
        </c:ser>
        <c:ser>
          <c:idx val="3"/>
          <c:order val="6"/>
          <c:tx>
            <c:strRef>
              <c:f>'7. Indesit - vesipäästöt'!$E$5</c:f>
              <c:strCache>
                <c:ptCount val="1"/>
                <c:pt idx="0">
                  <c:v>Orgaaniset klooriyhdisteet (AOX)</c:v>
                </c:pt>
              </c:strCache>
            </c:strRef>
          </c:tx>
          <c:spPr>
            <a:ln w="57150">
              <a:solidFill>
                <a:srgbClr val="EF7D00"/>
              </a:solidFill>
            </a:ln>
          </c:spPr>
          <c:marker>
            <c:symbol val="none"/>
          </c:marker>
          <c:cat>
            <c:strRef>
              <c:f>'7. Indesit - vesipäästöt'!$A$99:$A$132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'7. Indesit - vesipäästöt'!$E$99:$E$132</c:f>
              <c:numCache>
                <c:formatCode>#,##0.00</c:formatCode>
                <c:ptCount val="34"/>
                <c:pt idx="0">
                  <c:v>1</c:v>
                </c:pt>
                <c:pt idx="1">
                  <c:v>0.60988498983828665</c:v>
                </c:pt>
                <c:pt idx="2">
                  <c:v>0.4323670575838634</c:v>
                </c:pt>
                <c:pt idx="3">
                  <c:v>0.35136857948150441</c:v>
                </c:pt>
                <c:pt idx="4">
                  <c:v>0.26480526562632722</c:v>
                </c:pt>
                <c:pt idx="5">
                  <c:v>0.27080832911723779</c:v>
                </c:pt>
                <c:pt idx="6">
                  <c:v>0.23469311133077211</c:v>
                </c:pt>
                <c:pt idx="7">
                  <c:v>0.23114994979666315</c:v>
                </c:pt>
                <c:pt idx="8">
                  <c:v>0.20655872641499759</c:v>
                </c:pt>
                <c:pt idx="9">
                  <c:v>0.19467631260081186</c:v>
                </c:pt>
                <c:pt idx="10">
                  <c:v>0.22761704640249089</c:v>
                </c:pt>
                <c:pt idx="11">
                  <c:v>0.23886058326142381</c:v>
                </c:pt>
                <c:pt idx="12">
                  <c:v>0.24214216222714885</c:v>
                </c:pt>
                <c:pt idx="13">
                  <c:v>0.20907976688582156</c:v>
                </c:pt>
                <c:pt idx="14">
                  <c:v>0.25126370025879236</c:v>
                </c:pt>
                <c:pt idx="15">
                  <c:v>0.25316063549587231</c:v>
                </c:pt>
                <c:pt idx="16">
                  <c:v>0.22866727476920212</c:v>
                </c:pt>
                <c:pt idx="17">
                  <c:v>0.16679735536945922</c:v>
                </c:pt>
                <c:pt idx="18">
                  <c:v>0.21310670229934162</c:v>
                </c:pt>
                <c:pt idx="19">
                  <c:v>0.2258124344248405</c:v>
                </c:pt>
                <c:pt idx="20">
                  <c:v>0.19139637493747666</c:v>
                </c:pt>
                <c:pt idx="21">
                  <c:v>0.17051900853846536</c:v>
                </c:pt>
                <c:pt idx="22">
                  <c:v>0.15416322506071795</c:v>
                </c:pt>
                <c:pt idx="23">
                  <c:v>0.15401571300842931</c:v>
                </c:pt>
                <c:pt idx="24">
                  <c:v>0.17574450502218014</c:v>
                </c:pt>
                <c:pt idx="25">
                  <c:v>0.16724871352667056</c:v>
                </c:pt>
                <c:pt idx="26">
                  <c:v>0.16430462736486032</c:v>
                </c:pt>
                <c:pt idx="27">
                  <c:v>0.17504695150648994</c:v>
                </c:pt>
                <c:pt idx="28">
                  <c:v>0.16409536131015323</c:v>
                </c:pt>
                <c:pt idx="29">
                  <c:v>0.15848026067164558</c:v>
                </c:pt>
                <c:pt idx="30">
                  <c:v>0.14127900130032181</c:v>
                </c:pt>
                <c:pt idx="31">
                  <c:v>0.13783698502598796</c:v>
                </c:pt>
                <c:pt idx="32">
                  <c:v>0.12573812445913959</c:v>
                </c:pt>
                <c:pt idx="33">
                  <c:v>0.12301274184077809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46D-4F8B-B3AD-705CF976F1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7327976"/>
        <c:axId val="722456328"/>
      </c:lineChart>
      <c:catAx>
        <c:axId val="717327976"/>
        <c:scaling>
          <c:orientation val="minMax"/>
        </c:scaling>
        <c:delete val="0"/>
        <c:axPos val="b"/>
        <c:numFmt formatCode="#,##0.00" sourceLinked="0"/>
        <c:majorTickMark val="cross"/>
        <c:minorTickMark val="none"/>
        <c:tickLblPos val="nextTo"/>
        <c:spPr>
          <a:ln>
            <a:solidFill>
              <a:sysClr val="window" lastClr="FFFFFF">
                <a:lumMod val="65000"/>
              </a:sysClr>
            </a:solidFill>
          </a:ln>
        </c:spPr>
        <c:txPr>
          <a:bodyPr rot="-2700000"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72245632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722456328"/>
        <c:scaling>
          <c:orientation val="minMax"/>
          <c:max val="1.6"/>
        </c:scaling>
        <c:delete val="0"/>
        <c:axPos val="l"/>
        <c:majorGridlines>
          <c:spPr>
            <a:ln>
              <a:solidFill>
                <a:sysClr val="window" lastClr="FFFFFF">
                  <a:lumMod val="65000"/>
                </a:sysClr>
              </a:solidFill>
            </a:ln>
          </c:spPr>
        </c:majorGridlines>
        <c:numFmt formatCode="#,##0.00" sourceLinked="0"/>
        <c:majorTickMark val="out"/>
        <c:minorTickMark val="none"/>
        <c:tickLblPos val="nextTo"/>
        <c:spPr>
          <a:ln>
            <a:solidFill>
              <a:sysClr val="window" lastClr="FFFFFF">
                <a:lumMod val="65000"/>
              </a:sysClr>
            </a:solidFill>
          </a:ln>
        </c:spPr>
        <c:txPr>
          <a:bodyPr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71732797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5263437185864313"/>
          <c:y val="0.12734504617945405"/>
          <c:w val="0.23409639676239039"/>
          <c:h val="0.79154297202211421"/>
        </c:manualLayout>
      </c:layout>
      <c:overlay val="0"/>
      <c:txPr>
        <a:bodyPr/>
        <a:lstStyle/>
        <a:p>
          <a:pPr>
            <a:defRPr sz="2400">
              <a:solidFill>
                <a:schemeClr val="bg2">
                  <a:lumMod val="10000"/>
                </a:schemeClr>
              </a:solidFill>
            </a:defRPr>
          </a:pPr>
          <a:endParaRPr lang="fi-FI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>
          <a:solidFill>
            <a:srgbClr val="59594A"/>
          </a:solidFill>
          <a:latin typeface="+mn-lt"/>
          <a:cs typeface="Arial" pitchFamily="34" charset="0"/>
        </a:defRPr>
      </a:pPr>
      <a:endParaRPr lang="fi-FI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fi-FI" sz="2400" dirty="0">
                <a:solidFill>
                  <a:schemeClr val="bg2">
                    <a:lumMod val="10000"/>
                  </a:schemeClr>
                </a:solidFill>
              </a:rPr>
              <a:t>Massa- ja paperiteollisuuden</a:t>
            </a:r>
            <a:r>
              <a:rPr lang="fi-FI" sz="2400" baseline="0" dirty="0">
                <a:solidFill>
                  <a:schemeClr val="bg2">
                    <a:lumMod val="10000"/>
                  </a:schemeClr>
                </a:solidFill>
              </a:rPr>
              <a:t> kokonaistuotanto- ja jätevesikuormitus</a:t>
            </a:r>
            <a:endParaRPr lang="fi-FI" sz="2400" dirty="0">
              <a:solidFill>
                <a:schemeClr val="bg2">
                  <a:lumMod val="10000"/>
                </a:schemeClr>
              </a:solidFill>
            </a:endParaRP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6.8870183018972547E-2"/>
          <c:y val="0.113328061490535"/>
          <c:w val="0.88077510189984964"/>
          <c:h val="0.65221174254354697"/>
        </c:manualLayout>
      </c:layout>
      <c:lineChart>
        <c:grouping val="standard"/>
        <c:varyColors val="0"/>
        <c:ser>
          <c:idx val="2"/>
          <c:order val="0"/>
          <c:tx>
            <c:strRef>
              <c:f>'8. Jätevesipäästöt'!$D$150</c:f>
              <c:strCache>
                <c:ptCount val="1"/>
                <c:pt idx="0">
                  <c:v>Kiintoainepäästö</c:v>
                </c:pt>
              </c:strCache>
            </c:strRef>
          </c:tx>
          <c:spPr>
            <a:ln w="57150"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'8. Jätevesipäästöt'!$A$151:$A$226</c:f>
              <c:strCache>
                <c:ptCount val="76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  <c:pt idx="66">
                  <c:v>2016</c:v>
                </c:pt>
                <c:pt idx="67">
                  <c:v>2017</c:v>
                </c:pt>
                <c:pt idx="68">
                  <c:v>2018</c:v>
                </c:pt>
                <c:pt idx="69">
                  <c:v>2019</c:v>
                </c:pt>
                <c:pt idx="70">
                  <c:v>2020</c:v>
                </c:pt>
                <c:pt idx="71">
                  <c:v>2021</c:v>
                </c:pt>
                <c:pt idx="72">
                  <c:v>2022</c:v>
                </c:pt>
                <c:pt idx="73">
                  <c:v>2023</c:v>
                </c:pt>
                <c:pt idx="74">
                  <c:v>2024</c:v>
                </c:pt>
                <c:pt idx="75">
                  <c:v>2025</c:v>
                </c:pt>
              </c:strCache>
            </c:strRef>
          </c:cat>
          <c:val>
            <c:numRef>
              <c:f>'8. Jätevesipäästöt'!$D$151:$D$226</c:f>
              <c:numCache>
                <c:formatCode>#,##0</c:formatCode>
                <c:ptCount val="76"/>
                <c:pt idx="0">
                  <c:v>136</c:v>
                </c:pt>
                <c:pt idx="1">
                  <c:v>133</c:v>
                </c:pt>
                <c:pt idx="2">
                  <c:v>136</c:v>
                </c:pt>
                <c:pt idx="3">
                  <c:v>156</c:v>
                </c:pt>
                <c:pt idx="4">
                  <c:v>177</c:v>
                </c:pt>
                <c:pt idx="5">
                  <c:v>199</c:v>
                </c:pt>
                <c:pt idx="6">
                  <c:v>221</c:v>
                </c:pt>
                <c:pt idx="7">
                  <c:v>235</c:v>
                </c:pt>
                <c:pt idx="8">
                  <c:v>248</c:v>
                </c:pt>
                <c:pt idx="9">
                  <c:v>274</c:v>
                </c:pt>
                <c:pt idx="10">
                  <c:v>299</c:v>
                </c:pt>
                <c:pt idx="11">
                  <c:v>325</c:v>
                </c:pt>
                <c:pt idx="12">
                  <c:v>350</c:v>
                </c:pt>
                <c:pt idx="13">
                  <c:v>366</c:v>
                </c:pt>
                <c:pt idx="14">
                  <c:v>381</c:v>
                </c:pt>
                <c:pt idx="15">
                  <c:v>377</c:v>
                </c:pt>
                <c:pt idx="16">
                  <c:v>374</c:v>
                </c:pt>
                <c:pt idx="17">
                  <c:v>371</c:v>
                </c:pt>
                <c:pt idx="18">
                  <c:v>367</c:v>
                </c:pt>
                <c:pt idx="19">
                  <c:v>381</c:v>
                </c:pt>
                <c:pt idx="20">
                  <c:v>394</c:v>
                </c:pt>
                <c:pt idx="21">
                  <c:v>337</c:v>
                </c:pt>
                <c:pt idx="22">
                  <c:v>300</c:v>
                </c:pt>
                <c:pt idx="23">
                  <c:v>231</c:v>
                </c:pt>
                <c:pt idx="24">
                  <c:v>196</c:v>
                </c:pt>
                <c:pt idx="25">
                  <c:v>147</c:v>
                </c:pt>
                <c:pt idx="26">
                  <c:v>120</c:v>
                </c:pt>
                <c:pt idx="27">
                  <c:v>104</c:v>
                </c:pt>
                <c:pt idx="28">
                  <c:v>102</c:v>
                </c:pt>
                <c:pt idx="29">
                  <c:v>102</c:v>
                </c:pt>
                <c:pt idx="30">
                  <c:v>105</c:v>
                </c:pt>
                <c:pt idx="31">
                  <c:v>90</c:v>
                </c:pt>
                <c:pt idx="32">
                  <c:v>96</c:v>
                </c:pt>
                <c:pt idx="33">
                  <c:v>83</c:v>
                </c:pt>
                <c:pt idx="34">
                  <c:v>81</c:v>
                </c:pt>
                <c:pt idx="35">
                  <c:v>76</c:v>
                </c:pt>
                <c:pt idx="36">
                  <c:v>79</c:v>
                </c:pt>
                <c:pt idx="37">
                  <c:v>66</c:v>
                </c:pt>
                <c:pt idx="38">
                  <c:v>65</c:v>
                </c:pt>
                <c:pt idx="39">
                  <c:v>57</c:v>
                </c:pt>
                <c:pt idx="40">
                  <c:v>50</c:v>
                </c:pt>
                <c:pt idx="41">
                  <c:v>41</c:v>
                </c:pt>
                <c:pt idx="42">
                  <c:v>34.995400000000004</c:v>
                </c:pt>
                <c:pt idx="43">
                  <c:v>26.1585</c:v>
                </c:pt>
                <c:pt idx="44">
                  <c:v>24.306999999999999</c:v>
                </c:pt>
                <c:pt idx="45">
                  <c:v>24.444900000000001</c:v>
                </c:pt>
                <c:pt idx="46">
                  <c:v>19.8597</c:v>
                </c:pt>
                <c:pt idx="47">
                  <c:v>22.326599999999999</c:v>
                </c:pt>
                <c:pt idx="48">
                  <c:v>21.058568999999995</c:v>
                </c:pt>
                <c:pt idx="49">
                  <c:v>19.207335</c:v>
                </c:pt>
                <c:pt idx="50">
                  <c:v>18.453400000000002</c:v>
                </c:pt>
                <c:pt idx="51">
                  <c:v>18.559215000000002</c:v>
                </c:pt>
                <c:pt idx="52">
                  <c:v>18.804579</c:v>
                </c:pt>
                <c:pt idx="53">
                  <c:v>21.739667000000001</c:v>
                </c:pt>
                <c:pt idx="54">
                  <c:v>17.795745000000004</c:v>
                </c:pt>
                <c:pt idx="55">
                  <c:v>14.026779000000003</c:v>
                </c:pt>
                <c:pt idx="56">
                  <c:v>13.989458999999998</c:v>
                </c:pt>
                <c:pt idx="57">
                  <c:v>14.400242</c:v>
                </c:pt>
                <c:pt idx="58">
                  <c:v>14.193618000000001</c:v>
                </c:pt>
                <c:pt idx="59">
                  <c:v>11.320067999999999</c:v>
                </c:pt>
                <c:pt idx="60">
                  <c:v>13.415494000000002</c:v>
                </c:pt>
                <c:pt idx="61">
                  <c:v>14.355278</c:v>
                </c:pt>
                <c:pt idx="62">
                  <c:v>13.496117</c:v>
                </c:pt>
                <c:pt idx="63">
                  <c:v>12.349815</c:v>
                </c:pt>
                <c:pt idx="64">
                  <c:v>12.914040000000002</c:v>
                </c:pt>
                <c:pt idx="65">
                  <c:v>12.390361</c:v>
                </c:pt>
                <c:pt idx="66">
                  <c:v>10.622279999999998</c:v>
                </c:pt>
                <c:pt idx="67">
                  <c:v>10.44192</c:v>
                </c:pt>
                <c:pt idx="68">
                  <c:v>11.952624</c:v>
                </c:pt>
                <c:pt idx="69">
                  <c:v>10.194837000000001</c:v>
                </c:pt>
                <c:pt idx="70">
                  <c:v>10.409700000000001</c:v>
                </c:pt>
                <c:pt idx="71">
                  <c:v>9.8622460000000007</c:v>
                </c:pt>
                <c:pt idx="72">
                  <c:v>8.3290419999999994</c:v>
                </c:pt>
                <c:pt idx="73">
                  <c:v>9.2520990000000012</c:v>
                </c:pt>
                <c:pt idx="74">
                  <c:v>9.8860399999999995</c:v>
                </c:pt>
                <c:pt idx="75">
                  <c:v>9.2120640000000016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B6-4ADD-BD0C-259F1F748D62}"/>
            </c:ext>
          </c:extLst>
        </c:ser>
        <c:ser>
          <c:idx val="3"/>
          <c:order val="1"/>
          <c:tx>
            <c:strRef>
              <c:f>'8. Jätevesipäästöt'!$E$150</c:f>
              <c:strCache>
                <c:ptCount val="1"/>
                <c:pt idx="0">
                  <c:v>Biologinen hapenkulutus (BOD7)</c:v>
                </c:pt>
              </c:strCache>
            </c:strRef>
          </c:tx>
          <c:spPr>
            <a:ln w="57150">
              <a:solidFill>
                <a:srgbClr val="FFC000"/>
              </a:solidFill>
            </a:ln>
          </c:spPr>
          <c:marker>
            <c:symbol val="none"/>
          </c:marker>
          <c:cat>
            <c:strRef>
              <c:f>'8. Jätevesipäästöt'!$A$151:$A$226</c:f>
              <c:strCache>
                <c:ptCount val="76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  <c:pt idx="66">
                  <c:v>2016</c:v>
                </c:pt>
                <c:pt idx="67">
                  <c:v>2017</c:v>
                </c:pt>
                <c:pt idx="68">
                  <c:v>2018</c:v>
                </c:pt>
                <c:pt idx="69">
                  <c:v>2019</c:v>
                </c:pt>
                <c:pt idx="70">
                  <c:v>2020</c:v>
                </c:pt>
                <c:pt idx="71">
                  <c:v>2021</c:v>
                </c:pt>
                <c:pt idx="72">
                  <c:v>2022</c:v>
                </c:pt>
                <c:pt idx="73">
                  <c:v>2023</c:v>
                </c:pt>
                <c:pt idx="74">
                  <c:v>2024</c:v>
                </c:pt>
                <c:pt idx="75">
                  <c:v>2025</c:v>
                </c:pt>
              </c:strCache>
            </c:strRef>
          </c:cat>
          <c:val>
            <c:numRef>
              <c:f>'8. Jätevesipäästöt'!$E$151:$E$226</c:f>
              <c:numCache>
                <c:formatCode>#,##0</c:formatCode>
                <c:ptCount val="76"/>
                <c:pt idx="0">
                  <c:v>272</c:v>
                </c:pt>
                <c:pt idx="1">
                  <c:v>265</c:v>
                </c:pt>
                <c:pt idx="2">
                  <c:v>272</c:v>
                </c:pt>
                <c:pt idx="3">
                  <c:v>309</c:v>
                </c:pt>
                <c:pt idx="4">
                  <c:v>347</c:v>
                </c:pt>
                <c:pt idx="5">
                  <c:v>369</c:v>
                </c:pt>
                <c:pt idx="6">
                  <c:v>391</c:v>
                </c:pt>
                <c:pt idx="7">
                  <c:v>376</c:v>
                </c:pt>
                <c:pt idx="8">
                  <c:v>360</c:v>
                </c:pt>
                <c:pt idx="9">
                  <c:v>381</c:v>
                </c:pt>
                <c:pt idx="10">
                  <c:v>401</c:v>
                </c:pt>
                <c:pt idx="11">
                  <c:v>415</c:v>
                </c:pt>
                <c:pt idx="12">
                  <c:v>422</c:v>
                </c:pt>
                <c:pt idx="13">
                  <c:v>469</c:v>
                </c:pt>
                <c:pt idx="14">
                  <c:v>517</c:v>
                </c:pt>
                <c:pt idx="15">
                  <c:v>520</c:v>
                </c:pt>
                <c:pt idx="16">
                  <c:v>524</c:v>
                </c:pt>
                <c:pt idx="17">
                  <c:v>520</c:v>
                </c:pt>
                <c:pt idx="18">
                  <c:v>517</c:v>
                </c:pt>
                <c:pt idx="19">
                  <c:v>525</c:v>
                </c:pt>
                <c:pt idx="20">
                  <c:v>534</c:v>
                </c:pt>
                <c:pt idx="21">
                  <c:v>520</c:v>
                </c:pt>
                <c:pt idx="22">
                  <c:v>500</c:v>
                </c:pt>
                <c:pt idx="23">
                  <c:v>470</c:v>
                </c:pt>
                <c:pt idx="24">
                  <c:v>433</c:v>
                </c:pt>
                <c:pt idx="25">
                  <c:v>370</c:v>
                </c:pt>
                <c:pt idx="26">
                  <c:v>320</c:v>
                </c:pt>
                <c:pt idx="27">
                  <c:v>295</c:v>
                </c:pt>
                <c:pt idx="28">
                  <c:v>278</c:v>
                </c:pt>
                <c:pt idx="29">
                  <c:v>279</c:v>
                </c:pt>
                <c:pt idx="30">
                  <c:v>281</c:v>
                </c:pt>
                <c:pt idx="31">
                  <c:v>262</c:v>
                </c:pt>
                <c:pt idx="32">
                  <c:v>259</c:v>
                </c:pt>
                <c:pt idx="33">
                  <c:v>219</c:v>
                </c:pt>
                <c:pt idx="34">
                  <c:v>222</c:v>
                </c:pt>
                <c:pt idx="35">
                  <c:v>199</c:v>
                </c:pt>
                <c:pt idx="36">
                  <c:v>168</c:v>
                </c:pt>
                <c:pt idx="37">
                  <c:v>147</c:v>
                </c:pt>
                <c:pt idx="38">
                  <c:v>138</c:v>
                </c:pt>
                <c:pt idx="39">
                  <c:v>114</c:v>
                </c:pt>
                <c:pt idx="40">
                  <c:v>89</c:v>
                </c:pt>
                <c:pt idx="41">
                  <c:v>71</c:v>
                </c:pt>
                <c:pt idx="42">
                  <c:v>60.159500000000001</c:v>
                </c:pt>
                <c:pt idx="43">
                  <c:v>39.844999999999999</c:v>
                </c:pt>
                <c:pt idx="44">
                  <c:v>35.954999999999998</c:v>
                </c:pt>
                <c:pt idx="45">
                  <c:v>29.415400000000002</c:v>
                </c:pt>
                <c:pt idx="46">
                  <c:v>22.078699999999998</c:v>
                </c:pt>
                <c:pt idx="47">
                  <c:v>20.8794</c:v>
                </c:pt>
                <c:pt idx="48">
                  <c:v>19.073914999999996</c:v>
                </c:pt>
                <c:pt idx="49">
                  <c:v>18.795307000000001</c:v>
                </c:pt>
                <c:pt idx="50">
                  <c:v>17.809200000000001</c:v>
                </c:pt>
                <c:pt idx="51">
                  <c:v>14.956417</c:v>
                </c:pt>
                <c:pt idx="52">
                  <c:v>15.589129</c:v>
                </c:pt>
                <c:pt idx="53">
                  <c:v>16.452095</c:v>
                </c:pt>
                <c:pt idx="54">
                  <c:v>13.703153</c:v>
                </c:pt>
                <c:pt idx="55">
                  <c:v>11.412563999999998</c:v>
                </c:pt>
                <c:pt idx="56">
                  <c:v>13.048256999999998</c:v>
                </c:pt>
                <c:pt idx="57">
                  <c:v>13.345493999999997</c:v>
                </c:pt>
                <c:pt idx="58">
                  <c:v>9.9941980000000026</c:v>
                </c:pt>
                <c:pt idx="59">
                  <c:v>8.0091339999999995</c:v>
                </c:pt>
                <c:pt idx="60">
                  <c:v>9.017927000000002</c:v>
                </c:pt>
                <c:pt idx="61">
                  <c:v>8.2938369999999981</c:v>
                </c:pt>
                <c:pt idx="62">
                  <c:v>8.7611909999999984</c:v>
                </c:pt>
                <c:pt idx="63">
                  <c:v>9.4647450000000006</c:v>
                </c:pt>
                <c:pt idx="64">
                  <c:v>9.1828240000000001</c:v>
                </c:pt>
                <c:pt idx="65">
                  <c:v>9.1948690000000006</c:v>
                </c:pt>
                <c:pt idx="66">
                  <c:v>8.6559339999999985</c:v>
                </c:pt>
                <c:pt idx="67">
                  <c:v>8.2806299999999986</c:v>
                </c:pt>
                <c:pt idx="68">
                  <c:v>9.3312600000000003</c:v>
                </c:pt>
                <c:pt idx="69">
                  <c:v>9.3819290000000013</c:v>
                </c:pt>
                <c:pt idx="70">
                  <c:v>7.5080099999999996</c:v>
                </c:pt>
                <c:pt idx="71">
                  <c:v>6.8999770000000007</c:v>
                </c:pt>
                <c:pt idx="72">
                  <c:v>4.7986639999999996</c:v>
                </c:pt>
                <c:pt idx="73">
                  <c:v>5.6023449999999997</c:v>
                </c:pt>
                <c:pt idx="74">
                  <c:v>5.5758659999999995</c:v>
                </c:pt>
                <c:pt idx="75">
                  <c:v>5.7685300000000002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B6-4ADD-BD0C-259F1F748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6365552"/>
        <c:axId val="636365944"/>
      </c:lineChart>
      <c:lineChart>
        <c:grouping val="standard"/>
        <c:varyColors val="0"/>
        <c:ser>
          <c:idx val="0"/>
          <c:order val="2"/>
          <c:tx>
            <c:strRef>
              <c:f>'8. Jätevesipäästöt'!$B$150</c:f>
              <c:strCache>
                <c:ptCount val="1"/>
                <c:pt idx="0">
                  <c:v>Paperi ja kartongin tuotanto</c:v>
                </c:pt>
              </c:strCache>
            </c:strRef>
          </c:tx>
          <c:spPr>
            <a:ln w="57150">
              <a:solidFill>
                <a:sysClr val="windowText" lastClr="000000">
                  <a:lumMod val="65000"/>
                  <a:lumOff val="35000"/>
                </a:sysClr>
              </a:solidFill>
            </a:ln>
          </c:spPr>
          <c:marker>
            <c:symbol val="none"/>
          </c:marker>
          <c:cat>
            <c:strRef>
              <c:f>'[3]4 Vesipäästöt'!$A$7:$A$76</c:f>
              <c:strCache>
                <c:ptCount val="70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  <c:pt idx="66">
                  <c:v>2016</c:v>
                </c:pt>
                <c:pt idx="67">
                  <c:v>2017</c:v>
                </c:pt>
                <c:pt idx="68">
                  <c:v>2018</c:v>
                </c:pt>
                <c:pt idx="69">
                  <c:v>2019</c:v>
                </c:pt>
              </c:strCache>
            </c:strRef>
          </c:cat>
          <c:val>
            <c:numRef>
              <c:f>'8. Jätevesipäästöt'!$B$151:$B$226</c:f>
              <c:numCache>
                <c:formatCode>#,##0</c:formatCode>
                <c:ptCount val="76"/>
                <c:pt idx="0">
                  <c:v>0.76500000000000001</c:v>
                </c:pt>
                <c:pt idx="1">
                  <c:v>0.88800000000000001</c:v>
                </c:pt>
                <c:pt idx="2">
                  <c:v>0.82799999999999996</c:v>
                </c:pt>
                <c:pt idx="3">
                  <c:v>0.93700000000000006</c:v>
                </c:pt>
                <c:pt idx="4">
                  <c:v>1.095</c:v>
                </c:pt>
                <c:pt idx="5">
                  <c:v>1.2909999999999999</c:v>
                </c:pt>
                <c:pt idx="6">
                  <c:v>1.379</c:v>
                </c:pt>
                <c:pt idx="7">
                  <c:v>1.5429999999999999</c:v>
                </c:pt>
                <c:pt idx="8">
                  <c:v>1.571</c:v>
                </c:pt>
                <c:pt idx="9">
                  <c:v>1.696</c:v>
                </c:pt>
                <c:pt idx="10">
                  <c:v>1.97</c:v>
                </c:pt>
                <c:pt idx="11">
                  <c:v>2.387</c:v>
                </c:pt>
                <c:pt idx="12">
                  <c:v>2.5150000000000001</c:v>
                </c:pt>
                <c:pt idx="13">
                  <c:v>2.738</c:v>
                </c:pt>
                <c:pt idx="14">
                  <c:v>2.9790000000000001</c:v>
                </c:pt>
                <c:pt idx="15">
                  <c:v>3.2050000000000001</c:v>
                </c:pt>
                <c:pt idx="16">
                  <c:v>3.2050000000000001</c:v>
                </c:pt>
                <c:pt idx="17">
                  <c:v>3.4609999999999999</c:v>
                </c:pt>
                <c:pt idx="18">
                  <c:v>3.3889999999999998</c:v>
                </c:pt>
                <c:pt idx="19">
                  <c:v>3.629</c:v>
                </c:pt>
                <c:pt idx="20">
                  <c:v>4.0599999999999996</c:v>
                </c:pt>
                <c:pt idx="21">
                  <c:v>4.4240000000000004</c:v>
                </c:pt>
                <c:pt idx="22">
                  <c:v>4.9649999999999999</c:v>
                </c:pt>
                <c:pt idx="23">
                  <c:v>5.4459999999999997</c:v>
                </c:pt>
                <c:pt idx="24">
                  <c:v>5.5149999999999997</c:v>
                </c:pt>
                <c:pt idx="25">
                  <c:v>3.9929999999999999</c:v>
                </c:pt>
                <c:pt idx="26">
                  <c:v>4.5490000000000004</c:v>
                </c:pt>
                <c:pt idx="27">
                  <c:v>4.62</c:v>
                </c:pt>
                <c:pt idx="28">
                  <c:v>5.14</c:v>
                </c:pt>
                <c:pt idx="29">
                  <c:v>5.7380000000000004</c:v>
                </c:pt>
                <c:pt idx="30">
                  <c:v>5.9189999999999996</c:v>
                </c:pt>
                <c:pt idx="31">
                  <c:v>6.1349999999999998</c:v>
                </c:pt>
                <c:pt idx="32">
                  <c:v>5.8949999999999996</c:v>
                </c:pt>
                <c:pt idx="33">
                  <c:v>6.3879999999999999</c:v>
                </c:pt>
                <c:pt idx="34">
                  <c:v>7.3179999999999996</c:v>
                </c:pt>
                <c:pt idx="35">
                  <c:v>7.4470000000000001</c:v>
                </c:pt>
                <c:pt idx="36">
                  <c:v>7.5490000000000004</c:v>
                </c:pt>
                <c:pt idx="37">
                  <c:v>8.0120000000000005</c:v>
                </c:pt>
                <c:pt idx="38">
                  <c:v>8.6539999999999999</c:v>
                </c:pt>
                <c:pt idx="39">
                  <c:v>8.7530000000000001</c:v>
                </c:pt>
                <c:pt idx="40">
                  <c:v>8.9659999999999993</c:v>
                </c:pt>
                <c:pt idx="41">
                  <c:v>8.7769999999999992</c:v>
                </c:pt>
                <c:pt idx="42">
                  <c:v>9.1582460000000001</c:v>
                </c:pt>
                <c:pt idx="43">
                  <c:v>9.9944989999999994</c:v>
                </c:pt>
                <c:pt idx="44">
                  <c:v>10.908614</c:v>
                </c:pt>
                <c:pt idx="45">
                  <c:v>10.935727</c:v>
                </c:pt>
                <c:pt idx="46">
                  <c:v>10.441503000000001</c:v>
                </c:pt>
                <c:pt idx="47">
                  <c:v>12.14866</c:v>
                </c:pt>
                <c:pt idx="48">
                  <c:v>12.702927000000001</c:v>
                </c:pt>
                <c:pt idx="49">
                  <c:v>12.947094999999999</c:v>
                </c:pt>
                <c:pt idx="50">
                  <c:v>13.508884999999999</c:v>
                </c:pt>
                <c:pt idx="51">
                  <c:v>12.502624000000001</c:v>
                </c:pt>
                <c:pt idx="52">
                  <c:v>12.787863</c:v>
                </c:pt>
                <c:pt idx="53">
                  <c:v>13.058434</c:v>
                </c:pt>
                <c:pt idx="54">
                  <c:v>14.036041000000001</c:v>
                </c:pt>
                <c:pt idx="55">
                  <c:v>12.390673</c:v>
                </c:pt>
                <c:pt idx="56">
                  <c:v>14.149399000000001</c:v>
                </c:pt>
                <c:pt idx="57">
                  <c:v>14.334885</c:v>
                </c:pt>
                <c:pt idx="58">
                  <c:v>13.125781999999999</c:v>
                </c:pt>
                <c:pt idx="59">
                  <c:v>10.601545</c:v>
                </c:pt>
                <c:pt idx="60">
                  <c:v>11.758670353999999</c:v>
                </c:pt>
                <c:pt idx="61">
                  <c:v>11.328812396</c:v>
                </c:pt>
                <c:pt idx="62">
                  <c:v>10.69448062</c:v>
                </c:pt>
                <c:pt idx="63">
                  <c:v>10.591595653000001</c:v>
                </c:pt>
                <c:pt idx="64">
                  <c:v>10.408390410000001</c:v>
                </c:pt>
                <c:pt idx="65">
                  <c:v>10.318847620000001</c:v>
                </c:pt>
                <c:pt idx="66">
                  <c:v>10.1449715</c:v>
                </c:pt>
                <c:pt idx="67">
                  <c:v>10.27667973</c:v>
                </c:pt>
                <c:pt idx="68">
                  <c:v>10.544081849000001</c:v>
                </c:pt>
                <c:pt idx="69">
                  <c:v>9.7244698410000012</c:v>
                </c:pt>
                <c:pt idx="70">
                  <c:v>8.1921699500000003</c:v>
                </c:pt>
                <c:pt idx="71">
                  <c:v>8.65872435</c:v>
                </c:pt>
                <c:pt idx="72">
                  <c:v>7.207494788</c:v>
                </c:pt>
                <c:pt idx="73">
                  <c:v>6.2846528639999999</c:v>
                </c:pt>
                <c:pt idx="74">
                  <c:v>6.7270007470000035</c:v>
                </c:pt>
                <c:pt idx="75">
                  <c:v>6.6756551600000016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B6-4ADD-BD0C-259F1F748D62}"/>
            </c:ext>
          </c:extLst>
        </c:ser>
        <c:ser>
          <c:idx val="1"/>
          <c:order val="3"/>
          <c:tx>
            <c:strRef>
              <c:f>'8. Jätevesipäästöt'!$C$150</c:f>
              <c:strCache>
                <c:ptCount val="1"/>
                <c:pt idx="0">
                  <c:v>Sellun tuotanto</c:v>
                </c:pt>
              </c:strCache>
            </c:strRef>
          </c:tx>
          <c:spPr>
            <a:ln w="57150">
              <a:solidFill>
                <a:srgbClr val="92D050"/>
              </a:solidFill>
            </a:ln>
          </c:spPr>
          <c:marker>
            <c:symbol val="none"/>
          </c:marker>
          <c:cat>
            <c:strRef>
              <c:f>'[3]4 Vesipäästöt'!$A$7:$A$76</c:f>
              <c:strCache>
                <c:ptCount val="70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  <c:pt idx="66">
                  <c:v>2016</c:v>
                </c:pt>
                <c:pt idx="67">
                  <c:v>2017</c:v>
                </c:pt>
                <c:pt idx="68">
                  <c:v>2018</c:v>
                </c:pt>
                <c:pt idx="69">
                  <c:v>2019</c:v>
                </c:pt>
              </c:strCache>
            </c:strRef>
          </c:cat>
          <c:val>
            <c:numRef>
              <c:f>'8. Jätevesipäästöt'!$C$151:$C$226</c:f>
              <c:numCache>
                <c:formatCode>#,##0</c:formatCode>
                <c:ptCount val="76"/>
                <c:pt idx="0">
                  <c:v>1.194</c:v>
                </c:pt>
                <c:pt idx="1">
                  <c:v>1.383</c:v>
                </c:pt>
                <c:pt idx="2">
                  <c:v>1.1559999999999999</c:v>
                </c:pt>
                <c:pt idx="3">
                  <c:v>1.135</c:v>
                </c:pt>
                <c:pt idx="4">
                  <c:v>1.5820000000000001</c:v>
                </c:pt>
                <c:pt idx="5">
                  <c:v>1.8180000000000001</c:v>
                </c:pt>
                <c:pt idx="6">
                  <c:v>1.851</c:v>
                </c:pt>
                <c:pt idx="7">
                  <c:v>2.0619999999999998</c:v>
                </c:pt>
                <c:pt idx="8">
                  <c:v>2.0649999999999999</c:v>
                </c:pt>
                <c:pt idx="9">
                  <c:v>2.1480000000000001</c:v>
                </c:pt>
                <c:pt idx="10">
                  <c:v>2.283096</c:v>
                </c:pt>
                <c:pt idx="11">
                  <c:v>2.6136879999999998</c:v>
                </c:pt>
                <c:pt idx="12">
                  <c:v>2.700259</c:v>
                </c:pt>
                <c:pt idx="13">
                  <c:v>2.9511150000000002</c:v>
                </c:pt>
                <c:pt idx="14">
                  <c:v>3.271706</c:v>
                </c:pt>
                <c:pt idx="15">
                  <c:v>3.3930210000000001</c:v>
                </c:pt>
                <c:pt idx="16">
                  <c:v>3.4787460000000001</c:v>
                </c:pt>
                <c:pt idx="17">
                  <c:v>3.578287</c:v>
                </c:pt>
                <c:pt idx="18">
                  <c:v>3.710925</c:v>
                </c:pt>
                <c:pt idx="19">
                  <c:v>3.895886</c:v>
                </c:pt>
                <c:pt idx="20">
                  <c:v>3.9045230000000002</c:v>
                </c:pt>
                <c:pt idx="21">
                  <c:v>3.6483979999999998</c:v>
                </c:pt>
                <c:pt idx="22">
                  <c:v>3.7972549999999998</c:v>
                </c:pt>
                <c:pt idx="23">
                  <c:v>3.932388</c:v>
                </c:pt>
                <c:pt idx="24">
                  <c:v>3.8289469999999999</c:v>
                </c:pt>
                <c:pt idx="25">
                  <c:v>3.138366</c:v>
                </c:pt>
                <c:pt idx="26">
                  <c:v>3.253749</c:v>
                </c:pt>
                <c:pt idx="27">
                  <c:v>3.0136250000000002</c:v>
                </c:pt>
                <c:pt idx="28">
                  <c:v>3.5813009999999998</c:v>
                </c:pt>
                <c:pt idx="29">
                  <c:v>4.2452629999999996</c:v>
                </c:pt>
                <c:pt idx="30">
                  <c:v>4.3110419999999996</c:v>
                </c:pt>
                <c:pt idx="31">
                  <c:v>4.2501860000000002</c:v>
                </c:pt>
                <c:pt idx="32">
                  <c:v>3.7937780000000001</c:v>
                </c:pt>
                <c:pt idx="33">
                  <c:v>4.0782389999999999</c:v>
                </c:pt>
                <c:pt idx="34">
                  <c:v>4.4681430000000004</c:v>
                </c:pt>
                <c:pt idx="35">
                  <c:v>4.4823700000000004</c:v>
                </c:pt>
                <c:pt idx="36">
                  <c:v>4.5146639999999998</c:v>
                </c:pt>
                <c:pt idx="37">
                  <c:v>4.8303789999999998</c:v>
                </c:pt>
                <c:pt idx="38">
                  <c:v>5.1427250000000004</c:v>
                </c:pt>
                <c:pt idx="39">
                  <c:v>5.3162649999999996</c:v>
                </c:pt>
                <c:pt idx="40">
                  <c:v>4.9715429999999996</c:v>
                </c:pt>
                <c:pt idx="41">
                  <c:v>4.7417360000000004</c:v>
                </c:pt>
                <c:pt idx="42">
                  <c:v>4.9134500000000001</c:v>
                </c:pt>
                <c:pt idx="43">
                  <c:v>5.46509</c:v>
                </c:pt>
                <c:pt idx="44">
                  <c:v>5.8436709999999996</c:v>
                </c:pt>
                <c:pt idx="45">
                  <c:v>5.7823229999999999</c:v>
                </c:pt>
                <c:pt idx="46">
                  <c:v>5.7355309999999999</c:v>
                </c:pt>
                <c:pt idx="47">
                  <c:v>6.6195089999999999</c:v>
                </c:pt>
                <c:pt idx="48">
                  <c:v>6.7176499999999999</c:v>
                </c:pt>
                <c:pt idx="49">
                  <c:v>6.9768660000000002</c:v>
                </c:pt>
                <c:pt idx="50">
                  <c:v>7.1006859999999996</c:v>
                </c:pt>
                <c:pt idx="51">
                  <c:v>6.5475029999999999</c:v>
                </c:pt>
                <c:pt idx="52">
                  <c:v>7.1431040000000001</c:v>
                </c:pt>
                <c:pt idx="53">
                  <c:v>7.350409</c:v>
                </c:pt>
                <c:pt idx="54">
                  <c:v>7.7825829999999998</c:v>
                </c:pt>
                <c:pt idx="55">
                  <c:v>6.7730699999999997</c:v>
                </c:pt>
                <c:pt idx="56">
                  <c:v>7.9459229999999996</c:v>
                </c:pt>
                <c:pt idx="57">
                  <c:v>7.6991100000000001</c:v>
                </c:pt>
                <c:pt idx="58">
                  <c:v>7.1590769999999999</c:v>
                </c:pt>
                <c:pt idx="59">
                  <c:v>5.5181420000000001</c:v>
                </c:pt>
                <c:pt idx="60">
                  <c:v>6.733492</c:v>
                </c:pt>
                <c:pt idx="61">
                  <c:v>6.7481145999999992</c:v>
                </c:pt>
                <c:pt idx="62">
                  <c:v>6.8258165999999996</c:v>
                </c:pt>
                <c:pt idx="63">
                  <c:v>7.0729267</c:v>
                </c:pt>
                <c:pt idx="64">
                  <c:v>7.0064123999999994</c:v>
                </c:pt>
                <c:pt idx="65">
                  <c:v>7.1266011000000002</c:v>
                </c:pt>
                <c:pt idx="66">
                  <c:v>7.4591517000000005</c:v>
                </c:pt>
                <c:pt idx="67">
                  <c:v>7.7025960000000007</c:v>
                </c:pt>
                <c:pt idx="68">
                  <c:v>8.1518881000000007</c:v>
                </c:pt>
                <c:pt idx="69">
                  <c:v>8.3201096000000003</c:v>
                </c:pt>
                <c:pt idx="70">
                  <c:v>7.6806825999999999</c:v>
                </c:pt>
                <c:pt idx="71">
                  <c:v>8.3156961000000003</c:v>
                </c:pt>
                <c:pt idx="72">
                  <c:v>7.0393020999999996</c:v>
                </c:pt>
                <c:pt idx="73">
                  <c:v>7.0008032999999985</c:v>
                </c:pt>
                <c:pt idx="74">
                  <c:v>6.9719569999999997</c:v>
                </c:pt>
                <c:pt idx="75">
                  <c:v>7.2771673000000003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B6-4ADD-BD0C-259F1F748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0306544"/>
        <c:axId val="700304248"/>
      </c:lineChart>
      <c:catAx>
        <c:axId val="636365552"/>
        <c:scaling>
          <c:orientation val="minMax"/>
        </c:scaling>
        <c:delete val="0"/>
        <c:axPos val="b"/>
        <c:numFmt formatCode="General" sourceLinked="1"/>
        <c:majorTickMark val="out"/>
        <c:minorTickMark val="in"/>
        <c:tickLblPos val="nextTo"/>
        <c:spPr>
          <a:ln>
            <a:solidFill>
              <a:sysClr val="window" lastClr="FFFFFF">
                <a:lumMod val="65000"/>
              </a:sysClr>
            </a:solidFill>
          </a:ln>
        </c:spPr>
        <c:txPr>
          <a:bodyPr rot="-2700000"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636365944"/>
        <c:crosses val="autoZero"/>
        <c:auto val="1"/>
        <c:lblAlgn val="ctr"/>
        <c:lblOffset val="100"/>
        <c:tickLblSkip val="5"/>
        <c:tickMarkSkip val="2"/>
        <c:noMultiLvlLbl val="0"/>
      </c:catAx>
      <c:valAx>
        <c:axId val="636365944"/>
        <c:scaling>
          <c:orientation val="minMax"/>
          <c:max val="600"/>
        </c:scaling>
        <c:delete val="0"/>
        <c:axPos val="l"/>
        <c:majorGridlines>
          <c:spPr>
            <a:ln>
              <a:solidFill>
                <a:sysClr val="window" lastClr="FFFFFF">
                  <a:lumMod val="65000"/>
                </a:sysClr>
              </a:solidFill>
            </a:ln>
          </c:spPr>
        </c:majorGridlines>
        <c:minorGridlines/>
        <c:numFmt formatCode="##0" sourceLinked="0"/>
        <c:majorTickMark val="out"/>
        <c:minorTickMark val="none"/>
        <c:tickLblPos val="nextTo"/>
        <c:spPr>
          <a:ln>
            <a:solidFill>
              <a:sysClr val="window" lastClr="FFFFFF">
                <a:lumMod val="65000"/>
              </a:sysClr>
            </a:solidFill>
          </a:ln>
        </c:spPr>
        <c:txPr>
          <a:bodyPr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636365552"/>
        <c:crosses val="autoZero"/>
        <c:crossBetween val="midCat"/>
        <c:minorUnit val="50"/>
      </c:valAx>
      <c:valAx>
        <c:axId val="700304248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700306544"/>
        <c:crosses val="max"/>
        <c:crossBetween val="between"/>
        <c:majorUnit val="3"/>
      </c:valAx>
      <c:catAx>
        <c:axId val="7003065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00304248"/>
        <c:crosses val="autoZero"/>
        <c:auto val="1"/>
        <c:lblAlgn val="ctr"/>
        <c:lblOffset val="100"/>
        <c:noMultiLvlLbl val="0"/>
      </c:catAx>
    </c:plotArea>
    <c:legend>
      <c:legendPos val="b"/>
      <c:overlay val="0"/>
      <c:txPr>
        <a:bodyPr/>
        <a:lstStyle/>
        <a:p>
          <a:pPr>
            <a:defRPr sz="2400">
              <a:solidFill>
                <a:schemeClr val="bg2">
                  <a:lumMod val="10000"/>
                </a:schemeClr>
              </a:solidFill>
            </a:defRPr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59594A"/>
          </a:solidFill>
          <a:latin typeface="+mn-lt"/>
        </a:defRPr>
      </a:pPr>
      <a:endParaRPr lang="fi-FI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fi-FI" sz="2400" dirty="0">
                <a:solidFill>
                  <a:schemeClr val="bg2">
                    <a:lumMod val="10000"/>
                  </a:schemeClr>
                </a:solidFill>
              </a:rPr>
              <a:t>Massa- ja paperiteollisuuden COD-kokonaispäästöt (kemiallinen hapenkulutus)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441529990502406E-2"/>
          <c:y val="0.10192645822184848"/>
          <c:w val="0.87523002358966173"/>
          <c:h val="0.69718963895856911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'9. COD-päästöt'!$C$5</c:f>
              <c:strCache>
                <c:ptCount val="1"/>
                <c:pt idx="0">
                  <c:v>COD (kemiallinen hapenkulutus)</c:v>
                </c:pt>
              </c:strCache>
            </c:strRef>
          </c:tx>
          <c:spPr>
            <a:solidFill>
              <a:srgbClr val="84BD00"/>
            </a:solidFill>
          </c:spPr>
          <c:invertIfNegative val="0"/>
          <c:cat>
            <c:strRef>
              <c:f>'9. COD-päästöt'!$A$99:$A$132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'9. COD-päästöt'!$C$99:$C$132</c:f>
              <c:numCache>
                <c:formatCode>#,##0</c:formatCode>
                <c:ptCount val="34"/>
                <c:pt idx="0">
                  <c:v>328.1841</c:v>
                </c:pt>
                <c:pt idx="1">
                  <c:v>274.58800000000002</c:v>
                </c:pt>
                <c:pt idx="2">
                  <c:v>268.1105</c:v>
                </c:pt>
                <c:pt idx="3">
                  <c:v>255.5821</c:v>
                </c:pt>
                <c:pt idx="4">
                  <c:v>212.68859999999998</c:v>
                </c:pt>
                <c:pt idx="5">
                  <c:v>226.53219999999999</c:v>
                </c:pt>
                <c:pt idx="6">
                  <c:v>217.07795599999997</c:v>
                </c:pt>
                <c:pt idx="7">
                  <c:v>205.267054</c:v>
                </c:pt>
                <c:pt idx="8">
                  <c:v>199.36860000000001</c:v>
                </c:pt>
                <c:pt idx="9">
                  <c:v>178.24569199999999</c:v>
                </c:pt>
                <c:pt idx="10">
                  <c:v>182.35386199999999</c:v>
                </c:pt>
                <c:pt idx="11">
                  <c:v>189.095347</c:v>
                </c:pt>
                <c:pt idx="12">
                  <c:v>181.71857800000001</c:v>
                </c:pt>
                <c:pt idx="13">
                  <c:v>155.14013200000002</c:v>
                </c:pt>
                <c:pt idx="14">
                  <c:v>179.36711600000001</c:v>
                </c:pt>
                <c:pt idx="15">
                  <c:v>179.18972600000004</c:v>
                </c:pt>
                <c:pt idx="16">
                  <c:v>160.59275200000002</c:v>
                </c:pt>
                <c:pt idx="17">
                  <c:v>123.74457799999999</c:v>
                </c:pt>
                <c:pt idx="18">
                  <c:v>148.60351700000001</c:v>
                </c:pt>
                <c:pt idx="19">
                  <c:v>143.77219400000001</c:v>
                </c:pt>
                <c:pt idx="20">
                  <c:v>134.77358100000001</c:v>
                </c:pt>
                <c:pt idx="21">
                  <c:v>137.688255</c:v>
                </c:pt>
                <c:pt idx="22">
                  <c:v>135.42264300000002</c:v>
                </c:pt>
                <c:pt idx="23">
                  <c:v>136.03686999999999</c:v>
                </c:pt>
                <c:pt idx="24">
                  <c:v>138.31643299999999</c:v>
                </c:pt>
                <c:pt idx="25">
                  <c:v>137.87859000000003</c:v>
                </c:pt>
                <c:pt idx="26">
                  <c:v>138.29874099999998</c:v>
                </c:pt>
                <c:pt idx="27">
                  <c:v>139.65377399999997</c:v>
                </c:pt>
                <c:pt idx="28">
                  <c:v>131.82594400000002</c:v>
                </c:pt>
                <c:pt idx="29">
                  <c:v>129.970033</c:v>
                </c:pt>
                <c:pt idx="30">
                  <c:v>110.340529</c:v>
                </c:pt>
                <c:pt idx="31">
                  <c:v>106.92775799999998</c:v>
                </c:pt>
                <c:pt idx="32">
                  <c:v>100.71365900000004</c:v>
                </c:pt>
                <c:pt idx="33">
                  <c:v>96.68172899999999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57-43C5-89A0-038188E171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overlap val="100"/>
        <c:axId val="636365552"/>
        <c:axId val="636365944"/>
      </c:barChart>
      <c:lineChart>
        <c:grouping val="standard"/>
        <c:varyColors val="0"/>
        <c:ser>
          <c:idx val="0"/>
          <c:order val="0"/>
          <c:tx>
            <c:strRef>
              <c:f>'9. COD-päästöt'!$B$5</c:f>
              <c:strCache>
                <c:ptCount val="1"/>
                <c:pt idx="0">
                  <c:v>Sellun, paperin ja kartongin tuotanto</c:v>
                </c:pt>
              </c:strCache>
            </c:strRef>
          </c:tx>
          <c:spPr>
            <a:ln w="57150">
              <a:solidFill>
                <a:sysClr val="windowText" lastClr="000000">
                  <a:lumMod val="65000"/>
                  <a:lumOff val="35000"/>
                </a:sysClr>
              </a:solidFill>
            </a:ln>
          </c:spPr>
          <c:marker>
            <c:symbol val="none"/>
          </c:marker>
          <c:val>
            <c:numRef>
              <c:f>'9. COD-päästöt'!$B$99:$B$132</c:f>
              <c:numCache>
                <c:formatCode>#,##0</c:formatCode>
                <c:ptCount val="34"/>
                <c:pt idx="0">
                  <c:v>14.071695999999999</c:v>
                </c:pt>
                <c:pt idx="1">
                  <c:v>15.459588999999999</c:v>
                </c:pt>
                <c:pt idx="2">
                  <c:v>16.752285000000001</c:v>
                </c:pt>
                <c:pt idx="3">
                  <c:v>16.718050000000002</c:v>
                </c:pt>
                <c:pt idx="4">
                  <c:v>16.177033999999999</c:v>
                </c:pt>
                <c:pt idx="5">
                  <c:v>18.768169</c:v>
                </c:pt>
                <c:pt idx="6">
                  <c:v>19.420577000000002</c:v>
                </c:pt>
                <c:pt idx="7">
                  <c:v>19.923960999999998</c:v>
                </c:pt>
                <c:pt idx="8">
                  <c:v>20.609570999999999</c:v>
                </c:pt>
                <c:pt idx="9">
                  <c:v>19.050127</c:v>
                </c:pt>
                <c:pt idx="10">
                  <c:v>19.930966999999999</c:v>
                </c:pt>
                <c:pt idx="11">
                  <c:v>20.408843000000001</c:v>
                </c:pt>
                <c:pt idx="12">
                  <c:v>21.818624</c:v>
                </c:pt>
                <c:pt idx="13">
                  <c:v>19.163743</c:v>
                </c:pt>
                <c:pt idx="14">
                  <c:v>22.095321999999999</c:v>
                </c:pt>
                <c:pt idx="15">
                  <c:v>22.033995000000001</c:v>
                </c:pt>
                <c:pt idx="16">
                  <c:v>20.284859000000001</c:v>
                </c:pt>
                <c:pt idx="17">
                  <c:v>16.119686999999999</c:v>
                </c:pt>
                <c:pt idx="18">
                  <c:v>18.492162354000001</c:v>
                </c:pt>
                <c:pt idx="19">
                  <c:v>18.076926996000001</c:v>
                </c:pt>
                <c:pt idx="20">
                  <c:v>17.52029722</c:v>
                </c:pt>
                <c:pt idx="21">
                  <c:v>17.664522352999999</c:v>
                </c:pt>
                <c:pt idx="22">
                  <c:v>17.414802809999998</c:v>
                </c:pt>
                <c:pt idx="23">
                  <c:v>17.445448720000002</c:v>
                </c:pt>
                <c:pt idx="24">
                  <c:v>17.6041232</c:v>
                </c:pt>
                <c:pt idx="25">
                  <c:v>17.979275730000001</c:v>
                </c:pt>
                <c:pt idx="26">
                  <c:v>18.695969949000002</c:v>
                </c:pt>
                <c:pt idx="27">
                  <c:v>18.044579441</c:v>
                </c:pt>
                <c:pt idx="28">
                  <c:v>15.872852550000001</c:v>
                </c:pt>
                <c:pt idx="29">
                  <c:v>16.97442045</c:v>
                </c:pt>
                <c:pt idx="30">
                  <c:v>14.246796888</c:v>
                </c:pt>
                <c:pt idx="31">
                  <c:v>13.285456163999999</c:v>
                </c:pt>
                <c:pt idx="32">
                  <c:v>13.698957747000003</c:v>
                </c:pt>
                <c:pt idx="33">
                  <c:v>13.952822460000002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57-43C5-89A0-038188E171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3780112"/>
        <c:axId val="843780440"/>
      </c:lineChart>
      <c:catAx>
        <c:axId val="636365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636365944"/>
        <c:crosses val="autoZero"/>
        <c:auto val="1"/>
        <c:lblAlgn val="ctr"/>
        <c:lblOffset val="100"/>
        <c:tickLblSkip val="2"/>
        <c:noMultiLvlLbl val="0"/>
      </c:catAx>
      <c:valAx>
        <c:axId val="636365944"/>
        <c:scaling>
          <c:orientation val="minMax"/>
          <c:max val="500"/>
        </c:scaling>
        <c:delete val="0"/>
        <c:axPos val="l"/>
        <c:majorGridlines/>
        <c:numFmt formatCode="##0" sourceLinked="0"/>
        <c:majorTickMark val="out"/>
        <c:minorTickMark val="none"/>
        <c:tickLblPos val="nextTo"/>
        <c:txPr>
          <a:bodyPr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636365552"/>
        <c:crosses val="autoZero"/>
        <c:crossBetween val="between"/>
      </c:valAx>
      <c:valAx>
        <c:axId val="843780440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843780112"/>
        <c:crosses val="max"/>
        <c:crossBetween val="between"/>
      </c:valAx>
      <c:catAx>
        <c:axId val="8437801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43780440"/>
        <c:crosses val="autoZero"/>
        <c:auto val="1"/>
        <c:lblAlgn val="ctr"/>
        <c:lblOffset val="100"/>
        <c:noMultiLvlLbl val="0"/>
      </c:catAx>
    </c:plotArea>
    <c:legend>
      <c:legendPos val="b"/>
      <c:overlay val="0"/>
      <c:txPr>
        <a:bodyPr/>
        <a:lstStyle/>
        <a:p>
          <a:pPr>
            <a:defRPr sz="2400">
              <a:solidFill>
                <a:schemeClr val="bg2">
                  <a:lumMod val="10000"/>
                </a:schemeClr>
              </a:solidFill>
            </a:defRPr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59594A"/>
          </a:solidFill>
          <a:latin typeface="+mn-lt"/>
        </a:defRPr>
      </a:pPr>
      <a:endParaRPr lang="fi-FI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fi-FI" sz="2400" dirty="0">
                <a:solidFill>
                  <a:schemeClr val="bg2">
                    <a:lumMod val="10000"/>
                  </a:schemeClr>
                </a:solidFill>
              </a:rPr>
              <a:t>Massa- ja paperiteollisuuden kokonaisravinnepäästöt vesistöihin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4.5785631390386564E-2"/>
          <c:y val="0.10961771480386709"/>
          <c:w val="0.89265831659795258"/>
          <c:h val="0.7057875196770339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'10. Ravinnepäästöt'!$C$5</c:f>
              <c:strCache>
                <c:ptCount val="1"/>
                <c:pt idx="0">
                  <c:v>Typpi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'10. Ravinnepäästöt'!$A$99:$A$132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'10. Ravinnepäästöt'!$C$99:$C$132</c:f>
              <c:numCache>
                <c:formatCode>#\ ##0.0</c:formatCode>
                <c:ptCount val="34"/>
                <c:pt idx="0">
                  <c:v>3.3250600000000001</c:v>
                </c:pt>
                <c:pt idx="1">
                  <c:v>2.9381300000000001</c:v>
                </c:pt>
                <c:pt idx="2">
                  <c:v>3.0735980000000001</c:v>
                </c:pt>
                <c:pt idx="3">
                  <c:v>3.14676</c:v>
                </c:pt>
                <c:pt idx="4">
                  <c:v>2.5752299999999995</c:v>
                </c:pt>
                <c:pt idx="5">
                  <c:v>2.7090299999999998</c:v>
                </c:pt>
                <c:pt idx="6">
                  <c:v>2.785501</c:v>
                </c:pt>
                <c:pt idx="7">
                  <c:v>2.8108029999999999</c:v>
                </c:pt>
                <c:pt idx="8">
                  <c:v>2.40645</c:v>
                </c:pt>
                <c:pt idx="9">
                  <c:v>2.6727430000000001</c:v>
                </c:pt>
                <c:pt idx="10">
                  <c:v>2.5169899999999998</c:v>
                </c:pt>
                <c:pt idx="11">
                  <c:v>2.5344560000000005</c:v>
                </c:pt>
                <c:pt idx="12">
                  <c:v>2.5454159999999999</c:v>
                </c:pt>
                <c:pt idx="13">
                  <c:v>2.4641060000000001</c:v>
                </c:pt>
                <c:pt idx="14">
                  <c:v>2.7125749999999993</c:v>
                </c:pt>
                <c:pt idx="15">
                  <c:v>2.6272200000000003</c:v>
                </c:pt>
                <c:pt idx="16">
                  <c:v>2.2689020000000002</c:v>
                </c:pt>
                <c:pt idx="17">
                  <c:v>1.9712489999999996</c:v>
                </c:pt>
                <c:pt idx="18">
                  <c:v>2.2574830000000001</c:v>
                </c:pt>
                <c:pt idx="19">
                  <c:v>2.2174760000000004</c:v>
                </c:pt>
                <c:pt idx="20">
                  <c:v>2.1803750000000002</c:v>
                </c:pt>
                <c:pt idx="21">
                  <c:v>2.3011550000000005</c:v>
                </c:pt>
                <c:pt idx="22">
                  <c:v>2.1846680000000003</c:v>
                </c:pt>
                <c:pt idx="23">
                  <c:v>1.8784509999999996</c:v>
                </c:pt>
                <c:pt idx="24">
                  <c:v>1.9838929999999997</c:v>
                </c:pt>
                <c:pt idx="25">
                  <c:v>1.9222190000000001</c:v>
                </c:pt>
                <c:pt idx="26">
                  <c:v>2.1066180000000001</c:v>
                </c:pt>
                <c:pt idx="27">
                  <c:v>2.0613699999999997</c:v>
                </c:pt>
                <c:pt idx="28">
                  <c:v>1.904944</c:v>
                </c:pt>
                <c:pt idx="29">
                  <c:v>1.7893899999999998</c:v>
                </c:pt>
                <c:pt idx="30">
                  <c:v>1.7525199999999999</c:v>
                </c:pt>
                <c:pt idx="31">
                  <c:v>1.6252259999999998</c:v>
                </c:pt>
                <c:pt idx="32">
                  <c:v>1.7059069999999992</c:v>
                </c:pt>
                <c:pt idx="33">
                  <c:v>1.5924159999999998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3D-417D-8FF7-44947F50F0B7}"/>
            </c:ext>
          </c:extLst>
        </c:ser>
        <c:ser>
          <c:idx val="2"/>
          <c:order val="2"/>
          <c:tx>
            <c:strRef>
              <c:f>'10. Ravinnepäästöt'!$D$5</c:f>
              <c:strCache>
                <c:ptCount val="1"/>
                <c:pt idx="0">
                  <c:v>Fosfori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'10. Ravinnepäästöt'!$A$99:$A$132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'10. Ravinnepäästöt'!$D$99:$D$132</c:f>
              <c:numCache>
                <c:formatCode>#\ ##0.0</c:formatCode>
                <c:ptCount val="34"/>
                <c:pt idx="0">
                  <c:v>0.44972000000000006</c:v>
                </c:pt>
                <c:pt idx="1">
                  <c:v>0.37439999999999996</c:v>
                </c:pt>
                <c:pt idx="2">
                  <c:v>0.33479400000000004</c:v>
                </c:pt>
                <c:pt idx="3">
                  <c:v>0.31895000000000001</c:v>
                </c:pt>
                <c:pt idx="4">
                  <c:v>0.24765399999999996</c:v>
                </c:pt>
                <c:pt idx="5">
                  <c:v>0.22823100000000002</c:v>
                </c:pt>
                <c:pt idx="6">
                  <c:v>0.23341000000000003</c:v>
                </c:pt>
                <c:pt idx="7">
                  <c:v>0.22442400000000004</c:v>
                </c:pt>
                <c:pt idx="8">
                  <c:v>0.20141999999999996</c:v>
                </c:pt>
                <c:pt idx="9">
                  <c:v>0.206377</c:v>
                </c:pt>
                <c:pt idx="10">
                  <c:v>0.19234199999999999</c:v>
                </c:pt>
                <c:pt idx="11">
                  <c:v>0.20882700000000004</c:v>
                </c:pt>
                <c:pt idx="12">
                  <c:v>0.18229100000000004</c:v>
                </c:pt>
                <c:pt idx="13">
                  <c:v>0.16477900000000001</c:v>
                </c:pt>
                <c:pt idx="14">
                  <c:v>0.17614299999999997</c:v>
                </c:pt>
                <c:pt idx="15">
                  <c:v>0.17640999999999996</c:v>
                </c:pt>
                <c:pt idx="16">
                  <c:v>0.15678</c:v>
                </c:pt>
                <c:pt idx="17">
                  <c:v>0.12676200000000001</c:v>
                </c:pt>
                <c:pt idx="18">
                  <c:v>0.14592499999999994</c:v>
                </c:pt>
                <c:pt idx="19">
                  <c:v>0.15864100000000006</c:v>
                </c:pt>
                <c:pt idx="20">
                  <c:v>0.13337900000000003</c:v>
                </c:pt>
                <c:pt idx="21">
                  <c:v>0.12495599999999998</c:v>
                </c:pt>
                <c:pt idx="22">
                  <c:v>0.12695699999999996</c:v>
                </c:pt>
                <c:pt idx="23">
                  <c:v>0.12446299999999999</c:v>
                </c:pt>
                <c:pt idx="24">
                  <c:v>0.11619299999999998</c:v>
                </c:pt>
                <c:pt idx="25">
                  <c:v>0.116088</c:v>
                </c:pt>
                <c:pt idx="26">
                  <c:v>0.127356</c:v>
                </c:pt>
                <c:pt idx="27">
                  <c:v>0.12467</c:v>
                </c:pt>
                <c:pt idx="28">
                  <c:v>0.11524900000000002</c:v>
                </c:pt>
                <c:pt idx="29">
                  <c:v>0.106848</c:v>
                </c:pt>
                <c:pt idx="30">
                  <c:v>9.9083999999999992E-2</c:v>
                </c:pt>
                <c:pt idx="31">
                  <c:v>7.9992999999999995E-2</c:v>
                </c:pt>
                <c:pt idx="32">
                  <c:v>8.0309999999999993E-2</c:v>
                </c:pt>
                <c:pt idx="33">
                  <c:v>7.4055999999999997E-2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3D-417D-8FF7-44947F50F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overlap val="100"/>
        <c:axId val="636365552"/>
        <c:axId val="636365944"/>
      </c:barChart>
      <c:lineChart>
        <c:grouping val="standard"/>
        <c:varyColors val="0"/>
        <c:ser>
          <c:idx val="0"/>
          <c:order val="0"/>
          <c:tx>
            <c:strRef>
              <c:f>'10. Ravinnepäästöt'!$B$5</c:f>
              <c:strCache>
                <c:ptCount val="1"/>
                <c:pt idx="0">
                  <c:v>Sellun, paperin ja kartongin tuotanto</c:v>
                </c:pt>
              </c:strCache>
            </c:strRef>
          </c:tx>
          <c:spPr>
            <a:ln w="57150">
              <a:solidFill>
                <a:srgbClr val="59594A"/>
              </a:solidFill>
            </a:ln>
          </c:spPr>
          <c:marker>
            <c:symbol val="none"/>
          </c:marker>
          <c:val>
            <c:numRef>
              <c:f>'10. Ravinnepäästöt'!$B$99:$B$132</c:f>
              <c:numCache>
                <c:formatCode>#,##0</c:formatCode>
                <c:ptCount val="34"/>
                <c:pt idx="0">
                  <c:v>14.071695999999999</c:v>
                </c:pt>
                <c:pt idx="1">
                  <c:v>15.459588999999999</c:v>
                </c:pt>
                <c:pt idx="2">
                  <c:v>16.752285000000001</c:v>
                </c:pt>
                <c:pt idx="3">
                  <c:v>16.718050000000002</c:v>
                </c:pt>
                <c:pt idx="4">
                  <c:v>16.177033999999999</c:v>
                </c:pt>
                <c:pt idx="5">
                  <c:v>18.768169</c:v>
                </c:pt>
                <c:pt idx="6">
                  <c:v>19.420577000000002</c:v>
                </c:pt>
                <c:pt idx="7">
                  <c:v>19.923960999999998</c:v>
                </c:pt>
                <c:pt idx="8">
                  <c:v>20.609570999999999</c:v>
                </c:pt>
                <c:pt idx="9">
                  <c:v>19.050127</c:v>
                </c:pt>
                <c:pt idx="10">
                  <c:v>19.930966999999999</c:v>
                </c:pt>
                <c:pt idx="11">
                  <c:v>20.408843000000001</c:v>
                </c:pt>
                <c:pt idx="12">
                  <c:v>21.818624</c:v>
                </c:pt>
                <c:pt idx="13">
                  <c:v>19.163743</c:v>
                </c:pt>
                <c:pt idx="14">
                  <c:v>22.095321999999999</c:v>
                </c:pt>
                <c:pt idx="15">
                  <c:v>22.033995000000001</c:v>
                </c:pt>
                <c:pt idx="16">
                  <c:v>20.284859000000001</c:v>
                </c:pt>
                <c:pt idx="17">
                  <c:v>16.119686999999999</c:v>
                </c:pt>
                <c:pt idx="18">
                  <c:v>18.492162354000001</c:v>
                </c:pt>
                <c:pt idx="19">
                  <c:v>18.076926996000001</c:v>
                </c:pt>
                <c:pt idx="20">
                  <c:v>17.52029722</c:v>
                </c:pt>
                <c:pt idx="21">
                  <c:v>17.664522352999999</c:v>
                </c:pt>
                <c:pt idx="22">
                  <c:v>17.414802810000001</c:v>
                </c:pt>
                <c:pt idx="23">
                  <c:v>17.445448720000002</c:v>
                </c:pt>
                <c:pt idx="24">
                  <c:v>17.6041232</c:v>
                </c:pt>
                <c:pt idx="25">
                  <c:v>17.979275730000001</c:v>
                </c:pt>
                <c:pt idx="26">
                  <c:v>18.695969949000002</c:v>
                </c:pt>
                <c:pt idx="27">
                  <c:v>18.044579441</c:v>
                </c:pt>
                <c:pt idx="28">
                  <c:v>15.872852549999999</c:v>
                </c:pt>
                <c:pt idx="29">
                  <c:v>16.974420450000004</c:v>
                </c:pt>
                <c:pt idx="30">
                  <c:v>14.246796888</c:v>
                </c:pt>
                <c:pt idx="31">
                  <c:v>13.285456164000001</c:v>
                </c:pt>
                <c:pt idx="32">
                  <c:v>13.698957747</c:v>
                </c:pt>
                <c:pt idx="33">
                  <c:v>13.952822460000002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3D-417D-8FF7-44947F50F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3780112"/>
        <c:axId val="843780440"/>
      </c:lineChart>
      <c:catAx>
        <c:axId val="636365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636365944"/>
        <c:crosses val="autoZero"/>
        <c:auto val="1"/>
        <c:lblAlgn val="ctr"/>
        <c:lblOffset val="100"/>
        <c:tickLblSkip val="2"/>
        <c:noMultiLvlLbl val="0"/>
      </c:catAx>
      <c:valAx>
        <c:axId val="636365944"/>
        <c:scaling>
          <c:orientation val="minMax"/>
          <c:max val="6"/>
        </c:scaling>
        <c:delete val="0"/>
        <c:axPos val="l"/>
        <c:majorGridlines/>
        <c:minorGridlines/>
        <c:numFmt formatCode="##0" sourceLinked="0"/>
        <c:majorTickMark val="out"/>
        <c:minorTickMark val="none"/>
        <c:tickLblPos val="nextTo"/>
        <c:txPr>
          <a:bodyPr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636365552"/>
        <c:crosses val="autoZero"/>
        <c:crossBetween val="between"/>
        <c:majorUnit val="1"/>
        <c:minorUnit val="0.5"/>
      </c:valAx>
      <c:valAx>
        <c:axId val="843780440"/>
        <c:scaling>
          <c:orientation val="minMax"/>
          <c:max val="24"/>
          <c:min val="0"/>
        </c:scaling>
        <c:delete val="0"/>
        <c:axPos val="r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843780112"/>
        <c:crosses val="max"/>
        <c:crossBetween val="between"/>
        <c:majorUnit val="4"/>
      </c:valAx>
      <c:catAx>
        <c:axId val="8437801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43780440"/>
        <c:crosses val="autoZero"/>
        <c:auto val="1"/>
        <c:lblAlgn val="ctr"/>
        <c:lblOffset val="100"/>
        <c:noMultiLvlLbl val="0"/>
      </c:catAx>
    </c:plotArea>
    <c:legend>
      <c:legendPos val="b"/>
      <c:overlay val="0"/>
      <c:txPr>
        <a:bodyPr/>
        <a:lstStyle/>
        <a:p>
          <a:pPr>
            <a:defRPr sz="2400">
              <a:solidFill>
                <a:schemeClr val="bg2">
                  <a:lumMod val="10000"/>
                </a:schemeClr>
              </a:solidFill>
            </a:defRPr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59594A"/>
          </a:solidFill>
          <a:latin typeface="+mn-lt"/>
        </a:defRPr>
      </a:pPr>
      <a:endParaRPr lang="fi-FI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fi-FI" sz="2400" dirty="0">
                <a:solidFill>
                  <a:schemeClr val="bg2">
                    <a:lumMod val="1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Selluteollisuuden orgaanisten klooriyhdisteiden (AOX) kokonaispäästöt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4.1936824120363536E-2"/>
          <c:y val="0.1246843527674964"/>
          <c:w val="0.90770846079845879"/>
          <c:h val="0.69788613792339294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'11. AOX-päästöt'!$C$5</c:f>
              <c:strCache>
                <c:ptCount val="1"/>
                <c:pt idx="0">
                  <c:v>AOX</c:v>
                </c:pt>
              </c:strCache>
            </c:strRef>
          </c:tx>
          <c:spPr>
            <a:solidFill>
              <a:srgbClr val="84BD00"/>
            </a:solidFill>
          </c:spPr>
          <c:invertIfNegative val="0"/>
          <c:cat>
            <c:strRef>
              <c:f>'11. AOX-päästöt'!$A$100:$A$134</c:f>
              <c:strCache>
                <c:ptCount val="35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  <c:pt idx="26">
                  <c:v>2017</c:v>
                </c:pt>
                <c:pt idx="27">
                  <c:v>2018</c:v>
                </c:pt>
                <c:pt idx="28">
                  <c:v>2019</c:v>
                </c:pt>
                <c:pt idx="29">
                  <c:v>2020</c:v>
                </c:pt>
                <c:pt idx="30">
                  <c:v>2021</c:v>
                </c:pt>
                <c:pt idx="31">
                  <c:v>2022</c:v>
                </c:pt>
                <c:pt idx="32">
                  <c:v>2023</c:v>
                </c:pt>
                <c:pt idx="33">
                  <c:v>2024</c:v>
                </c:pt>
                <c:pt idx="34">
                  <c:v>2025</c:v>
                </c:pt>
              </c:strCache>
            </c:strRef>
          </c:cat>
          <c:val>
            <c:numRef>
              <c:f>'11. AOX-päästöt'!$C$100:$C$134</c:f>
              <c:numCache>
                <c:formatCode>#\ ##0.0</c:formatCode>
                <c:ptCount val="35"/>
                <c:pt idx="0">
                  <c:v>7.2907529999999996</c:v>
                </c:pt>
                <c:pt idx="1">
                  <c:v>4.8741779999999997</c:v>
                </c:pt>
                <c:pt idx="2">
                  <c:v>2.9726880000000002</c:v>
                </c:pt>
                <c:pt idx="3">
                  <c:v>2.107434</c:v>
                </c:pt>
                <c:pt idx="4">
                  <c:v>1.7126330000000001</c:v>
                </c:pt>
                <c:pt idx="5">
                  <c:v>1.2907080000000002</c:v>
                </c:pt>
                <c:pt idx="6">
                  <c:v>1.3199679999999998</c:v>
                </c:pt>
                <c:pt idx="7">
                  <c:v>1.1439360000000001</c:v>
                </c:pt>
                <c:pt idx="8">
                  <c:v>1.1266659999999999</c:v>
                </c:pt>
                <c:pt idx="9">
                  <c:v>1.006804</c:v>
                </c:pt>
                <c:pt idx="10">
                  <c:v>0.94888699999999992</c:v>
                </c:pt>
                <c:pt idx="11">
                  <c:v>1.1094460000000002</c:v>
                </c:pt>
                <c:pt idx="12">
                  <c:v>1.1642490000000001</c:v>
                </c:pt>
                <c:pt idx="13">
                  <c:v>1.1802439999999998</c:v>
                </c:pt>
                <c:pt idx="14">
                  <c:v>1.0190919999999999</c:v>
                </c:pt>
                <c:pt idx="15">
                  <c:v>1.224704</c:v>
                </c:pt>
                <c:pt idx="16">
                  <c:v>1.2339499999999999</c:v>
                </c:pt>
                <c:pt idx="17">
                  <c:v>1.114565</c:v>
                </c:pt>
                <c:pt idx="18">
                  <c:v>0.81299999999999994</c:v>
                </c:pt>
                <c:pt idx="19">
                  <c:v>1.0387200000000003</c:v>
                </c:pt>
                <c:pt idx="20">
                  <c:v>1.1006500000000001</c:v>
                </c:pt>
                <c:pt idx="21">
                  <c:v>0.93290000000000006</c:v>
                </c:pt>
                <c:pt idx="22">
                  <c:v>0.83113999999999999</c:v>
                </c:pt>
                <c:pt idx="23">
                  <c:v>0.75141900000000006</c:v>
                </c:pt>
                <c:pt idx="24">
                  <c:v>0.75069999999999992</c:v>
                </c:pt>
                <c:pt idx="25">
                  <c:v>0.85660999999999987</c:v>
                </c:pt>
                <c:pt idx="26">
                  <c:v>0.81520000000000004</c:v>
                </c:pt>
                <c:pt idx="27">
                  <c:v>0.80085000000000006</c:v>
                </c:pt>
                <c:pt idx="28">
                  <c:v>0.85321000000000002</c:v>
                </c:pt>
                <c:pt idx="29">
                  <c:v>0.79983000000000004</c:v>
                </c:pt>
                <c:pt idx="30">
                  <c:v>0.77246100000000006</c:v>
                </c:pt>
                <c:pt idx="31">
                  <c:v>0.68861899999999998</c:v>
                </c:pt>
                <c:pt idx="32">
                  <c:v>0.67184199999999994</c:v>
                </c:pt>
                <c:pt idx="33">
                  <c:v>0.61287000000000003</c:v>
                </c:pt>
                <c:pt idx="34">
                  <c:v>0.59958600000000006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0B-4D7B-9264-E011A4FDD6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overlap val="100"/>
        <c:axId val="636365552"/>
        <c:axId val="636365944"/>
      </c:barChart>
      <c:lineChart>
        <c:grouping val="standard"/>
        <c:varyColors val="0"/>
        <c:ser>
          <c:idx val="0"/>
          <c:order val="0"/>
          <c:tx>
            <c:strRef>
              <c:f>'11. AOX-päästöt'!$B$5</c:f>
              <c:strCache>
                <c:ptCount val="1"/>
                <c:pt idx="0">
                  <c:v>Sellun tuotanto</c:v>
                </c:pt>
              </c:strCache>
            </c:strRef>
          </c:tx>
          <c:spPr>
            <a:ln w="57150">
              <a:solidFill>
                <a:srgbClr val="59594A"/>
              </a:solidFill>
            </a:ln>
          </c:spPr>
          <c:marker>
            <c:symbol val="none"/>
          </c:marker>
          <c:cat>
            <c:strRef>
              <c:f>'11. AOX-päästöt'!$A$100:$A$134</c:f>
              <c:strCache>
                <c:ptCount val="35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  <c:pt idx="26">
                  <c:v>2017</c:v>
                </c:pt>
                <c:pt idx="27">
                  <c:v>2018</c:v>
                </c:pt>
                <c:pt idx="28">
                  <c:v>2019</c:v>
                </c:pt>
                <c:pt idx="29">
                  <c:v>2020</c:v>
                </c:pt>
                <c:pt idx="30">
                  <c:v>2021</c:v>
                </c:pt>
                <c:pt idx="31">
                  <c:v>2022</c:v>
                </c:pt>
                <c:pt idx="32">
                  <c:v>2023</c:v>
                </c:pt>
                <c:pt idx="33">
                  <c:v>2024</c:v>
                </c:pt>
                <c:pt idx="34">
                  <c:v>2025</c:v>
                </c:pt>
              </c:strCache>
            </c:strRef>
          </c:cat>
          <c:val>
            <c:numRef>
              <c:f>'11. AOX-päästöt'!$B$100:$B$134</c:f>
              <c:numCache>
                <c:formatCode>#\ ##0.0</c:formatCode>
                <c:ptCount val="35"/>
                <c:pt idx="0">
                  <c:v>4.7417360000000004</c:v>
                </c:pt>
                <c:pt idx="1">
                  <c:v>4.9134500000000001</c:v>
                </c:pt>
                <c:pt idx="2">
                  <c:v>5.46509</c:v>
                </c:pt>
                <c:pt idx="3">
                  <c:v>5.8436709999999996</c:v>
                </c:pt>
                <c:pt idx="4">
                  <c:v>5.7823229999999999</c:v>
                </c:pt>
                <c:pt idx="5">
                  <c:v>5.7355309999999999</c:v>
                </c:pt>
                <c:pt idx="6">
                  <c:v>6.6195089999999999</c:v>
                </c:pt>
                <c:pt idx="7">
                  <c:v>6.7176499999999999</c:v>
                </c:pt>
                <c:pt idx="8">
                  <c:v>6.9768660000000002</c:v>
                </c:pt>
                <c:pt idx="9">
                  <c:v>7.1006859999999996</c:v>
                </c:pt>
                <c:pt idx="10">
                  <c:v>6.5475029999999999</c:v>
                </c:pt>
                <c:pt idx="11">
                  <c:v>7.1431040000000001</c:v>
                </c:pt>
                <c:pt idx="12">
                  <c:v>7.350409</c:v>
                </c:pt>
                <c:pt idx="13">
                  <c:v>7.7825829999999998</c:v>
                </c:pt>
                <c:pt idx="14">
                  <c:v>6.7730699999999997</c:v>
                </c:pt>
                <c:pt idx="15">
                  <c:v>7.9459229999999996</c:v>
                </c:pt>
                <c:pt idx="16">
                  <c:v>7.6991100000000001</c:v>
                </c:pt>
                <c:pt idx="17">
                  <c:v>7.1590769999999999</c:v>
                </c:pt>
                <c:pt idx="18">
                  <c:v>5.5181420000000001</c:v>
                </c:pt>
                <c:pt idx="19">
                  <c:v>6.733492</c:v>
                </c:pt>
                <c:pt idx="20">
                  <c:v>6.7481145999999992</c:v>
                </c:pt>
                <c:pt idx="21">
                  <c:v>6.8258166000000005</c:v>
                </c:pt>
                <c:pt idx="22">
                  <c:v>7.0729267</c:v>
                </c:pt>
                <c:pt idx="23">
                  <c:v>7.0064123999999994</c:v>
                </c:pt>
                <c:pt idx="24">
                  <c:v>7.1266011000000002</c:v>
                </c:pt>
                <c:pt idx="25">
                  <c:v>7.4591517000000005</c:v>
                </c:pt>
                <c:pt idx="26">
                  <c:v>7.7025960000000007</c:v>
                </c:pt>
                <c:pt idx="27">
                  <c:v>8.1518881000000007</c:v>
                </c:pt>
                <c:pt idx="28">
                  <c:v>8.3201096000000003</c:v>
                </c:pt>
                <c:pt idx="29">
                  <c:v>7.680682599999999</c:v>
                </c:pt>
                <c:pt idx="30">
                  <c:v>8.3156961000000003</c:v>
                </c:pt>
                <c:pt idx="31">
                  <c:v>7.0393020999999996</c:v>
                </c:pt>
                <c:pt idx="32">
                  <c:v>7.0008032999999994</c:v>
                </c:pt>
                <c:pt idx="33">
                  <c:v>6.9719570000000006</c:v>
                </c:pt>
                <c:pt idx="34">
                  <c:v>7.2771673000000003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0B-4D7B-9264-E011A4FDD6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3780112"/>
        <c:axId val="843780440"/>
      </c:lineChart>
      <c:catAx>
        <c:axId val="636365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63636594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636365944"/>
        <c:scaling>
          <c:orientation val="minMax"/>
          <c:max val="9"/>
        </c:scaling>
        <c:delete val="0"/>
        <c:axPos val="l"/>
        <c:majorGridlines/>
        <c:numFmt formatCode="##0" sourceLinked="0"/>
        <c:majorTickMark val="out"/>
        <c:minorTickMark val="none"/>
        <c:tickLblPos val="nextTo"/>
        <c:txPr>
          <a:bodyPr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636365552"/>
        <c:crossesAt val="1"/>
        <c:crossBetween val="between"/>
      </c:valAx>
      <c:valAx>
        <c:axId val="843780440"/>
        <c:scaling>
          <c:orientation val="minMax"/>
        </c:scaling>
        <c:delete val="0"/>
        <c:axPos val="r"/>
        <c:numFmt formatCode="##0" sourceLinked="0"/>
        <c:majorTickMark val="out"/>
        <c:minorTickMark val="none"/>
        <c:tickLblPos val="nextTo"/>
        <c:txPr>
          <a:bodyPr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843780112"/>
        <c:crosses val="max"/>
        <c:crossBetween val="between"/>
      </c:valAx>
      <c:catAx>
        <c:axId val="8437801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43780440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32128671595966185"/>
          <c:y val="0.92223975361670874"/>
          <c:w val="0.3550500328620661"/>
          <c:h val="6.6381266316217977E-2"/>
        </c:manualLayout>
      </c:layout>
      <c:overlay val="0"/>
      <c:txPr>
        <a:bodyPr/>
        <a:lstStyle/>
        <a:p>
          <a:pPr>
            <a:defRPr sz="2400">
              <a:solidFill>
                <a:schemeClr val="bg2">
                  <a:lumMod val="10000"/>
                </a:schemeClr>
              </a:solidFill>
            </a:defRPr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59594A"/>
          </a:solidFill>
          <a:latin typeface="+mn-lt"/>
        </a:defRPr>
      </a:pPr>
      <a:endParaRPr lang="fi-FI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0.35743</cdr:x>
      <cdr:y>0.06547</cdr:y>
    </cdr:to>
    <cdr:sp macro="" textlink="">
      <cdr:nvSpPr>
        <cdr:cNvPr id="2" name="Tekstikehys 1">
          <a:extLst xmlns:a="http://schemas.openxmlformats.org/drawingml/2006/main">
            <a:ext uri="{FF2B5EF4-FFF2-40B4-BE49-F238E27FC236}">
              <a16:creationId xmlns:a16="http://schemas.microsoft.com/office/drawing/2014/main" id="{E848F3D4-E903-4AEA-946B-B8D459F8C16D}"/>
            </a:ext>
          </a:extLst>
        </cdr:cNvPr>
        <cdr:cNvSpPr txBox="1"/>
      </cdr:nvSpPr>
      <cdr:spPr>
        <a:xfrm xmlns:a="http://schemas.openxmlformats.org/drawingml/2006/main">
          <a:off x="-1139825" y="-2116138"/>
          <a:ext cx="5730376" cy="4375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Indeksi</a:t>
          </a:r>
          <a:r>
            <a:rPr lang="en-US" sz="2400" baseline="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 1992 = 1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0.17226</cdr:x>
      <cdr:y>0.06553</cdr:y>
    </cdr:to>
    <cdr:sp macro="" textlink="">
      <cdr:nvSpPr>
        <cdr:cNvPr id="4" name="Tekstiruutu 1">
          <a:extLst xmlns:a="http://schemas.openxmlformats.org/drawingml/2006/main">
            <a:ext uri="{FF2B5EF4-FFF2-40B4-BE49-F238E27FC236}">
              <a16:creationId xmlns:a16="http://schemas.microsoft.com/office/drawing/2014/main" id="{1B4F572F-5313-496F-8F98-78735B742C51}"/>
            </a:ext>
          </a:extLst>
        </cdr:cNvPr>
        <cdr:cNvSpPr txBox="1"/>
      </cdr:nvSpPr>
      <cdr:spPr>
        <a:xfrm xmlns:a="http://schemas.openxmlformats.org/drawingml/2006/main">
          <a:off x="-1139825" y="-2116138"/>
          <a:ext cx="2761700" cy="4379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i-FI" sz="240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Päästö 1000</a:t>
          </a:r>
          <a:r>
            <a:rPr lang="fi-FI" sz="2400" baseline="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 t/v</a:t>
          </a:r>
          <a:endParaRPr lang="fi-FI" sz="2400" dirty="0">
            <a:solidFill>
              <a:schemeClr val="bg2">
                <a:lumMod val="10000"/>
              </a:schemeClr>
            </a:solidFill>
            <a:latin typeface="+mn-lt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0.85139</cdr:x>
      <cdr:y>0</cdr:y>
    </cdr:from>
    <cdr:to>
      <cdr:x>1</cdr:x>
      <cdr:y>0.07201</cdr:y>
    </cdr:to>
    <cdr:sp macro="" textlink="">
      <cdr:nvSpPr>
        <cdr:cNvPr id="5" name="Tekstiruutu 1">
          <a:extLst xmlns:a="http://schemas.openxmlformats.org/drawingml/2006/main">
            <a:ext uri="{FF2B5EF4-FFF2-40B4-BE49-F238E27FC236}">
              <a16:creationId xmlns:a16="http://schemas.microsoft.com/office/drawing/2014/main" id="{E9583574-0BC2-4B21-B195-6BAAE16AB09D}"/>
            </a:ext>
          </a:extLst>
        </cdr:cNvPr>
        <cdr:cNvSpPr txBox="1"/>
      </cdr:nvSpPr>
      <cdr:spPr>
        <a:xfrm xmlns:a="http://schemas.openxmlformats.org/drawingml/2006/main">
          <a:off x="13649601" y="0"/>
          <a:ext cx="2382562" cy="4812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sz="240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Tuotanto</a:t>
          </a:r>
          <a:r>
            <a:rPr lang="fi-FI" sz="2400" baseline="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 milj. t/v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0.18166</cdr:x>
      <cdr:y>0.064</cdr:y>
    </cdr:to>
    <cdr:sp macro="" textlink="">
      <cdr:nvSpPr>
        <cdr:cNvPr id="2" name="Tekstiruutu 1">
          <a:extLst xmlns:a="http://schemas.openxmlformats.org/drawingml/2006/main">
            <a:ext uri="{FF2B5EF4-FFF2-40B4-BE49-F238E27FC236}">
              <a16:creationId xmlns:a16="http://schemas.microsoft.com/office/drawing/2014/main" id="{1B4F572F-5313-496F-8F98-78735B742C51}"/>
            </a:ext>
          </a:extLst>
        </cdr:cNvPr>
        <cdr:cNvSpPr txBox="1"/>
      </cdr:nvSpPr>
      <cdr:spPr>
        <a:xfrm xmlns:a="http://schemas.openxmlformats.org/drawingml/2006/main">
          <a:off x="-1139825" y="0"/>
          <a:ext cx="2912403" cy="4436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i-FI" sz="240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Päästöt 1000</a:t>
          </a:r>
          <a:r>
            <a:rPr lang="fi-FI" sz="2400" baseline="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 t/v</a:t>
          </a:r>
        </a:p>
      </cdr:txBody>
    </cdr:sp>
  </cdr:relSizeAnchor>
  <cdr:relSizeAnchor xmlns:cdr="http://schemas.openxmlformats.org/drawingml/2006/chartDrawing">
    <cdr:from>
      <cdr:x>0.85309</cdr:x>
      <cdr:y>0</cdr:y>
    </cdr:from>
    <cdr:to>
      <cdr:x>1</cdr:x>
      <cdr:y>0.06277</cdr:y>
    </cdr:to>
    <cdr:sp macro="" textlink="">
      <cdr:nvSpPr>
        <cdr:cNvPr id="3" name="Tekstiruutu 1">
          <a:extLst xmlns:a="http://schemas.openxmlformats.org/drawingml/2006/main">
            <a:ext uri="{FF2B5EF4-FFF2-40B4-BE49-F238E27FC236}">
              <a16:creationId xmlns:a16="http://schemas.microsoft.com/office/drawing/2014/main" id="{E9583574-0BC2-4B21-B195-6BAAE16AB09D}"/>
            </a:ext>
          </a:extLst>
        </cdr:cNvPr>
        <cdr:cNvSpPr txBox="1"/>
      </cdr:nvSpPr>
      <cdr:spPr>
        <a:xfrm xmlns:a="http://schemas.openxmlformats.org/drawingml/2006/main">
          <a:off x="13676802" y="-2116138"/>
          <a:ext cx="2355361" cy="4351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sz="240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Tuotanto</a:t>
          </a:r>
          <a:r>
            <a:rPr lang="fi-FI" sz="2400" baseline="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 milj. t/v</a:t>
          </a:r>
        </a:p>
        <a:p xmlns:a="http://schemas.openxmlformats.org/drawingml/2006/main">
          <a:endParaRPr lang="fi-FI" sz="2400" baseline="0" dirty="0">
            <a:solidFill>
              <a:schemeClr val="bg2">
                <a:lumMod val="10000"/>
              </a:schemeClr>
            </a:solidFill>
            <a:latin typeface="+mn-lt"/>
            <a:cs typeface="Arial" pitchFamily="34" charset="0"/>
          </a:endParaRPr>
        </a:p>
        <a:p xmlns:a="http://schemas.openxmlformats.org/drawingml/2006/main">
          <a:endParaRPr lang="fi-FI" sz="2400" dirty="0">
            <a:solidFill>
              <a:schemeClr val="bg2">
                <a:lumMod val="10000"/>
              </a:schemeClr>
            </a:solidFill>
            <a:latin typeface="+mn-lt"/>
            <a:cs typeface="Arial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0.18997</cdr:x>
      <cdr:y>0.06012</cdr:y>
    </cdr:to>
    <cdr:sp macro="" textlink="">
      <cdr:nvSpPr>
        <cdr:cNvPr id="2" name="Tekstiruutu 1">
          <a:extLst xmlns:a="http://schemas.openxmlformats.org/drawingml/2006/main">
            <a:ext uri="{FF2B5EF4-FFF2-40B4-BE49-F238E27FC236}">
              <a16:creationId xmlns:a16="http://schemas.microsoft.com/office/drawing/2014/main" id="{1B4F572F-5313-496F-8F98-78735B742C51}"/>
            </a:ext>
          </a:extLst>
        </cdr:cNvPr>
        <cdr:cNvSpPr txBox="1"/>
      </cdr:nvSpPr>
      <cdr:spPr>
        <a:xfrm xmlns:a="http://schemas.openxmlformats.org/drawingml/2006/main">
          <a:off x="-1139825" y="-2116138"/>
          <a:ext cx="3045486" cy="4167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i-FI" sz="240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Päästöt 1000</a:t>
          </a:r>
          <a:r>
            <a:rPr lang="fi-FI" sz="2400" baseline="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 t/v</a:t>
          </a:r>
        </a:p>
      </cdr:txBody>
    </cdr:sp>
  </cdr:relSizeAnchor>
  <cdr:relSizeAnchor xmlns:cdr="http://schemas.openxmlformats.org/drawingml/2006/chartDrawing">
    <cdr:from>
      <cdr:x>0.8506</cdr:x>
      <cdr:y>0</cdr:y>
    </cdr:from>
    <cdr:to>
      <cdr:x>1</cdr:x>
      <cdr:y>0.05811</cdr:y>
    </cdr:to>
    <cdr:sp macro="" textlink="">
      <cdr:nvSpPr>
        <cdr:cNvPr id="3" name="Tekstiruutu 1">
          <a:extLst xmlns:a="http://schemas.openxmlformats.org/drawingml/2006/main">
            <a:ext uri="{FF2B5EF4-FFF2-40B4-BE49-F238E27FC236}">
              <a16:creationId xmlns:a16="http://schemas.microsoft.com/office/drawing/2014/main" id="{E9583574-0BC2-4B21-B195-6BAAE16AB09D}"/>
            </a:ext>
          </a:extLst>
        </cdr:cNvPr>
        <cdr:cNvSpPr txBox="1"/>
      </cdr:nvSpPr>
      <cdr:spPr>
        <a:xfrm xmlns:a="http://schemas.openxmlformats.org/drawingml/2006/main">
          <a:off x="13636350" y="0"/>
          <a:ext cx="2395055" cy="3838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sz="240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Tuotanto</a:t>
          </a:r>
          <a:r>
            <a:rPr lang="fi-FI" sz="2400" baseline="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 milj. t/v</a:t>
          </a:r>
        </a:p>
        <a:p xmlns:a="http://schemas.openxmlformats.org/drawingml/2006/main">
          <a:endParaRPr lang="fi-FI" sz="1200" baseline="0" dirty="0">
            <a:solidFill>
              <a:srgbClr val="59594A"/>
            </a:solidFill>
            <a:latin typeface="+mn-lt"/>
            <a:cs typeface="Arial" pitchFamily="34" charset="0"/>
          </a:endParaRPr>
        </a:p>
        <a:p xmlns:a="http://schemas.openxmlformats.org/drawingml/2006/main">
          <a:endParaRPr lang="fi-FI" sz="1200" dirty="0">
            <a:solidFill>
              <a:srgbClr val="59594A"/>
            </a:solidFill>
            <a:latin typeface="+mn-lt"/>
            <a:cs typeface="Arial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0.17226</cdr:x>
      <cdr:y>0.06553</cdr:y>
    </cdr:to>
    <cdr:sp macro="" textlink="">
      <cdr:nvSpPr>
        <cdr:cNvPr id="2" name="Tekstiruutu 1">
          <a:extLst xmlns:a="http://schemas.openxmlformats.org/drawingml/2006/main">
            <a:ext uri="{FF2B5EF4-FFF2-40B4-BE49-F238E27FC236}">
              <a16:creationId xmlns:a16="http://schemas.microsoft.com/office/drawing/2014/main" id="{1B4F572F-5313-496F-8F98-78735B742C51}"/>
            </a:ext>
          </a:extLst>
        </cdr:cNvPr>
        <cdr:cNvSpPr txBox="1"/>
      </cdr:nvSpPr>
      <cdr:spPr>
        <a:xfrm xmlns:a="http://schemas.openxmlformats.org/drawingml/2006/main">
          <a:off x="-1139825" y="0"/>
          <a:ext cx="2761700" cy="438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i-FI" sz="240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Päästöt 1000</a:t>
          </a:r>
          <a:r>
            <a:rPr lang="fi-FI" sz="2400" baseline="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 t/v</a:t>
          </a:r>
        </a:p>
      </cdr:txBody>
    </cdr:sp>
  </cdr:relSizeAnchor>
  <cdr:relSizeAnchor xmlns:cdr="http://schemas.openxmlformats.org/drawingml/2006/chartDrawing">
    <cdr:from>
      <cdr:x>0.84638</cdr:x>
      <cdr:y>0</cdr:y>
    </cdr:from>
    <cdr:to>
      <cdr:x>0.99995</cdr:x>
      <cdr:y>0.07201</cdr:y>
    </cdr:to>
    <cdr:sp macro="" textlink="">
      <cdr:nvSpPr>
        <cdr:cNvPr id="3" name="Tekstiruutu 1">
          <a:extLst xmlns:a="http://schemas.openxmlformats.org/drawingml/2006/main">
            <a:ext uri="{FF2B5EF4-FFF2-40B4-BE49-F238E27FC236}">
              <a16:creationId xmlns:a16="http://schemas.microsoft.com/office/drawing/2014/main" id="{E9583574-0BC2-4B21-B195-6BAAE16AB09D}"/>
            </a:ext>
          </a:extLst>
        </cdr:cNvPr>
        <cdr:cNvSpPr txBox="1"/>
      </cdr:nvSpPr>
      <cdr:spPr>
        <a:xfrm xmlns:a="http://schemas.openxmlformats.org/drawingml/2006/main">
          <a:off x="13569330" y="-2116138"/>
          <a:ext cx="2462075" cy="4822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sz="240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Tuotanto</a:t>
          </a:r>
          <a:r>
            <a:rPr lang="fi-FI" sz="2400" baseline="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 milj. t/v</a:t>
          </a:r>
        </a:p>
        <a:p xmlns:a="http://schemas.openxmlformats.org/drawingml/2006/main">
          <a:endParaRPr lang="fi-FI" sz="1200" baseline="0" dirty="0">
            <a:solidFill>
              <a:srgbClr val="59594A"/>
            </a:solidFill>
            <a:latin typeface="+mn-lt"/>
            <a:cs typeface="Arial" pitchFamily="34" charset="0"/>
          </a:endParaRPr>
        </a:p>
        <a:p xmlns:a="http://schemas.openxmlformats.org/drawingml/2006/main">
          <a:endParaRPr lang="fi-FI" sz="1200" dirty="0">
            <a:solidFill>
              <a:srgbClr val="59594A"/>
            </a:solidFill>
            <a:latin typeface="+mn-lt"/>
            <a:cs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4E66F-9007-4FB1-A1A7-5061B286CA37}" type="datetimeFigureOut">
              <a:rPr lang="fi-FI"/>
              <a:t>8.10.2026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30238" y="1143000"/>
            <a:ext cx="55975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86D83-CF6F-4FE2-B173-836B8F1A6294}" type="slidenum">
              <a:rPr lang="fi-FI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1938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1pPr>
    <a:lvl2pPr marL="680817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2pPr>
    <a:lvl3pPr marL="1361633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3pPr>
    <a:lvl4pPr marL="2042450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4pPr>
    <a:lvl5pPr marL="2723266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5pPr>
    <a:lvl6pPr marL="3404083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6pPr>
    <a:lvl7pPr marL="4084899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7pPr>
    <a:lvl8pPr marL="4765716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8pPr>
    <a:lvl9pPr marL="5446532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in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bin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FBF4DA7-C88C-4822-752F-878DB331DF55}"/>
              </a:ext>
            </a:extLst>
          </p:cNvPr>
          <p:cNvSpPr/>
          <p:nvPr userDrawn="1"/>
        </p:nvSpPr>
        <p:spPr>
          <a:xfrm>
            <a:off x="-1" y="0"/>
            <a:ext cx="18288000" cy="1008062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1BB11F35-836F-0852-BFB6-9A7E3EF37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13" name="Otsikko 12">
            <a:extLst>
              <a:ext uri="{FF2B5EF4-FFF2-40B4-BE49-F238E27FC236}">
                <a16:creationId xmlns:a16="http://schemas.microsoft.com/office/drawing/2014/main" id="{3E075EB9-4C0F-997E-7C18-942B288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3762375"/>
            <a:ext cx="10758941" cy="1836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10D82B4A-82D4-0A6C-8CA3-37FCC3A6A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888" y="3114675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20" name="Tekstin paikkamerkki 17">
            <a:extLst>
              <a:ext uri="{FF2B5EF4-FFF2-40B4-BE49-F238E27FC236}">
                <a16:creationId xmlns:a16="http://schemas.microsoft.com/office/drawing/2014/main" id="{D08F38B9-2F0D-BE63-F8EE-DFE5E09465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8888" y="55991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BB9E3C2A-FF07-E9D2-1C3F-B3F270EB3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7" y="62468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Päivämäärä</a:t>
            </a:r>
            <a:endParaRPr lang="fi-FI"/>
          </a:p>
        </p:txBody>
      </p:sp>
      <p:sp>
        <p:nvSpPr>
          <p:cNvPr id="24" name="Päivämäärän paikkamerkki 23">
            <a:extLst>
              <a:ext uri="{FF2B5EF4-FFF2-40B4-BE49-F238E27FC236}">
                <a16:creationId xmlns:a16="http://schemas.microsoft.com/office/drawing/2014/main" id="{0D5D5476-37C7-2E3B-65D4-569E6162BB6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5777873" y="9213291"/>
            <a:ext cx="1251239" cy="436562"/>
          </a:xfrm>
        </p:spPr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26" name="Dian numeron paikkamerkki 25">
            <a:extLst>
              <a:ext uri="{FF2B5EF4-FFF2-40B4-BE49-F238E27FC236}">
                <a16:creationId xmlns:a16="http://schemas.microsoft.com/office/drawing/2014/main" id="{95106816-729E-5C8F-F8E2-812E486DF32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5284006" y="9213292"/>
            <a:ext cx="493867" cy="436561"/>
          </a:xfrm>
        </p:spPr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DDED6F6-D3FA-7057-D0B4-D794BC16CA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8887" y="9213291"/>
            <a:ext cx="5688012" cy="436360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 dirty="0">
                <a:solidFill>
                  <a:schemeClr val="bg1"/>
                </a:solidFill>
              </a:defRPr>
            </a:lvl1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4580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33" name="Kuvan paikkamerkki 32">
            <a:extLst>
              <a:ext uri="{FF2B5EF4-FFF2-40B4-BE49-F238E27FC236}">
                <a16:creationId xmlns:a16="http://schemas.microsoft.com/office/drawing/2014/main" id="{67B26700-DC35-957E-B8E1-44D3B8497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20172" y="1228724"/>
            <a:ext cx="7345453" cy="7591425"/>
          </a:xfrm>
          <a:prstGeom prst="round2DiagRect">
            <a:avLst>
              <a:gd name="adj1" fmla="val 1909"/>
              <a:gd name="adj2" fmla="val 2283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E8BFA6F-1704-F542-9AFB-F197C035A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8" y="1871576"/>
            <a:ext cx="7886701" cy="1193886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64A1F3B2-4219-22B2-F9DA-BDC2E1B6A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065462"/>
            <a:ext cx="7885112" cy="5754688"/>
          </a:xfrm>
        </p:spPr>
        <p:txBody>
          <a:bodyPr/>
          <a:lstStyle>
            <a:lvl1pPr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BC4367F6-270E-B49B-AD71-D356A29D8AB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E353D6A6-263B-2B52-C163-BE4C6C88C44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58888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4175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5067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3" name="Kuvan paikkamerkki 32">
            <a:extLst>
              <a:ext uri="{FF2B5EF4-FFF2-40B4-BE49-F238E27FC236}">
                <a16:creationId xmlns:a16="http://schemas.microsoft.com/office/drawing/2014/main" id="{EA6223A7-7380-B792-DD54-4483444301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58888" y="1223963"/>
            <a:ext cx="7405914" cy="7596186"/>
          </a:xfrm>
          <a:prstGeom prst="round2DiagRect">
            <a:avLst>
              <a:gd name="adj1" fmla="val 2329"/>
              <a:gd name="adj2" fmla="val 2287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8644769-4221-87EB-8199-FBA46A59738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9986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7345450" cy="3696380"/>
          </a:xfrm>
          <a:prstGeom prst="round2DiagRect">
            <a:avLst>
              <a:gd name="adj1" fmla="val 4109"/>
              <a:gd name="adj2" fmla="val 3056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720173" y="5138961"/>
            <a:ext cx="7345451" cy="3650117"/>
          </a:xfrm>
          <a:prstGeom prst="round2DiagRect">
            <a:avLst>
              <a:gd name="adj1" fmla="val 3826"/>
              <a:gd name="adj2" fmla="val 391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BB3D80FC-3672-E39A-A421-9833230C309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6114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oikea / kuva vas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5067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7405914" cy="3696380"/>
          </a:xfrm>
          <a:prstGeom prst="round2DiagRect">
            <a:avLst>
              <a:gd name="adj1" fmla="val 5287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8888" y="5170033"/>
            <a:ext cx="7405914" cy="3650117"/>
          </a:xfrm>
          <a:prstGeom prst="round2DiagRect">
            <a:avLst>
              <a:gd name="adj1" fmla="val 4782"/>
              <a:gd name="adj2" fmla="val 5128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389A2FB6-5A8A-CF1A-95C9-DAE3DCF1C5A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1459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3557677" cy="7596186"/>
          </a:xfrm>
          <a:prstGeom prst="round2DiagRect">
            <a:avLst>
              <a:gd name="adj1" fmla="val 4109"/>
              <a:gd name="adj2" fmla="val 3859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8" name="Kuvan paikkamerkki 32">
            <a:extLst>
              <a:ext uri="{FF2B5EF4-FFF2-40B4-BE49-F238E27FC236}">
                <a16:creationId xmlns:a16="http://schemas.microsoft.com/office/drawing/2014/main" id="{5AF3FF8F-8620-A9BF-5A33-61CCA32C86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3507948" y="1223964"/>
            <a:ext cx="3557677" cy="7596186"/>
          </a:xfrm>
          <a:prstGeom prst="round2DiagRect">
            <a:avLst>
              <a:gd name="adj1" fmla="val 4109"/>
              <a:gd name="adj2" fmla="val 439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47301A0-DE15-FCD0-3F76-2F640149437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8795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 vasen / kuva oike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0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0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4000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Kuvan paikkamerkki 32">
            <a:extLst>
              <a:ext uri="{FF2B5EF4-FFF2-40B4-BE49-F238E27FC236}">
                <a16:creationId xmlns:a16="http://schemas.microsoft.com/office/drawing/2014/main" id="{5AF3FF8F-8620-A9BF-5A33-61CCA32C86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46663" y="1223964"/>
            <a:ext cx="3557677" cy="7596186"/>
          </a:xfrm>
          <a:prstGeom prst="round2DiagRect">
            <a:avLst>
              <a:gd name="adj1" fmla="val 4109"/>
              <a:gd name="adj2" fmla="val 439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9BE3CF6C-E513-345F-2EAC-B492464A035F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3557677" cy="7596186"/>
          </a:xfrm>
          <a:prstGeom prst="round2DiagRect">
            <a:avLst>
              <a:gd name="adj1" fmla="val 4109"/>
              <a:gd name="adj2" fmla="val 3859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0" name="Kuva 9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106F3ECF-3244-34EA-B493-9385A36842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1" name="Tekstin paikkamerkki 13">
            <a:extLst>
              <a:ext uri="{FF2B5EF4-FFF2-40B4-BE49-F238E27FC236}">
                <a16:creationId xmlns:a16="http://schemas.microsoft.com/office/drawing/2014/main" id="{D8CC8E05-4782-3366-A316-38CD4591DEF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90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4474798" cy="3696380"/>
          </a:xfrm>
          <a:prstGeom prst="round2DiagRect">
            <a:avLst>
              <a:gd name="adj1" fmla="val 4109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Kuvan paikkamerkki 32">
            <a:extLst>
              <a:ext uri="{FF2B5EF4-FFF2-40B4-BE49-F238E27FC236}">
                <a16:creationId xmlns:a16="http://schemas.microsoft.com/office/drawing/2014/main" id="{0D0EF39B-AAAB-B99B-55CC-9868EB7C0B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4412686" y="1223964"/>
            <a:ext cx="2652939" cy="3696380"/>
          </a:xfrm>
          <a:prstGeom prst="round2DiagRect">
            <a:avLst>
              <a:gd name="adj1" fmla="val 3944"/>
              <a:gd name="adj2" fmla="val 438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90826" y="5138961"/>
            <a:ext cx="4474798" cy="3650117"/>
          </a:xfrm>
          <a:prstGeom prst="round2DiagRect">
            <a:avLst>
              <a:gd name="adj1" fmla="val 1999"/>
              <a:gd name="adj2" fmla="val 234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8" name="Kuvan paikkamerkki 32">
            <a:extLst>
              <a:ext uri="{FF2B5EF4-FFF2-40B4-BE49-F238E27FC236}">
                <a16:creationId xmlns:a16="http://schemas.microsoft.com/office/drawing/2014/main" id="{291B15EC-75C0-83F5-16D3-D7AA145525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720173" y="5138962"/>
            <a:ext cx="2652939" cy="3696380"/>
          </a:xfrm>
          <a:prstGeom prst="round2DiagRect">
            <a:avLst>
              <a:gd name="adj1" fmla="val 4375"/>
              <a:gd name="adj2" fmla="val 352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0C273148-FADF-97ED-2D2A-5FB181769AF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2163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oikea / kuva vas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4474798" cy="3696380"/>
          </a:xfrm>
          <a:prstGeom prst="round2DiagRect">
            <a:avLst>
              <a:gd name="adj1" fmla="val 4109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Kuvan paikkamerkki 32">
            <a:extLst>
              <a:ext uri="{FF2B5EF4-FFF2-40B4-BE49-F238E27FC236}">
                <a16:creationId xmlns:a16="http://schemas.microsoft.com/office/drawing/2014/main" id="{0D0EF39B-AAAB-B99B-55CC-9868EB7C0B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933021" y="1223963"/>
            <a:ext cx="2652939" cy="3696380"/>
          </a:xfrm>
          <a:prstGeom prst="round2DiagRect">
            <a:avLst>
              <a:gd name="adj1" fmla="val 3944"/>
              <a:gd name="adj2" fmla="val 438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90004" y="5170033"/>
            <a:ext cx="4474798" cy="3650117"/>
          </a:xfrm>
          <a:prstGeom prst="round2DiagRect">
            <a:avLst>
              <a:gd name="adj1" fmla="val 1999"/>
              <a:gd name="adj2" fmla="val 234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8" name="Kuvan paikkamerkki 32">
            <a:extLst>
              <a:ext uri="{FF2B5EF4-FFF2-40B4-BE49-F238E27FC236}">
                <a16:creationId xmlns:a16="http://schemas.microsoft.com/office/drawing/2014/main" id="{291B15EC-75C0-83F5-16D3-D7AA145525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58888" y="5123770"/>
            <a:ext cx="2652939" cy="3696380"/>
          </a:xfrm>
          <a:prstGeom prst="round2DiagRect">
            <a:avLst>
              <a:gd name="adj1" fmla="val 4375"/>
              <a:gd name="adj2" fmla="val 352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FA3E18E-4E97-B777-C84A-0B8C3727835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7917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lys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33" name="Kuvan paikkamerkki 32">
            <a:extLst>
              <a:ext uri="{FF2B5EF4-FFF2-40B4-BE49-F238E27FC236}">
                <a16:creationId xmlns:a16="http://schemas.microsoft.com/office/drawing/2014/main" id="{67B26700-DC35-957E-B8E1-44D3B8497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20172" y="1228724"/>
            <a:ext cx="7345453" cy="7591425"/>
          </a:xfrm>
          <a:prstGeom prst="round2DiagRect">
            <a:avLst>
              <a:gd name="adj1" fmla="val 1909"/>
              <a:gd name="adj2" fmla="val 2283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E8BFA6F-1704-F542-9AFB-F197C035A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8" y="1228726"/>
            <a:ext cx="7886701" cy="1146922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Sisällysluettelo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15B21FE-76A8-3AD7-90AE-04F7DB4C8A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529" y="2384051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1</a:t>
            </a:r>
            <a:endParaRPr lang="fi-FI"/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06879379-485F-39D5-8E5B-FB68DE4097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35060" y="2384051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D2823A26-9B9C-E2D3-D135-A18450B17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529" y="3003665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2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AFD4BF4D-7363-3049-D54E-054289E99C8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5529" y="3623279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3</a:t>
            </a:r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9B1564AE-1C5C-EA46-7D79-6639DC99A3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5529" y="4242893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4</a:t>
            </a:r>
            <a:endParaRPr lang="fi-FI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8FA61D56-DA2D-281A-35FA-07779995CA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55529" y="4862507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5</a:t>
            </a:r>
            <a:endParaRPr lang="fi-FI"/>
          </a:p>
        </p:txBody>
      </p: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55DF7368-B58E-31B5-000D-B4104AEDC1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55529" y="5482121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6</a:t>
            </a:r>
            <a:endParaRPr lang="fi-FI"/>
          </a:p>
        </p:txBody>
      </p:sp>
      <p:sp>
        <p:nvSpPr>
          <p:cNvPr id="10" name="Tekstin paikkamerkki 2">
            <a:extLst>
              <a:ext uri="{FF2B5EF4-FFF2-40B4-BE49-F238E27FC236}">
                <a16:creationId xmlns:a16="http://schemas.microsoft.com/office/drawing/2014/main" id="{3B399A9D-6B1B-A8FA-3E53-3D24381E1C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55529" y="6101735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7</a:t>
            </a:r>
            <a:endParaRPr lang="fi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FF8226E8-CC7D-7A45-97DB-FE8BBE7AEB5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55529" y="6721349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8</a:t>
            </a:r>
            <a:endParaRPr lang="fi-FI"/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F6B363E0-A8DE-8F20-92CD-45AAFDC8CC7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55529" y="7340966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9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767CD7DC-B65C-2439-4D73-6D9A15D98F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35060" y="300366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F5B32B5E-8F13-04BF-B71E-D9C555CDCA8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35060" y="3623279"/>
            <a:ext cx="7308939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B5A64145-1037-252C-0716-98D4CB9224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835060" y="4242893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88D8B2B1-0B55-EB0D-3C25-EB501BF8A8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835060" y="4862507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0" name="Tekstin paikkamerkki 2">
            <a:extLst>
              <a:ext uri="{FF2B5EF4-FFF2-40B4-BE49-F238E27FC236}">
                <a16:creationId xmlns:a16="http://schemas.microsoft.com/office/drawing/2014/main" id="{195DF49C-297A-F7B8-75CF-CE372230CC3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835060" y="5482121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1" name="Tekstin paikkamerkki 2">
            <a:extLst>
              <a:ext uri="{FF2B5EF4-FFF2-40B4-BE49-F238E27FC236}">
                <a16:creationId xmlns:a16="http://schemas.microsoft.com/office/drawing/2014/main" id="{A05B7C35-312F-FA5E-15AD-B0AC8CAD414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835060" y="610173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2" name="Tekstin paikkamerkki 2">
            <a:extLst>
              <a:ext uri="{FF2B5EF4-FFF2-40B4-BE49-F238E27FC236}">
                <a16:creationId xmlns:a16="http://schemas.microsoft.com/office/drawing/2014/main" id="{8E8314C1-E8DA-A1FE-A364-E98F6568C86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35060" y="6721349"/>
            <a:ext cx="7308939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3" name="Tekstin paikkamerkki 2">
            <a:extLst>
              <a:ext uri="{FF2B5EF4-FFF2-40B4-BE49-F238E27FC236}">
                <a16:creationId xmlns:a16="http://schemas.microsoft.com/office/drawing/2014/main" id="{759C4194-7365-B5E5-65C8-A1FB7522208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835060" y="734096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F6E8A96A-E8BE-EEE4-93DC-E79D481D825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500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 (ei alaviitettä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FBF4DA7-C88C-4822-752F-878DB331DF55}"/>
              </a:ext>
            </a:extLst>
          </p:cNvPr>
          <p:cNvSpPr/>
          <p:nvPr userDrawn="1"/>
        </p:nvSpPr>
        <p:spPr>
          <a:xfrm>
            <a:off x="-1" y="0"/>
            <a:ext cx="18288000" cy="1008062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1BB11F35-836F-0852-BFB6-9A7E3EF37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13" name="Otsikko 12">
            <a:extLst>
              <a:ext uri="{FF2B5EF4-FFF2-40B4-BE49-F238E27FC236}">
                <a16:creationId xmlns:a16="http://schemas.microsoft.com/office/drawing/2014/main" id="{3E075EB9-4C0F-997E-7C18-942B288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3762375"/>
            <a:ext cx="10758941" cy="1836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10D82B4A-82D4-0A6C-8CA3-37FCC3A6A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888" y="3114675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20" name="Tekstin paikkamerkki 17">
            <a:extLst>
              <a:ext uri="{FF2B5EF4-FFF2-40B4-BE49-F238E27FC236}">
                <a16:creationId xmlns:a16="http://schemas.microsoft.com/office/drawing/2014/main" id="{D08F38B9-2F0D-BE63-F8EE-DFE5E09465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8888" y="55991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BB9E3C2A-FF07-E9D2-1C3F-B3F270EB3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7" y="62468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Päivämäärä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528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CF568B29-DF1A-AD67-9DF0-E3CD8AE3EE16}"/>
              </a:ext>
            </a:extLst>
          </p:cNvPr>
          <p:cNvSpPr/>
          <p:nvPr userDrawn="1"/>
        </p:nvSpPr>
        <p:spPr>
          <a:xfrm>
            <a:off x="0" y="0"/>
            <a:ext cx="18288000" cy="10080625"/>
          </a:xfrm>
          <a:prstGeom prst="rect">
            <a:avLst/>
          </a:prstGeom>
          <a:solidFill>
            <a:srgbClr val="00000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7" name="Kuva 6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58E7C099-17E5-34FA-1942-4964333D06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9" name="Otsikko 8">
            <a:extLst>
              <a:ext uri="{FF2B5EF4-FFF2-40B4-BE49-F238E27FC236}">
                <a16:creationId xmlns:a16="http://schemas.microsoft.com/office/drawing/2014/main" id="{2B368511-319A-B3D8-33FE-6156E636EB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4391130"/>
            <a:ext cx="15808325" cy="111951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väliotsikko</a:t>
            </a:r>
            <a:endParaRPr lang="fi-FI"/>
          </a:p>
        </p:txBody>
      </p:sp>
      <p:sp>
        <p:nvSpPr>
          <p:cNvPr id="10" name="Tekstin paikkamerkki 17">
            <a:extLst>
              <a:ext uri="{FF2B5EF4-FFF2-40B4-BE49-F238E27FC236}">
                <a16:creationId xmlns:a16="http://schemas.microsoft.com/office/drawing/2014/main" id="{9F006EF6-B1A1-0958-7190-7A499852BB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8905" y="3743430"/>
            <a:ext cx="7885112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Teksti tähän</a:t>
            </a:r>
            <a:endParaRPr lang="fi-FI"/>
          </a:p>
        </p:txBody>
      </p:sp>
      <p:sp>
        <p:nvSpPr>
          <p:cNvPr id="11" name="Tekstin paikkamerkki 17">
            <a:extLst>
              <a:ext uri="{FF2B5EF4-FFF2-40B4-BE49-F238E27FC236}">
                <a16:creationId xmlns:a16="http://schemas.microsoft.com/office/drawing/2014/main" id="{EB9FD1E6-047C-99CB-B0B3-5927A6C559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1456" y="5586891"/>
            <a:ext cx="8625088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  <a:endParaRPr lang="fi-FI"/>
          </a:p>
        </p:txBody>
      </p:sp>
      <p:sp>
        <p:nvSpPr>
          <p:cNvPr id="12" name="Tekstin paikkamerkki 17">
            <a:extLst>
              <a:ext uri="{FF2B5EF4-FFF2-40B4-BE49-F238E27FC236}">
                <a16:creationId xmlns:a16="http://schemas.microsoft.com/office/drawing/2014/main" id="{A695C4F3-2246-A727-BD02-C13B1333AB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2544" y="9111614"/>
            <a:ext cx="3155671" cy="573226"/>
          </a:xfrm>
        </p:spPr>
        <p:txBody>
          <a:bodyPr>
            <a:normAutofit/>
          </a:bodyPr>
          <a:lstStyle>
            <a:lvl1pPr marL="0" indent="0">
              <a:buNone/>
              <a:defRPr sz="16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360D250F-74C3-C36B-4E9A-338A3208B3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7297194" y="9173846"/>
            <a:ext cx="493867" cy="436561"/>
          </a:xfrm>
        </p:spPr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6" name="Päivämäärän paikkamerkki 27">
            <a:extLst>
              <a:ext uri="{FF2B5EF4-FFF2-40B4-BE49-F238E27FC236}">
                <a16:creationId xmlns:a16="http://schemas.microsoft.com/office/drawing/2014/main" id="{8F620FD5-3303-3BF2-DFFA-76810557616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558215" y="9111614"/>
            <a:ext cx="1430468" cy="573226"/>
          </a:xfrm>
        </p:spPr>
        <p:txBody>
          <a:bodyPr/>
          <a:lstStyle>
            <a:lvl1pPr algn="l">
              <a:defRPr sz="1600"/>
            </a:lvl1pPr>
          </a:lstStyle>
          <a:p>
            <a:r>
              <a:rPr lang="fi-FI" dirty="0"/>
              <a:t>20.10.2025</a:t>
            </a:r>
          </a:p>
        </p:txBody>
      </p:sp>
      <p:sp>
        <p:nvSpPr>
          <p:cNvPr id="3" name="Tekstin paikkamerkki 3">
            <a:extLst>
              <a:ext uri="{FF2B5EF4-FFF2-40B4-BE49-F238E27FC236}">
                <a16:creationId xmlns:a16="http://schemas.microsoft.com/office/drawing/2014/main" id="{1FE16DB2-58F7-2F91-8F7D-ED6BCCDA6E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09182" y="9173846"/>
            <a:ext cx="5688012" cy="436360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 dirty="0">
                <a:solidFill>
                  <a:schemeClr val="bg1"/>
                </a:solidFill>
              </a:defRPr>
            </a:lvl1pPr>
          </a:lstStyle>
          <a:p>
            <a:pPr marL="0" lvl="0" algn="r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6703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7FC0D9-5EEC-2757-9C74-CF9C221754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4454463"/>
            <a:ext cx="15808325" cy="1171698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2D727DB-B2CC-45B6-43E9-B9325AD9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F056F88-D03D-3E73-BD11-0E8BF8343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ACD465DC-C3EF-99C8-6D95-06FF3B9578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01444" y="3806763"/>
            <a:ext cx="7885112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Teksti tähän</a:t>
            </a:r>
            <a:endParaRPr lang="fi-FI"/>
          </a:p>
        </p:txBody>
      </p:sp>
      <p:sp>
        <p:nvSpPr>
          <p:cNvPr id="7" name="Tekstin paikkamerkki 17">
            <a:extLst>
              <a:ext uri="{FF2B5EF4-FFF2-40B4-BE49-F238E27FC236}">
                <a16:creationId xmlns:a16="http://schemas.microsoft.com/office/drawing/2014/main" id="{8B5A8969-D59E-D982-A804-E85F1299A7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31456" y="5636217"/>
            <a:ext cx="8625088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none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  <a:endParaRPr lang="fi-FI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1D8114A8-45D8-A86A-0AF6-61D846D8E7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3265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2533650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2815696" y="465347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2924" y="5357431"/>
            <a:ext cx="4092441" cy="619125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4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2923" y="5976556"/>
            <a:ext cx="4096872" cy="2403151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26" name="Ellipsi 25">
            <a:extLst>
              <a:ext uri="{FF2B5EF4-FFF2-40B4-BE49-F238E27FC236}">
                <a16:creationId xmlns:a16="http://schemas.microsoft.com/office/drawing/2014/main" id="{D16147AC-0712-BB7C-8C22-1BB10579A0C8}"/>
              </a:ext>
            </a:extLst>
          </p:cNvPr>
          <p:cNvSpPr/>
          <p:nvPr userDrawn="1"/>
        </p:nvSpPr>
        <p:spPr>
          <a:xfrm>
            <a:off x="7227051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EB9BAD66-A914-8486-17B2-9AB359E12AFA}"/>
              </a:ext>
            </a:extLst>
          </p:cNvPr>
          <p:cNvSpPr txBox="1"/>
          <p:nvPr userDrawn="1"/>
        </p:nvSpPr>
        <p:spPr>
          <a:xfrm>
            <a:off x="7518062" y="463554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A5243DF0-A68B-A9A1-A372-F54201B377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5289" y="538971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2852A83C-1DFE-0642-9674-5A9D7CAC09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85289" y="6039538"/>
            <a:ext cx="4101300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4AF0E2E7-5B8E-8997-6592-E2C6E9D16C8F}"/>
              </a:ext>
            </a:extLst>
          </p:cNvPr>
          <p:cNvSpPr/>
          <p:nvPr userDrawn="1"/>
        </p:nvSpPr>
        <p:spPr>
          <a:xfrm>
            <a:off x="11792083" y="4439251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3986CA3B-9EEB-BE37-C1F9-04A481D0F56F}"/>
              </a:ext>
            </a:extLst>
          </p:cNvPr>
          <p:cNvSpPr txBox="1"/>
          <p:nvPr userDrawn="1"/>
        </p:nvSpPr>
        <p:spPr>
          <a:xfrm>
            <a:off x="12092059" y="465248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B462B9E0-CA19-7600-92B9-161A64FFC7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92083" y="537978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6950363A-FCAE-6872-92DF-7DAF264AD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92083" y="6039538"/>
            <a:ext cx="4092441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080EB96B-478A-8AE2-27F7-926F79D6942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9925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396976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79022" y="466243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60975" y="5357431"/>
            <a:ext cx="3318714" cy="619125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4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60973" y="5976556"/>
            <a:ext cx="3318716" cy="2486126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49" name="Ellipsi 48">
            <a:extLst>
              <a:ext uri="{FF2B5EF4-FFF2-40B4-BE49-F238E27FC236}">
                <a16:creationId xmlns:a16="http://schemas.microsoft.com/office/drawing/2014/main" id="{79A6325E-FB48-EED8-2F66-2394AB2799F4}"/>
              </a:ext>
            </a:extLst>
          </p:cNvPr>
          <p:cNvSpPr/>
          <p:nvPr userDrawn="1"/>
        </p:nvSpPr>
        <p:spPr>
          <a:xfrm>
            <a:off x="5558955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0" name="Tekstiruutu 49">
            <a:extLst>
              <a:ext uri="{FF2B5EF4-FFF2-40B4-BE49-F238E27FC236}">
                <a16:creationId xmlns:a16="http://schemas.microsoft.com/office/drawing/2014/main" id="{9BD8B26A-BF5B-D7B3-603D-07DFE856805A}"/>
              </a:ext>
            </a:extLst>
          </p:cNvPr>
          <p:cNvSpPr txBox="1"/>
          <p:nvPr userDrawn="1"/>
        </p:nvSpPr>
        <p:spPr>
          <a:xfrm>
            <a:off x="5849966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53" name="Ellipsi 52">
            <a:extLst>
              <a:ext uri="{FF2B5EF4-FFF2-40B4-BE49-F238E27FC236}">
                <a16:creationId xmlns:a16="http://schemas.microsoft.com/office/drawing/2014/main" id="{0544D5FD-6361-3631-273F-34863E112A93}"/>
              </a:ext>
            </a:extLst>
          </p:cNvPr>
          <p:cNvSpPr/>
          <p:nvPr userDrawn="1"/>
        </p:nvSpPr>
        <p:spPr>
          <a:xfrm>
            <a:off x="9720934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4" name="Tekstiruutu 53">
            <a:extLst>
              <a:ext uri="{FF2B5EF4-FFF2-40B4-BE49-F238E27FC236}">
                <a16:creationId xmlns:a16="http://schemas.microsoft.com/office/drawing/2014/main" id="{1A04BA3C-5B2B-EDB8-9C7C-FC484C8ECB1A}"/>
              </a:ext>
            </a:extLst>
          </p:cNvPr>
          <p:cNvSpPr txBox="1"/>
          <p:nvPr userDrawn="1"/>
        </p:nvSpPr>
        <p:spPr>
          <a:xfrm>
            <a:off x="10011945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57" name="Ellipsi 56">
            <a:extLst>
              <a:ext uri="{FF2B5EF4-FFF2-40B4-BE49-F238E27FC236}">
                <a16:creationId xmlns:a16="http://schemas.microsoft.com/office/drawing/2014/main" id="{4C41B4D9-0568-7F98-8AFB-4B386F757E97}"/>
              </a:ext>
            </a:extLst>
          </p:cNvPr>
          <p:cNvSpPr/>
          <p:nvPr userDrawn="1"/>
        </p:nvSpPr>
        <p:spPr>
          <a:xfrm>
            <a:off x="13898509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8" name="Tekstiruutu 57">
            <a:extLst>
              <a:ext uri="{FF2B5EF4-FFF2-40B4-BE49-F238E27FC236}">
                <a16:creationId xmlns:a16="http://schemas.microsoft.com/office/drawing/2014/main" id="{0399FAB9-AA1D-095C-CDE6-C487C840DCBE}"/>
              </a:ext>
            </a:extLst>
          </p:cNvPr>
          <p:cNvSpPr txBox="1"/>
          <p:nvPr userDrawn="1"/>
        </p:nvSpPr>
        <p:spPr>
          <a:xfrm>
            <a:off x="14180555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59" name="Tekstin paikkamerkki 18">
            <a:extLst>
              <a:ext uri="{FF2B5EF4-FFF2-40B4-BE49-F238E27FC236}">
                <a16:creationId xmlns:a16="http://schemas.microsoft.com/office/drawing/2014/main" id="{CC609321-8B44-8FC7-7818-96A3642BECA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22954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0" name="Tekstin paikkamerkki 18">
            <a:extLst>
              <a:ext uri="{FF2B5EF4-FFF2-40B4-BE49-F238E27FC236}">
                <a16:creationId xmlns:a16="http://schemas.microsoft.com/office/drawing/2014/main" id="{87126F3C-6267-6DA6-C8E0-BBA8F0A391A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422952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1" name="Tekstin paikkamerkki 18">
            <a:extLst>
              <a:ext uri="{FF2B5EF4-FFF2-40B4-BE49-F238E27FC236}">
                <a16:creationId xmlns:a16="http://schemas.microsoft.com/office/drawing/2014/main" id="{F506BC36-8F90-69DE-EBEB-C395E1B65AF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584933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2" name="Tekstin paikkamerkki 18">
            <a:extLst>
              <a:ext uri="{FF2B5EF4-FFF2-40B4-BE49-F238E27FC236}">
                <a16:creationId xmlns:a16="http://schemas.microsoft.com/office/drawing/2014/main" id="{8567978E-FA2F-6011-7FBA-1211513292A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584931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Tekstin paikkamerkki 18">
            <a:extLst>
              <a:ext uri="{FF2B5EF4-FFF2-40B4-BE49-F238E27FC236}">
                <a16:creationId xmlns:a16="http://schemas.microsoft.com/office/drawing/2014/main" id="{985BA221-75A5-3B53-51DA-2D6D9000C53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3746911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4" name="Tekstin paikkamerkki 18">
            <a:extLst>
              <a:ext uri="{FF2B5EF4-FFF2-40B4-BE49-F238E27FC236}">
                <a16:creationId xmlns:a16="http://schemas.microsoft.com/office/drawing/2014/main" id="{C17BA4DE-21EA-CF1D-8338-939AF16D8B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746909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28897263-C6EF-E093-D461-003EAAADC2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7941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si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 vert="horz" lIns="180000" tIns="180000" rIns="180000" bIns="180000" rtlCol="0" anchor="b" anchorCtr="0">
            <a:noAutofit/>
          </a:bodyPr>
          <a:lstStyle>
            <a:lvl1pPr>
              <a:defRPr lang="fi-FI" dirty="0"/>
            </a:lvl1pPr>
          </a:lstStyle>
          <a:p>
            <a:pPr lvl="0" algn="ctr"/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 algn="ctr">
              <a:buNone/>
            </a:pPr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412633" y="442968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85714" y="4651882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9" y="5344084"/>
            <a:ext cx="2609943" cy="817909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0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6161993"/>
            <a:ext cx="2609944" cy="2363442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Ellipsi 62">
            <a:extLst>
              <a:ext uri="{FF2B5EF4-FFF2-40B4-BE49-F238E27FC236}">
                <a16:creationId xmlns:a16="http://schemas.microsoft.com/office/drawing/2014/main" id="{1528457D-5278-5393-A265-9A8032BD62BE}"/>
              </a:ext>
            </a:extLst>
          </p:cNvPr>
          <p:cNvSpPr/>
          <p:nvPr userDrawn="1"/>
        </p:nvSpPr>
        <p:spPr>
          <a:xfrm>
            <a:off x="4713988" y="442968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4" name="Tekstiruutu 63">
            <a:extLst>
              <a:ext uri="{FF2B5EF4-FFF2-40B4-BE49-F238E27FC236}">
                <a16:creationId xmlns:a16="http://schemas.microsoft.com/office/drawing/2014/main" id="{85A9CCB0-EE4E-4B13-2C68-600149E92A6D}"/>
              </a:ext>
            </a:extLst>
          </p:cNvPr>
          <p:cNvSpPr txBox="1"/>
          <p:nvPr userDrawn="1"/>
        </p:nvSpPr>
        <p:spPr>
          <a:xfrm>
            <a:off x="5004999" y="4642917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75" name="Ellipsi 74">
            <a:extLst>
              <a:ext uri="{FF2B5EF4-FFF2-40B4-BE49-F238E27FC236}">
                <a16:creationId xmlns:a16="http://schemas.microsoft.com/office/drawing/2014/main" id="{6BD80085-A2D7-5385-3432-6B34BD98FE3F}"/>
              </a:ext>
            </a:extLst>
          </p:cNvPr>
          <p:cNvSpPr/>
          <p:nvPr userDrawn="1"/>
        </p:nvSpPr>
        <p:spPr>
          <a:xfrm>
            <a:off x="8010117" y="442968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6" name="Tekstiruutu 75">
            <a:extLst>
              <a:ext uri="{FF2B5EF4-FFF2-40B4-BE49-F238E27FC236}">
                <a16:creationId xmlns:a16="http://schemas.microsoft.com/office/drawing/2014/main" id="{41761005-C39D-AC00-972F-ECF400103312}"/>
              </a:ext>
            </a:extLst>
          </p:cNvPr>
          <p:cNvSpPr txBox="1"/>
          <p:nvPr userDrawn="1"/>
        </p:nvSpPr>
        <p:spPr>
          <a:xfrm>
            <a:off x="8310093" y="464292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79" name="Ellipsi 78">
            <a:extLst>
              <a:ext uri="{FF2B5EF4-FFF2-40B4-BE49-F238E27FC236}">
                <a16:creationId xmlns:a16="http://schemas.microsoft.com/office/drawing/2014/main" id="{04D2B17D-CDFE-8A59-A671-5F08A8369A64}"/>
              </a:ext>
            </a:extLst>
          </p:cNvPr>
          <p:cNvSpPr/>
          <p:nvPr userDrawn="1"/>
        </p:nvSpPr>
        <p:spPr>
          <a:xfrm>
            <a:off x="11311472" y="442968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0" name="Tekstiruutu 79">
            <a:extLst>
              <a:ext uri="{FF2B5EF4-FFF2-40B4-BE49-F238E27FC236}">
                <a16:creationId xmlns:a16="http://schemas.microsoft.com/office/drawing/2014/main" id="{C05557D4-4839-E55E-E0E3-DD63333CF045}"/>
              </a:ext>
            </a:extLst>
          </p:cNvPr>
          <p:cNvSpPr txBox="1"/>
          <p:nvPr userDrawn="1"/>
        </p:nvSpPr>
        <p:spPr>
          <a:xfrm>
            <a:off x="11584553" y="464292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83" name="Ellipsi 82">
            <a:extLst>
              <a:ext uri="{FF2B5EF4-FFF2-40B4-BE49-F238E27FC236}">
                <a16:creationId xmlns:a16="http://schemas.microsoft.com/office/drawing/2014/main" id="{E77AC09D-B7B5-D1DC-BBA8-0652A58E37C9}"/>
              </a:ext>
            </a:extLst>
          </p:cNvPr>
          <p:cNvSpPr/>
          <p:nvPr userDrawn="1"/>
        </p:nvSpPr>
        <p:spPr>
          <a:xfrm>
            <a:off x="14601902" y="4429684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4" name="Tekstiruutu 83">
            <a:extLst>
              <a:ext uri="{FF2B5EF4-FFF2-40B4-BE49-F238E27FC236}">
                <a16:creationId xmlns:a16="http://schemas.microsoft.com/office/drawing/2014/main" id="{522E4D56-91F2-1F62-92C0-4FD7AE6D018D}"/>
              </a:ext>
            </a:extLst>
          </p:cNvPr>
          <p:cNvSpPr txBox="1"/>
          <p:nvPr userDrawn="1"/>
        </p:nvSpPr>
        <p:spPr>
          <a:xfrm>
            <a:off x="14883948" y="4642919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5</a:t>
            </a:r>
            <a:endParaRPr lang="fi-FI"/>
          </a:p>
        </p:txBody>
      </p:sp>
      <p:sp>
        <p:nvSpPr>
          <p:cNvPr id="86" name="Tekstin paikkamerkki 18">
            <a:extLst>
              <a:ext uri="{FF2B5EF4-FFF2-40B4-BE49-F238E27FC236}">
                <a16:creationId xmlns:a16="http://schemas.microsoft.com/office/drawing/2014/main" id="{70E2E811-2371-7D21-1EC5-49B5492B2A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7631" y="5344080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7" name="Tekstin paikkamerkki 18">
            <a:extLst>
              <a:ext uri="{FF2B5EF4-FFF2-40B4-BE49-F238E27FC236}">
                <a16:creationId xmlns:a16="http://schemas.microsoft.com/office/drawing/2014/main" id="{118E6943-D680-195C-D6EB-9D95E5ABB3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57630" y="6161989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8" name="Tekstin paikkamerkki 18">
            <a:extLst>
              <a:ext uri="{FF2B5EF4-FFF2-40B4-BE49-F238E27FC236}">
                <a16:creationId xmlns:a16="http://schemas.microsoft.com/office/drawing/2014/main" id="{F5E0F55F-8E9D-FBBD-18A7-FC05CB3D51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6373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9" name="Tekstin paikkamerkki 18">
            <a:extLst>
              <a:ext uri="{FF2B5EF4-FFF2-40B4-BE49-F238E27FC236}">
                <a16:creationId xmlns:a16="http://schemas.microsoft.com/office/drawing/2014/main" id="{298F6A4D-948A-F71D-D96F-88FDED1627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6372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0" name="Tekstin paikkamerkki 18">
            <a:extLst>
              <a:ext uri="{FF2B5EF4-FFF2-40B4-BE49-F238E27FC236}">
                <a16:creationId xmlns:a16="http://schemas.microsoft.com/office/drawing/2014/main" id="{429B98BE-F02B-6C3A-D956-479B579A52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55115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1" name="Tekstin paikkamerkki 18">
            <a:extLst>
              <a:ext uri="{FF2B5EF4-FFF2-40B4-BE49-F238E27FC236}">
                <a16:creationId xmlns:a16="http://schemas.microsoft.com/office/drawing/2014/main" id="{FB8AC10F-A0A9-AAE1-5576-D042FFE87F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55114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2" name="Tekstin paikkamerkki 18">
            <a:extLst>
              <a:ext uri="{FF2B5EF4-FFF2-40B4-BE49-F238E27FC236}">
                <a16:creationId xmlns:a16="http://schemas.microsoft.com/office/drawing/2014/main" id="{67020B36-0242-D47B-F8C6-255FC365CE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55682" y="5344082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3" name="Tekstin paikkamerkki 18">
            <a:extLst>
              <a:ext uri="{FF2B5EF4-FFF2-40B4-BE49-F238E27FC236}">
                <a16:creationId xmlns:a16="http://schemas.microsoft.com/office/drawing/2014/main" id="{69C2C66B-76A9-B19F-B4B3-9941FCEB4F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55681" y="6161991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1DAD14AA-6818-CA92-9594-F418DCF9A1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1840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2924" y="5357431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2923" y="5976556"/>
            <a:ext cx="4096872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A5243DF0-A68B-A9A1-A372-F54201B377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5289" y="538971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2852A83C-1DFE-0642-9674-5A9D7CAC09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85289" y="6039538"/>
            <a:ext cx="4101300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B462B9E0-CA19-7600-92B9-161A64FFC7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92083" y="537978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6950363A-FCAE-6872-92DF-7DAF264AD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92083" y="6039538"/>
            <a:ext cx="4092441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Sisällön paikkamerkki 23">
            <a:extLst>
              <a:ext uri="{FF2B5EF4-FFF2-40B4-BE49-F238E27FC236}">
                <a16:creationId xmlns:a16="http://schemas.microsoft.com/office/drawing/2014/main" id="{D4ED17CC-DDA3-93F2-01EA-B852BEE910DC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603594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23">
            <a:extLst>
              <a:ext uri="{FF2B5EF4-FFF2-40B4-BE49-F238E27FC236}">
                <a16:creationId xmlns:a16="http://schemas.microsoft.com/office/drawing/2014/main" id="{470F3915-A530-DFF3-C414-72A3F354757F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7274206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3">
            <a:extLst>
              <a:ext uri="{FF2B5EF4-FFF2-40B4-BE49-F238E27FC236}">
                <a16:creationId xmlns:a16="http://schemas.microsoft.com/office/drawing/2014/main" id="{E46318DE-CA70-41DD-8AC2-662BA8412756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1198662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kstin paikkamerkki 13">
            <a:extLst>
              <a:ext uri="{FF2B5EF4-FFF2-40B4-BE49-F238E27FC236}">
                <a16:creationId xmlns:a16="http://schemas.microsoft.com/office/drawing/2014/main" id="{5F67D9C8-1663-4679-6EE4-7D9CC8730CE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8911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60975" y="5357431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60973" y="5976556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59" name="Tekstin paikkamerkki 18">
            <a:extLst>
              <a:ext uri="{FF2B5EF4-FFF2-40B4-BE49-F238E27FC236}">
                <a16:creationId xmlns:a16="http://schemas.microsoft.com/office/drawing/2014/main" id="{CC609321-8B44-8FC7-7818-96A3642BECA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22954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0" name="Tekstin paikkamerkki 18">
            <a:extLst>
              <a:ext uri="{FF2B5EF4-FFF2-40B4-BE49-F238E27FC236}">
                <a16:creationId xmlns:a16="http://schemas.microsoft.com/office/drawing/2014/main" id="{87126F3C-6267-6DA6-C8E0-BBA8F0A391A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422952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1" name="Tekstin paikkamerkki 18">
            <a:extLst>
              <a:ext uri="{FF2B5EF4-FFF2-40B4-BE49-F238E27FC236}">
                <a16:creationId xmlns:a16="http://schemas.microsoft.com/office/drawing/2014/main" id="{F506BC36-8F90-69DE-EBEB-C395E1B65AF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584933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2" name="Tekstin paikkamerkki 18">
            <a:extLst>
              <a:ext uri="{FF2B5EF4-FFF2-40B4-BE49-F238E27FC236}">
                <a16:creationId xmlns:a16="http://schemas.microsoft.com/office/drawing/2014/main" id="{8567978E-FA2F-6011-7FBA-1211513292A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584931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Tekstin paikkamerkki 18">
            <a:extLst>
              <a:ext uri="{FF2B5EF4-FFF2-40B4-BE49-F238E27FC236}">
                <a16:creationId xmlns:a16="http://schemas.microsoft.com/office/drawing/2014/main" id="{985BA221-75A5-3B53-51DA-2D6D9000C53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3746911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4" name="Tekstin paikkamerkki 18">
            <a:extLst>
              <a:ext uri="{FF2B5EF4-FFF2-40B4-BE49-F238E27FC236}">
                <a16:creationId xmlns:a16="http://schemas.microsoft.com/office/drawing/2014/main" id="{C17BA4DE-21EA-CF1D-8338-939AF16D8B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746909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Sisällön paikkamerkki 23">
            <a:extLst>
              <a:ext uri="{FF2B5EF4-FFF2-40B4-BE49-F238E27FC236}">
                <a16:creationId xmlns:a16="http://schemas.microsoft.com/office/drawing/2014/main" id="{218DC01B-BD81-4D2D-4AA5-DE75A6F5018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456112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23">
            <a:extLst>
              <a:ext uri="{FF2B5EF4-FFF2-40B4-BE49-F238E27FC236}">
                <a16:creationId xmlns:a16="http://schemas.microsoft.com/office/drawing/2014/main" id="{238FCB00-D196-1EDC-3745-5B86750C695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561936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3">
            <a:extLst>
              <a:ext uri="{FF2B5EF4-FFF2-40B4-BE49-F238E27FC236}">
                <a16:creationId xmlns:a16="http://schemas.microsoft.com/office/drawing/2014/main" id="{32BF7F8E-EB94-D57A-5534-A09FEC7EE37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9782614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23">
            <a:extLst>
              <a:ext uri="{FF2B5EF4-FFF2-40B4-BE49-F238E27FC236}">
                <a16:creationId xmlns:a16="http://schemas.microsoft.com/office/drawing/2014/main" id="{02819F39-F806-B516-6A0F-0339AC1BBEAA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394586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CAEB81C1-A404-BDCB-1B78-72E8B9A2A6B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3979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si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9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6" name="Tekstin paikkamerkki 18">
            <a:extLst>
              <a:ext uri="{FF2B5EF4-FFF2-40B4-BE49-F238E27FC236}">
                <a16:creationId xmlns:a16="http://schemas.microsoft.com/office/drawing/2014/main" id="{70E2E811-2371-7D21-1EC5-49B5492B2A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7631" y="5344080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7" name="Tekstin paikkamerkki 18">
            <a:extLst>
              <a:ext uri="{FF2B5EF4-FFF2-40B4-BE49-F238E27FC236}">
                <a16:creationId xmlns:a16="http://schemas.microsoft.com/office/drawing/2014/main" id="{118E6943-D680-195C-D6EB-9D95E5ABB3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57630" y="6161989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8" name="Tekstin paikkamerkki 18">
            <a:extLst>
              <a:ext uri="{FF2B5EF4-FFF2-40B4-BE49-F238E27FC236}">
                <a16:creationId xmlns:a16="http://schemas.microsoft.com/office/drawing/2014/main" id="{F5E0F55F-8E9D-FBBD-18A7-FC05CB3D51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6373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9" name="Tekstin paikkamerkki 18">
            <a:extLst>
              <a:ext uri="{FF2B5EF4-FFF2-40B4-BE49-F238E27FC236}">
                <a16:creationId xmlns:a16="http://schemas.microsoft.com/office/drawing/2014/main" id="{298F6A4D-948A-F71D-D96F-88FDED1627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6372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0" name="Tekstin paikkamerkki 18">
            <a:extLst>
              <a:ext uri="{FF2B5EF4-FFF2-40B4-BE49-F238E27FC236}">
                <a16:creationId xmlns:a16="http://schemas.microsoft.com/office/drawing/2014/main" id="{429B98BE-F02B-6C3A-D956-479B579A52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55115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1" name="Tekstin paikkamerkki 18">
            <a:extLst>
              <a:ext uri="{FF2B5EF4-FFF2-40B4-BE49-F238E27FC236}">
                <a16:creationId xmlns:a16="http://schemas.microsoft.com/office/drawing/2014/main" id="{FB8AC10F-A0A9-AAE1-5576-D042FFE87F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55114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2" name="Tekstin paikkamerkki 18">
            <a:extLst>
              <a:ext uri="{FF2B5EF4-FFF2-40B4-BE49-F238E27FC236}">
                <a16:creationId xmlns:a16="http://schemas.microsoft.com/office/drawing/2014/main" id="{67020B36-0242-D47B-F8C6-255FC365CE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55682" y="5344082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3" name="Tekstin paikkamerkki 18">
            <a:extLst>
              <a:ext uri="{FF2B5EF4-FFF2-40B4-BE49-F238E27FC236}">
                <a16:creationId xmlns:a16="http://schemas.microsoft.com/office/drawing/2014/main" id="{69C2C66B-76A9-B19F-B4B3-9941FCEB4F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55681" y="6161991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4" name="Sisällön paikkamerkki 23">
            <a:extLst>
              <a:ext uri="{FF2B5EF4-FFF2-40B4-BE49-F238E27FC236}">
                <a16:creationId xmlns:a16="http://schemas.microsoft.com/office/drawing/2014/main" id="{58DB35E5-2480-A6D8-4AC3-02F973575B0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465077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5" name="Sisällön paikkamerkki 23">
            <a:extLst>
              <a:ext uri="{FF2B5EF4-FFF2-40B4-BE49-F238E27FC236}">
                <a16:creationId xmlns:a16="http://schemas.microsoft.com/office/drawing/2014/main" id="{82636815-A9ED-AE8B-B0B3-327ED0B16C8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476320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6" name="Sisällön paikkamerkki 23">
            <a:extLst>
              <a:ext uri="{FF2B5EF4-FFF2-40B4-BE49-F238E27FC236}">
                <a16:creationId xmlns:a16="http://schemas.microsoft.com/office/drawing/2014/main" id="{7B63DA7A-519E-50EE-584F-8ACCEF6DB6C1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06133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7" name="Sisällön paikkamerkki 23">
            <a:extLst>
              <a:ext uri="{FF2B5EF4-FFF2-40B4-BE49-F238E27FC236}">
                <a16:creationId xmlns:a16="http://schemas.microsoft.com/office/drawing/2014/main" id="{695B2549-67FF-5FFD-6544-969D64BA5324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134345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8" name="Sisällön paikkamerkki 23">
            <a:extLst>
              <a:ext uri="{FF2B5EF4-FFF2-40B4-BE49-F238E27FC236}">
                <a16:creationId xmlns:a16="http://schemas.microsoft.com/office/drawing/2014/main" id="{94EF9175-FD34-97C3-6ADE-EF3CE9F3C61F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14625577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2357E41F-E6AD-E172-CE9B-4674BBE6AB6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0666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ssi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223963"/>
            <a:ext cx="7885112" cy="1123192"/>
          </a:xfrm>
        </p:spPr>
        <p:txBody>
          <a:bodyPr vert="horz" lIns="180000" tIns="180000" rIns="180000" bIns="180000" rtlCol="0" anchor="b" anchorCtr="0">
            <a:noAutofit/>
          </a:bodyPr>
          <a:lstStyle>
            <a:lvl1pPr>
              <a:defRPr lang="fi-FI" dirty="0"/>
            </a:lvl1pPr>
          </a:lstStyle>
          <a:p>
            <a:pPr lvl="0"/>
            <a:r>
              <a:rPr lang="fi-FI" dirty="0"/>
              <a:t>Prosessikaavio</a:t>
            </a:r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3999" y="1223964"/>
            <a:ext cx="7921625" cy="1123192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 algn="r">
              <a:buNone/>
            </a:pPr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449728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17541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8" y="3376759"/>
            <a:ext cx="3178641" cy="585642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000" b="1" dirty="0"/>
            </a:lvl1pPr>
          </a:lstStyle>
          <a:p>
            <a:pPr marL="0" lvl="0" indent="0">
              <a:buNone/>
            </a:pPr>
            <a:r>
              <a:rPr lang="fi-FI" dirty="0"/>
              <a:t>Prosessi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3962402"/>
            <a:ext cx="3178640" cy="1308846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CB08FBD-6BD8-8B1C-F1F6-B5B81A9262DA}"/>
              </a:ext>
            </a:extLst>
          </p:cNvPr>
          <p:cNvSpPr/>
          <p:nvPr userDrawn="1"/>
        </p:nvSpPr>
        <p:spPr>
          <a:xfrm>
            <a:off x="5645887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D7412C24-E1B5-02BE-9C66-02B2C4DAE2AE}"/>
              </a:ext>
            </a:extLst>
          </p:cNvPr>
          <p:cNvSpPr txBox="1"/>
          <p:nvPr userDrawn="1"/>
        </p:nvSpPr>
        <p:spPr>
          <a:xfrm>
            <a:off x="5813700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92648E11-F2D7-DD05-C5BE-9F81529517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68251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32C6209F-70D8-FFD1-D972-7F956FA5A2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68253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6346943E-D124-37BC-9939-F34CC57383ED}"/>
              </a:ext>
            </a:extLst>
          </p:cNvPr>
          <p:cNvSpPr/>
          <p:nvPr userDrawn="1"/>
        </p:nvSpPr>
        <p:spPr>
          <a:xfrm>
            <a:off x="9863084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FF3CAD5A-9510-449F-6051-2E6FB6CB0C36}"/>
              </a:ext>
            </a:extLst>
          </p:cNvPr>
          <p:cNvSpPr txBox="1"/>
          <p:nvPr userDrawn="1"/>
        </p:nvSpPr>
        <p:spPr>
          <a:xfrm>
            <a:off x="10030897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21" name="Tekstin paikkamerkki 18">
            <a:extLst>
              <a:ext uri="{FF2B5EF4-FFF2-40B4-BE49-F238E27FC236}">
                <a16:creationId xmlns:a16="http://schemas.microsoft.com/office/drawing/2014/main" id="{19A83D01-9392-4E76-91F3-FF6C483AA6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677614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22" name="Tekstin paikkamerkki 18">
            <a:extLst>
              <a:ext uri="{FF2B5EF4-FFF2-40B4-BE49-F238E27FC236}">
                <a16:creationId xmlns:a16="http://schemas.microsoft.com/office/drawing/2014/main" id="{3D5A8D1C-43F9-FF82-FBCC-C365E27870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77618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3" name="Ellipsi 22">
            <a:extLst>
              <a:ext uri="{FF2B5EF4-FFF2-40B4-BE49-F238E27FC236}">
                <a16:creationId xmlns:a16="http://schemas.microsoft.com/office/drawing/2014/main" id="{41FD54EC-AE9E-603D-6575-325756174702}"/>
              </a:ext>
            </a:extLst>
          </p:cNvPr>
          <p:cNvSpPr/>
          <p:nvPr userDrawn="1"/>
        </p:nvSpPr>
        <p:spPr>
          <a:xfrm>
            <a:off x="14077824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B2C703AD-1804-FA15-6042-BCAEFC1AAE94}"/>
              </a:ext>
            </a:extLst>
          </p:cNvPr>
          <p:cNvSpPr txBox="1"/>
          <p:nvPr userDrawn="1"/>
        </p:nvSpPr>
        <p:spPr>
          <a:xfrm>
            <a:off x="14245637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25" name="Tekstin paikkamerkki 18">
            <a:extLst>
              <a:ext uri="{FF2B5EF4-FFF2-40B4-BE49-F238E27FC236}">
                <a16:creationId xmlns:a16="http://schemas.microsoft.com/office/drawing/2014/main" id="{DCC131EC-3EA5-B5B2-421F-33F6BDE7DF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886984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26" name="Tekstin paikkamerkki 18">
            <a:extLst>
              <a:ext uri="{FF2B5EF4-FFF2-40B4-BE49-F238E27FC236}">
                <a16:creationId xmlns:a16="http://schemas.microsoft.com/office/drawing/2014/main" id="{BD4EC0F8-CC0C-A4FB-5CA8-A06044F04BF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886984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42C3758A-9921-C5AA-57F5-947E1BF98B62}"/>
              </a:ext>
            </a:extLst>
          </p:cNvPr>
          <p:cNvSpPr/>
          <p:nvPr userDrawn="1"/>
        </p:nvSpPr>
        <p:spPr>
          <a:xfrm>
            <a:off x="1449728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A0A049E5-F500-23D9-53C6-B42CC69CCF00}"/>
              </a:ext>
            </a:extLst>
          </p:cNvPr>
          <p:cNvSpPr txBox="1"/>
          <p:nvPr userDrawn="1"/>
        </p:nvSpPr>
        <p:spPr>
          <a:xfrm>
            <a:off x="1617541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8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32D1EE7D-6F18-AEB4-63DB-0006AB4FB42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58888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12D38DAD-E131-9EA1-B585-30ACA1F3DDB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58888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5" name="Ellipsi 34">
            <a:extLst>
              <a:ext uri="{FF2B5EF4-FFF2-40B4-BE49-F238E27FC236}">
                <a16:creationId xmlns:a16="http://schemas.microsoft.com/office/drawing/2014/main" id="{F6DD0790-A5CB-6C79-BBF3-F450F42FE66F}"/>
              </a:ext>
            </a:extLst>
          </p:cNvPr>
          <p:cNvSpPr/>
          <p:nvPr userDrawn="1"/>
        </p:nvSpPr>
        <p:spPr>
          <a:xfrm>
            <a:off x="5645887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36" name="Tekstiruutu 35">
            <a:extLst>
              <a:ext uri="{FF2B5EF4-FFF2-40B4-BE49-F238E27FC236}">
                <a16:creationId xmlns:a16="http://schemas.microsoft.com/office/drawing/2014/main" id="{DE1A3C10-A6CC-6D42-C86B-75071E4FAFCA}"/>
              </a:ext>
            </a:extLst>
          </p:cNvPr>
          <p:cNvSpPr txBox="1"/>
          <p:nvPr userDrawn="1"/>
        </p:nvSpPr>
        <p:spPr>
          <a:xfrm>
            <a:off x="5813700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7</a:t>
            </a:r>
            <a:endParaRPr lang="fi-FI"/>
          </a:p>
        </p:txBody>
      </p:sp>
      <p:sp>
        <p:nvSpPr>
          <p:cNvPr id="37" name="Tekstin paikkamerkki 18">
            <a:extLst>
              <a:ext uri="{FF2B5EF4-FFF2-40B4-BE49-F238E27FC236}">
                <a16:creationId xmlns:a16="http://schemas.microsoft.com/office/drawing/2014/main" id="{19688A88-69BC-A289-8BC7-A8AD5F4DE90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468251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38" name="Tekstin paikkamerkki 18">
            <a:extLst>
              <a:ext uri="{FF2B5EF4-FFF2-40B4-BE49-F238E27FC236}">
                <a16:creationId xmlns:a16="http://schemas.microsoft.com/office/drawing/2014/main" id="{BE3EC6CF-242C-EFEC-BCC5-50B872EBECA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468253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9" name="Ellipsi 38">
            <a:extLst>
              <a:ext uri="{FF2B5EF4-FFF2-40B4-BE49-F238E27FC236}">
                <a16:creationId xmlns:a16="http://schemas.microsoft.com/office/drawing/2014/main" id="{133F7BFE-66A6-B12A-6DD1-2EC1CDFE6FB2}"/>
              </a:ext>
            </a:extLst>
          </p:cNvPr>
          <p:cNvSpPr/>
          <p:nvPr userDrawn="1"/>
        </p:nvSpPr>
        <p:spPr>
          <a:xfrm>
            <a:off x="9863084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9216EF20-2078-1D2D-B947-32640570CDAA}"/>
              </a:ext>
            </a:extLst>
          </p:cNvPr>
          <p:cNvSpPr txBox="1"/>
          <p:nvPr userDrawn="1"/>
        </p:nvSpPr>
        <p:spPr>
          <a:xfrm>
            <a:off x="10030897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6</a:t>
            </a:r>
            <a:endParaRPr lang="fi-FI"/>
          </a:p>
        </p:txBody>
      </p:sp>
      <p:sp>
        <p:nvSpPr>
          <p:cNvPr id="41" name="Tekstin paikkamerkki 18">
            <a:extLst>
              <a:ext uri="{FF2B5EF4-FFF2-40B4-BE49-F238E27FC236}">
                <a16:creationId xmlns:a16="http://schemas.microsoft.com/office/drawing/2014/main" id="{E9F3F4ED-2BBE-6833-0092-0C6AA7300B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77614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42" name="Tekstin paikkamerkki 18">
            <a:extLst>
              <a:ext uri="{FF2B5EF4-FFF2-40B4-BE49-F238E27FC236}">
                <a16:creationId xmlns:a16="http://schemas.microsoft.com/office/drawing/2014/main" id="{885D8865-A406-C18C-95B0-453AE49F76C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77618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43" name="Ellipsi 42">
            <a:extLst>
              <a:ext uri="{FF2B5EF4-FFF2-40B4-BE49-F238E27FC236}">
                <a16:creationId xmlns:a16="http://schemas.microsoft.com/office/drawing/2014/main" id="{BFA6AF6E-5D65-01B0-4434-2E7366CC4E3C}"/>
              </a:ext>
            </a:extLst>
          </p:cNvPr>
          <p:cNvSpPr/>
          <p:nvPr userDrawn="1"/>
        </p:nvSpPr>
        <p:spPr>
          <a:xfrm>
            <a:off x="14077824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44" name="Tekstiruutu 43">
            <a:extLst>
              <a:ext uri="{FF2B5EF4-FFF2-40B4-BE49-F238E27FC236}">
                <a16:creationId xmlns:a16="http://schemas.microsoft.com/office/drawing/2014/main" id="{6E37FCAA-23DA-4708-A267-E98386E67B60}"/>
              </a:ext>
            </a:extLst>
          </p:cNvPr>
          <p:cNvSpPr txBox="1"/>
          <p:nvPr userDrawn="1"/>
        </p:nvSpPr>
        <p:spPr>
          <a:xfrm>
            <a:off x="14245637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5</a:t>
            </a:r>
            <a:endParaRPr lang="fi-FI"/>
          </a:p>
        </p:txBody>
      </p:sp>
      <p:sp>
        <p:nvSpPr>
          <p:cNvPr id="45" name="Tekstin paikkamerkki 18">
            <a:extLst>
              <a:ext uri="{FF2B5EF4-FFF2-40B4-BE49-F238E27FC236}">
                <a16:creationId xmlns:a16="http://schemas.microsoft.com/office/drawing/2014/main" id="{ECD0D931-E5A5-96D8-2DD8-C5708946E28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886984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46" name="Tekstin paikkamerkki 18">
            <a:extLst>
              <a:ext uri="{FF2B5EF4-FFF2-40B4-BE49-F238E27FC236}">
                <a16:creationId xmlns:a16="http://schemas.microsoft.com/office/drawing/2014/main" id="{FDE01F60-5581-3D46-21DD-0132BB103B1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3886984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9981AF6-7B95-1B6D-1561-549C6C1772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394" y="3575916"/>
            <a:ext cx="280988" cy="18732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0CE73D70-A4DB-A5EC-44CC-4986E743B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505" y="3575917"/>
            <a:ext cx="280988" cy="187325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8A0EFA0E-47E9-57AE-F0BA-854B75FE5A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3502" y="3575917"/>
            <a:ext cx="280988" cy="187325"/>
          </a:xfrm>
          <a:prstGeom prst="rect">
            <a:avLst/>
          </a:prstGeom>
        </p:spPr>
      </p:pic>
      <p:pic>
        <p:nvPicPr>
          <p:cNvPr id="27" name="Kuva 26">
            <a:extLst>
              <a:ext uri="{FF2B5EF4-FFF2-40B4-BE49-F238E27FC236}">
                <a16:creationId xmlns:a16="http://schemas.microsoft.com/office/drawing/2014/main" id="{678F97D3-CD8B-3BED-6623-0AA1155BBC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557284" y="5714622"/>
            <a:ext cx="280988" cy="187325"/>
          </a:xfrm>
          <a:prstGeom prst="rect">
            <a:avLst/>
          </a:prstGeom>
        </p:spPr>
      </p:pic>
      <p:pic>
        <p:nvPicPr>
          <p:cNvPr id="30" name="Kuva 29">
            <a:extLst>
              <a:ext uri="{FF2B5EF4-FFF2-40B4-BE49-F238E27FC236}">
                <a16:creationId xmlns:a16="http://schemas.microsoft.com/office/drawing/2014/main" id="{5140DC92-7B47-F904-8673-16810F02BA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183502" y="6553549"/>
            <a:ext cx="280988" cy="187325"/>
          </a:xfrm>
          <a:prstGeom prst="rect">
            <a:avLst/>
          </a:prstGeom>
        </p:spPr>
      </p:pic>
      <p:pic>
        <p:nvPicPr>
          <p:cNvPr id="47" name="Kuva 46">
            <a:extLst>
              <a:ext uri="{FF2B5EF4-FFF2-40B4-BE49-F238E27FC236}">
                <a16:creationId xmlns:a16="http://schemas.microsoft.com/office/drawing/2014/main" id="{CA32D13D-A40E-AE9E-510D-B545B39B9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974132" y="6553549"/>
            <a:ext cx="280988" cy="187325"/>
          </a:xfrm>
          <a:prstGeom prst="rect">
            <a:avLst/>
          </a:prstGeom>
        </p:spPr>
      </p:pic>
      <p:pic>
        <p:nvPicPr>
          <p:cNvPr id="48" name="Kuva 47">
            <a:extLst>
              <a:ext uri="{FF2B5EF4-FFF2-40B4-BE49-F238E27FC236}">
                <a16:creationId xmlns:a16="http://schemas.microsoft.com/office/drawing/2014/main" id="{16EC09F6-690D-783E-3367-EE82E392A8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63970" y="6553549"/>
            <a:ext cx="280988" cy="187325"/>
          </a:xfrm>
          <a:prstGeom prst="rect">
            <a:avLst/>
          </a:prstGeom>
        </p:spPr>
      </p:pic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14E59F8B-CBC2-6423-C0F8-95029B9B477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0139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sisältöbok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8888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8886" y="3869850"/>
            <a:ext cx="4962620" cy="1170463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" name="Tekstin paikkamerkki 18">
            <a:extLst>
              <a:ext uri="{FF2B5EF4-FFF2-40B4-BE49-F238E27FC236}">
                <a16:creationId xmlns:a16="http://schemas.microsoft.com/office/drawing/2014/main" id="{9F80AA45-67CD-B482-DD45-0E239F2DE9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62689" y="3869851"/>
            <a:ext cx="4962620" cy="117046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" name="Tekstin paikkamerkki 18">
            <a:extLst>
              <a:ext uri="{FF2B5EF4-FFF2-40B4-BE49-F238E27FC236}">
                <a16:creationId xmlns:a16="http://schemas.microsoft.com/office/drawing/2014/main" id="{02CFB0EF-907D-30DF-2F57-F84830DCCF0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103005" y="3869851"/>
            <a:ext cx="4962620" cy="117046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D8E2E3AF-1819-F7FE-E7C2-6E018173F3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2689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B337CB3E-D7BF-F296-00AE-32DD146E9E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103007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18" name="Sisällön paikkamerkki 17">
            <a:extLst>
              <a:ext uri="{FF2B5EF4-FFF2-40B4-BE49-F238E27FC236}">
                <a16:creationId xmlns:a16="http://schemas.microsoft.com/office/drawing/2014/main" id="{68BED3B9-7387-7310-ED47-3DA50236FEC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258888" y="5040312"/>
            <a:ext cx="4962525" cy="3243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 dirty="0"/>
              <a:t>Sisältöboksi</a:t>
            </a:r>
            <a:endParaRPr lang="fi-FI"/>
          </a:p>
        </p:txBody>
      </p:sp>
      <p:sp>
        <p:nvSpPr>
          <p:cNvPr id="21" name="Sisällön paikkamerkki 17">
            <a:extLst>
              <a:ext uri="{FF2B5EF4-FFF2-40B4-BE49-F238E27FC236}">
                <a16:creationId xmlns:a16="http://schemas.microsoft.com/office/drawing/2014/main" id="{B24A0B2D-07C0-54BF-ED57-B0872EC2C3A3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662503" y="5040312"/>
            <a:ext cx="4962525" cy="3243075"/>
          </a:xfrm>
        </p:spPr>
        <p:txBody>
          <a:bodyPr/>
          <a:lstStyle>
            <a:lvl1pPr marL="0" marR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dirty="0"/>
              <a:t>Sisältöboksi</a:t>
            </a:r>
            <a:endParaRPr lang="fi-FI"/>
          </a:p>
        </p:txBody>
      </p:sp>
      <p:sp>
        <p:nvSpPr>
          <p:cNvPr id="22" name="Sisällön paikkamerkki 17">
            <a:extLst>
              <a:ext uri="{FF2B5EF4-FFF2-40B4-BE49-F238E27FC236}">
                <a16:creationId xmlns:a16="http://schemas.microsoft.com/office/drawing/2014/main" id="{904D53CC-482C-B875-7BE0-B7C763A17CE2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2103100" y="5040312"/>
            <a:ext cx="4962525" cy="3243075"/>
          </a:xfrm>
        </p:spPr>
        <p:txBody>
          <a:bodyPr/>
          <a:lstStyle>
            <a:lvl1pPr marL="0" marR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dirty="0"/>
              <a:t>Sisältöboksi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8C7E0B75-46F0-A697-EB79-E395BCCC3B6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0276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symbol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2357512E-AF1E-998E-6396-E5E28FA807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4997905" y="7690053"/>
            <a:ext cx="782320" cy="559709"/>
          </a:xfrm>
          <a:prstGeom prst="rect">
            <a:avLst/>
          </a:prstGeom>
        </p:spPr>
      </p:pic>
      <p:pic>
        <p:nvPicPr>
          <p:cNvPr id="3" name="Kuva 2" descr="Kuva, joka sisältää kohteen symbol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E8130905-9D9B-DBC4-45BD-555B4CC5A0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774" y="1778001"/>
            <a:ext cx="782320" cy="559709"/>
          </a:xfrm>
          <a:prstGeom prst="rect">
            <a:avLst/>
          </a:prstGeom>
        </p:spPr>
      </p:pic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64A1F3B2-4219-22B2-F9DA-BDC2E1B6A0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90094" y="2608262"/>
            <a:ext cx="11707812" cy="3856038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>
              <a:buNone/>
            </a:pPr>
            <a:r>
              <a:rPr lang="fi-FI" dirty="0"/>
              <a:t>Lisää lainaus tähän</a:t>
            </a:r>
            <a:endParaRPr lang="fi-FI"/>
          </a:p>
        </p:txBody>
      </p:sp>
      <p:sp>
        <p:nvSpPr>
          <p:cNvPr id="22" name="Tekstin paikkamerkki 17">
            <a:extLst>
              <a:ext uri="{FF2B5EF4-FFF2-40B4-BE49-F238E27FC236}">
                <a16:creationId xmlns:a16="http://schemas.microsoft.com/office/drawing/2014/main" id="{FE8D6B22-54C6-D858-1E07-5068B1C020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0094" y="6464300"/>
            <a:ext cx="11707812" cy="436360"/>
          </a:xfrm>
        </p:spPr>
        <p:txBody>
          <a:bodyPr vert="horz" lIns="180000" tIns="0" rIns="180000" bIns="0" rtlCol="0" anchor="ctr" anchorCtr="0">
            <a:normAutofit/>
          </a:bodyPr>
          <a:lstStyle>
            <a:lvl1pPr>
              <a:defRPr lang="fi-FI" b="1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fi-FI" dirty="0"/>
              <a:t>Lisää henkilön nimi tähän</a:t>
            </a:r>
            <a:endParaRPr lang="fi-FI"/>
          </a:p>
        </p:txBody>
      </p:sp>
      <p:sp>
        <p:nvSpPr>
          <p:cNvPr id="23" name="Tekstin paikkamerkki 17">
            <a:extLst>
              <a:ext uri="{FF2B5EF4-FFF2-40B4-BE49-F238E27FC236}">
                <a16:creationId xmlns:a16="http://schemas.microsoft.com/office/drawing/2014/main" id="{F7A88483-8675-D6BC-E726-17F941ACF4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90094" y="6943320"/>
            <a:ext cx="11707812" cy="436360"/>
          </a:xfrm>
        </p:spPr>
        <p:txBody>
          <a:bodyPr vert="horz" lIns="180000" tIns="0" rIns="180000" bIns="0" rtlCol="0" anchor="ctr" anchorCtr="0">
            <a:normAutofit/>
          </a:bodyPr>
          <a:lstStyle>
            <a:lvl1pPr>
              <a:defRPr lang="fi-FI" dirty="0"/>
            </a:lvl1pPr>
          </a:lstStyle>
          <a:p>
            <a:pPr marL="0" lvl="0" indent="0">
              <a:buNone/>
            </a:pPr>
            <a:r>
              <a:rPr lang="fi-FI" dirty="0"/>
              <a:t>Lisää henkilön titteli ja organisaatio tähän</a:t>
            </a:r>
            <a:endParaRPr lang="fi-FI"/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032F6FC1-22D8-BB40-0664-7C9AD8C6CBA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1867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BE1FF8-F527-0CB2-348D-8CB8AD90E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1947863"/>
            <a:ext cx="6489700" cy="2665413"/>
          </a:xfrm>
        </p:spPr>
        <p:txBody>
          <a:bodyPr lIns="0" tIns="0" rIns="0" bIns="0" anchor="t" anchorCtr="0"/>
          <a:lstStyle>
            <a:lvl1pPr>
              <a:defRPr/>
            </a:lvl1pPr>
          </a:lstStyle>
          <a:p>
            <a:r>
              <a:rPr lang="fi-FI" dirty="0"/>
              <a:t>Syötä otsikko, esim. organisaation nimi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B11BDC3-1103-AFA4-F28A-BF6E4B9BB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0B93F2E-96ED-967D-A060-C7B1205AD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AEA32F49-936D-54B9-16E3-67E2DEED8E80}"/>
              </a:ext>
            </a:extLst>
          </p:cNvPr>
          <p:cNvSpPr txBox="1"/>
          <p:nvPr userDrawn="1"/>
        </p:nvSpPr>
        <p:spPr>
          <a:xfrm>
            <a:off x="1257298" y="1321003"/>
            <a:ext cx="7721601" cy="4363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fi-FI" sz="2400" cap="all" baseline="0" dirty="0">
                <a:solidFill>
                  <a:schemeClr val="tx2"/>
                </a:solidFill>
              </a:rPr>
              <a:t>KIRJOITA TÄHÄN</a:t>
            </a:r>
            <a:endParaRPr lang="fi-FI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3CFC6182-FE95-B9B8-E405-275DCDFEC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47000" y="1223963"/>
            <a:ext cx="9318625" cy="7043644"/>
          </a:xfrm>
        </p:spPr>
        <p:txBody>
          <a:bodyPr/>
          <a:lstStyle>
            <a:lvl1pPr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Sisällön paikkamerkki 12">
            <a:extLst>
              <a:ext uri="{FF2B5EF4-FFF2-40B4-BE49-F238E27FC236}">
                <a16:creationId xmlns:a16="http://schemas.microsoft.com/office/drawing/2014/main" id="{A6D41417-A008-FDC0-451C-A8026DF0B459}"/>
              </a:ext>
            </a:extLst>
          </p:cNvPr>
          <p:cNvSpPr>
            <a:spLocks noGrp="1" noChangeAspect="1"/>
          </p:cNvSpPr>
          <p:nvPr>
            <p:ph sz="quarter" idx="15" hasCustomPrompt="1"/>
          </p:nvPr>
        </p:nvSpPr>
        <p:spPr>
          <a:xfrm>
            <a:off x="1257300" y="7296057"/>
            <a:ext cx="3175000" cy="971550"/>
          </a:xfrm>
        </p:spPr>
        <p:txBody>
          <a:bodyPr lIns="0" tIns="0" rIns="0" bIns="0" anchor="b" anchorCtr="0">
            <a:noAutofit/>
          </a:bodyPr>
          <a:lstStyle>
            <a:lvl2pPr marL="493712" indent="0">
              <a:buNone/>
              <a:defRPr>
                <a:latin typeface="+mn-lt"/>
              </a:defRPr>
            </a:lvl2pPr>
          </a:lstStyle>
          <a:p>
            <a:pPr lvl="1"/>
            <a:r>
              <a:rPr lang="fi-FI" dirty="0"/>
              <a:t>Lisää logo</a:t>
            </a:r>
            <a:endParaRPr lang="fi-FI"/>
          </a:p>
        </p:txBody>
      </p:sp>
      <p:sp>
        <p:nvSpPr>
          <p:cNvPr id="6" name="Tekstin paikkamerkki 13">
            <a:extLst>
              <a:ext uri="{FF2B5EF4-FFF2-40B4-BE49-F238E27FC236}">
                <a16:creationId xmlns:a16="http://schemas.microsoft.com/office/drawing/2014/main" id="{AFF4AF52-A427-098F-2A0E-76B2D64EC38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3010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ima (vanh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F34813-C08D-1746-1E16-3B00E1D1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8F6C88C-AF15-07CA-23C3-B27DE0CB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pic>
        <p:nvPicPr>
          <p:cNvPr id="7" name="Kuva 6" descr="Kuva, joka sisältää kohteen teksti, Fontti, ympyrä, logo&#10;&#10;Tekoälyllä luotu sisältö voi olla virheellistä.">
            <a:extLst>
              <a:ext uri="{FF2B5EF4-FFF2-40B4-BE49-F238E27FC236}">
                <a16:creationId xmlns:a16="http://schemas.microsoft.com/office/drawing/2014/main" id="{26AFC373-757D-D99B-8CAC-50A52472C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15" y="1223963"/>
            <a:ext cx="7872019" cy="7606272"/>
          </a:xfrm>
          <a:prstGeom prst="rect">
            <a:avLst/>
          </a:prstGeom>
        </p:spPr>
      </p:pic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09B74B3E-D4FE-CDE4-4128-77A1CFB64A6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92664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F34813-C08D-1746-1E16-3B00E1D1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8F6C88C-AF15-07CA-23C3-B27DE0CB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55915875-36A5-8D41-0638-75679B3028B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344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25506AF-325A-AD71-7414-DBF76E844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ED44917-B8C2-8912-F56D-9BC39EDB1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8E54725-3D1C-7EDF-1EEF-E93DDBDAD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138DD1BB-29E6-EA10-C42E-BD7AA80B7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C69AB818-1031-203D-4070-E445CB993F6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23541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0D58E1-CC50-BB2A-2636-2374CB2E6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091494-BD2A-C5FB-7740-8AB33F5335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3060699"/>
            <a:ext cx="7772400" cy="575945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50D6C84-9669-F737-4FA1-2217F3745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299" y="3060698"/>
            <a:ext cx="7807325" cy="575945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274B785-E691-638C-9C73-7F06EC57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0AAE35B-80DF-BF6A-75CE-5ECF32C97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A3691375-8A9B-02F8-5C49-3DD6CF6B94D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4039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3575275-838F-FE64-5166-C8E595694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3065475"/>
            <a:ext cx="7736681" cy="1375895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EFF10CE-E2F5-DA64-DCB6-7C32F4681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4446146"/>
            <a:ext cx="7736681" cy="465208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D37FB61-0FA0-44DB-B42C-754E665DD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3060697"/>
            <a:ext cx="7774782" cy="137589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4DA448E-4376-7318-9E3F-844324855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4436591"/>
            <a:ext cx="7774782" cy="466164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910E101-05EE-D887-854E-85851991E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2E376F1-B655-CC0F-35FE-62A8965E6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10" name="Otsikko 9">
            <a:extLst>
              <a:ext uri="{FF2B5EF4-FFF2-40B4-BE49-F238E27FC236}">
                <a16:creationId xmlns:a16="http://schemas.microsoft.com/office/drawing/2014/main" id="{B9D8C6B7-5A01-6D24-4593-C21E6A407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F0765765-8096-B165-F72C-165C9EB22F0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68101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6258B82-F92E-E4E4-6A18-EB1B6D852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A8F388D-4FD9-5286-B6E3-D6119412E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2D4B97B6-C70B-7AC4-AC93-5B67E418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DD0535A9-BF8E-0BAC-BD68-46B9FB1BA93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2186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>
            <a:extLst>
              <a:ext uri="{FF2B5EF4-FFF2-40B4-BE49-F238E27FC236}">
                <a16:creationId xmlns:a16="http://schemas.microsoft.com/office/drawing/2014/main" id="{EDB9FC23-8F20-7669-BE25-B97AC8579A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8889" y="5614440"/>
            <a:ext cx="15806736" cy="2283951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7AF1740-6FD1-7E52-F2AC-B3DA66F194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23142" y="9644266"/>
            <a:ext cx="4114800" cy="414104"/>
          </a:xfrm>
        </p:spPr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29226E4-F3D2-45D2-A4B8-0A214E03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30100" y="9631516"/>
            <a:ext cx="4204023" cy="426854"/>
          </a:xfrm>
        </p:spPr>
        <p:txBody>
          <a:bodyPr/>
          <a:lstStyle>
            <a:lvl1pPr>
              <a:defRPr sz="1470" b="0"/>
            </a:lvl1pPr>
          </a:lstStyle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2" name="Tekstin paikkamerkki 21">
            <a:extLst>
              <a:ext uri="{FF2B5EF4-FFF2-40B4-BE49-F238E27FC236}">
                <a16:creationId xmlns:a16="http://schemas.microsoft.com/office/drawing/2014/main" id="{F0EBEDB4-2E4C-96C1-3AE1-9FB07447D9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7299" y="3695700"/>
            <a:ext cx="15808325" cy="776860"/>
          </a:xfrm>
        </p:spPr>
        <p:txBody>
          <a:bodyPr lIns="180000" tIns="180000" rIns="180000" bIns="180000" anchor="b">
            <a:no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LISÄÄ TÄHÄN YLÄOTSIKKO ISOILLA KIRJAIMILLA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0582E6D7-9A47-EF78-1933-A8C4AB20D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299" y="4478935"/>
            <a:ext cx="15808325" cy="1122755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19319B4D-2260-6598-98F2-9B015F91672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65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328BA6-F20D-21F3-2215-EB78D8F74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13157"/>
            <a:ext cx="15773400" cy="4193259"/>
          </a:xfrm>
        </p:spPr>
        <p:txBody>
          <a:bodyPr anchor="b"/>
          <a:lstStyle>
            <a:lvl1pPr algn="l">
              <a:defRPr sz="8819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40E6A69-2065-B29C-890F-F8D1F6CA4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706416"/>
            <a:ext cx="15773400" cy="2113734"/>
          </a:xfrm>
        </p:spPr>
        <p:txBody>
          <a:bodyPr/>
          <a:lstStyle>
            <a:lvl1pPr marL="0" indent="0" algn="l">
              <a:buNone/>
              <a:defRPr sz="3528">
                <a:solidFill>
                  <a:schemeClr val="tx1">
                    <a:tint val="82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82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26374D-01F4-4E76-C2CB-013F2DF7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2FBF67F-5CFB-C477-5313-0C172831A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29A1BE31-50E3-E502-B376-A80738B85DB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90177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1B0004-8ED2-7FEA-71C2-4906DE19D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1223963"/>
            <a:ext cx="5898356" cy="2352146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F871D69-3944-2A5E-C8D1-2610977A0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A2ADC0F-F423-F924-4715-CB9C3E307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9" name="Sisällön paikkamerkki 8">
            <a:extLst>
              <a:ext uri="{FF2B5EF4-FFF2-40B4-BE49-F238E27FC236}">
                <a16:creationId xmlns:a16="http://schemas.microsoft.com/office/drawing/2014/main" id="{E4B3D571-06F5-B9C0-36B7-5E9B49CE6F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45375" y="1223963"/>
            <a:ext cx="9620250" cy="75961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887ACC6-E3E6-5CFC-8596-EC9A9696C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60475" y="3576638"/>
            <a:ext cx="5897563" cy="52435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C31067A9-7D3B-196D-57CE-A91C6D3B525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20407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718BFA-45C0-4836-5FE0-85D6E3FCC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918" y="1223963"/>
            <a:ext cx="5898356" cy="2352146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10B6576-FBD6-14B7-4A77-2DC79054A8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85538" y="1223963"/>
            <a:ext cx="9647544" cy="7596185"/>
          </a:xfrm>
        </p:spPr>
        <p:txBody>
          <a:bodyPr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E835AF-0D92-F1A6-5B53-09C1B065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B5923E-C78A-A802-9B2C-549B1FEF4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BB641DB3-54D4-AFEF-53B4-3760162B7D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4125" y="3576638"/>
            <a:ext cx="5899150" cy="52435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13">
            <a:extLst>
              <a:ext uri="{FF2B5EF4-FFF2-40B4-BE49-F238E27FC236}">
                <a16:creationId xmlns:a16="http://schemas.microsoft.com/office/drawing/2014/main" id="{AAB470EF-4362-B822-F541-7A44DDCBDB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7079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72FF8C-5657-101C-1CDD-A997CA638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220F663-B11F-45B6-77E9-D20960944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6E8326-BD6E-4122-8A66-AA9334A17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B03F218-0380-BE25-ECC2-17157B4AF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D1614526-5579-D49F-D494-278535721E5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16955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E44AE7FF-3C0D-4F32-74D0-4B2E78BE3C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1223963"/>
            <a:ext cx="3943350" cy="7596188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6CE08AD-B195-F928-4515-9FBBBD96F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1223962"/>
            <a:ext cx="11601450" cy="759618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A1933AB-5606-81C6-278E-A0700436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3C9956-AF96-7EBE-85B2-954491AE4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56D63159-0577-AE62-55B5-97E49C3C91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81892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0BA6B3-CB3D-8F47-A81E-48885D22AE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‹#›</a:t>
            </a:fld>
            <a:endParaRPr lang="fi-FI" dirty="0"/>
          </a:p>
        </p:txBody>
      </p:sp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ACF4DAD1-3A69-C142-BDE9-9E0DC1BBE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40" y="530716"/>
            <a:ext cx="16031690" cy="13229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2E4CAE-8655-5D40-8396-6E1E42B083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39506" y="2116667"/>
            <a:ext cx="16031690" cy="693208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5B0E119-865C-EF49-AB4E-47AF149DEC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97984" y="9613030"/>
            <a:ext cx="4114800" cy="4123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fi-FI" sz="147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r>
              <a:rPr lang="fi-FI"/>
              <a:t>20.12.2023</a:t>
            </a:r>
          </a:p>
        </p:txBody>
      </p:sp>
      <p:sp>
        <p:nvSpPr>
          <p:cNvPr id="4" name="d_lahde">
            <a:extLst>
              <a:ext uri="{FF2B5EF4-FFF2-40B4-BE49-F238E27FC236}">
                <a16:creationId xmlns:a16="http://schemas.microsoft.com/office/drawing/2014/main" id="{EA52353F-5D3A-231B-9997-944785F3EEBF}"/>
              </a:ext>
            </a:extLst>
          </p:cNvPr>
          <p:cNvSpPr txBox="1"/>
          <p:nvPr userDrawn="1"/>
        </p:nvSpPr>
        <p:spPr>
          <a:xfrm>
            <a:off x="3505200" y="9651266"/>
            <a:ext cx="9848850" cy="361922"/>
          </a:xfrm>
          <a:prstGeom prst="rect">
            <a:avLst/>
          </a:prstGeom>
          <a:noFill/>
        </p:spPr>
        <p:txBody>
          <a:bodyPr vert="horz" lIns="130861" tIns="68792" rtlCol="0">
            <a:noAutofit/>
          </a:bodyPr>
          <a:lstStyle/>
          <a:p>
            <a:pPr algn="l" fontAlgn="ctr">
              <a:lnSpc>
                <a:spcPct val="85000"/>
              </a:lnSpc>
            </a:pPr>
            <a:r>
              <a:rPr lang="fi-FI" sz="1470">
                <a:solidFill>
                  <a:srgbClr val="58594A"/>
                </a:solidFill>
                <a:latin typeface="Calibri" panose="020F0502020204030204" pitchFamily="34" charset="0"/>
              </a:rPr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1190100683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, graafi ja tila seliitteelle" userDrawn="1">
  <p:cSld name="Otsikko, graafi ja tila seliitte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0BA6B3-CB3D-8F47-A81E-48885D22AE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‹#›</a:t>
            </a:fld>
            <a:endParaRPr lang="fi-FI" dirty="0"/>
          </a:p>
        </p:txBody>
      </p:sp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ACF4DAD1-3A69-C142-BDE9-9E0DC1BBEA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9540" y="530716"/>
            <a:ext cx="16031690" cy="13229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/>
            </a:lvl1pPr>
          </a:lstStyle>
          <a:p>
            <a:r>
              <a:rPr lang="fi-FI" dirty="0"/>
              <a:t>Lisää otsikko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2E4CAE-8655-5D40-8396-6E1E42B083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39505" y="2116667"/>
            <a:ext cx="10951200" cy="693208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5B0E119-865C-EF49-AB4E-47AF149DEC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97984" y="9613030"/>
            <a:ext cx="4114800" cy="4123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fi-FI" sz="147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r>
              <a:rPr lang="fi-FI"/>
              <a:t>3.6.2024</a:t>
            </a:r>
          </a:p>
        </p:txBody>
      </p:sp>
      <p:sp>
        <p:nvSpPr>
          <p:cNvPr id="7" name="Sisällön paikkamerkki 3">
            <a:extLst>
              <a:ext uri="{FF2B5EF4-FFF2-40B4-BE49-F238E27FC236}">
                <a16:creationId xmlns:a16="http://schemas.microsoft.com/office/drawing/2014/main" id="{A2C6D4DB-8D1C-4F75-A5A8-D7B2BC3497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208382" y="2116665"/>
            <a:ext cx="4962848" cy="693208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d_lahde">
            <a:extLst>
              <a:ext uri="{FF2B5EF4-FFF2-40B4-BE49-F238E27FC236}">
                <a16:creationId xmlns:a16="http://schemas.microsoft.com/office/drawing/2014/main" id="{B8ED4600-9737-8C8A-1BED-56AFFF697922}"/>
              </a:ext>
            </a:extLst>
          </p:cNvPr>
          <p:cNvSpPr txBox="1"/>
          <p:nvPr userDrawn="1"/>
        </p:nvSpPr>
        <p:spPr>
          <a:xfrm>
            <a:off x="3505200" y="9651266"/>
            <a:ext cx="9848850" cy="361922"/>
          </a:xfrm>
          <a:prstGeom prst="rect">
            <a:avLst/>
          </a:prstGeom>
          <a:noFill/>
        </p:spPr>
        <p:txBody>
          <a:bodyPr vert="horz" lIns="130861" tIns="68792" rtlCol="0">
            <a:noAutofit/>
          </a:bodyPr>
          <a:lstStyle/>
          <a:p>
            <a:pPr algn="l" fontAlgn="ctr">
              <a:lnSpc>
                <a:spcPct val="85000"/>
              </a:lnSpc>
            </a:pPr>
            <a:r>
              <a:rPr lang="en-GB" sz="1470">
                <a:solidFill>
                  <a:srgbClr val="58594A"/>
                </a:solidFill>
                <a:latin typeface="Calibri" panose="020F0502020204030204" pitchFamily="34" charset="0"/>
              </a:rPr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292492911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bin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Ryhmä 17">
            <a:extLst>
              <a:ext uri="{FF2B5EF4-FFF2-40B4-BE49-F238E27FC236}">
                <a16:creationId xmlns:a16="http://schemas.microsoft.com/office/drawing/2014/main" id="{2CF958B5-6642-35D8-D4A8-C0D6A20AFE1F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3" y="0"/>
            <a:ext cx="18287998" cy="10080625"/>
            <a:chOff x="2" y="0"/>
            <a:chExt cx="12191998" cy="6858000"/>
          </a:xfrm>
        </p:grpSpPr>
        <p:sp>
          <p:nvSpPr>
            <p:cNvPr id="8" name="Suorakulmio 7">
              <a:extLst>
                <a:ext uri="{FF2B5EF4-FFF2-40B4-BE49-F238E27FC236}">
                  <a16:creationId xmlns:a16="http://schemas.microsoft.com/office/drawing/2014/main" id="{B9FBC65E-3B50-B92B-3697-8517E5C8EEAC}"/>
                </a:ext>
              </a:extLst>
            </p:cNvPr>
            <p:cNvSpPr>
              <a:spLocks/>
            </p:cNvSpPr>
            <p:nvPr userDrawn="1"/>
          </p:nvSpPr>
          <p:spPr>
            <a:xfrm>
              <a:off x="2" y="0"/>
              <a:ext cx="406440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3939" dirty="0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D0D81977-16C5-0925-340F-84BC24F00828}"/>
                </a:ext>
              </a:extLst>
            </p:cNvPr>
            <p:cNvSpPr>
              <a:spLocks/>
            </p:cNvSpPr>
            <p:nvPr userDrawn="1"/>
          </p:nvSpPr>
          <p:spPr>
            <a:xfrm>
              <a:off x="4064402" y="0"/>
              <a:ext cx="8127598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3939" dirty="0"/>
            </a:p>
          </p:txBody>
        </p:sp>
        <p:sp>
          <p:nvSpPr>
            <p:cNvPr id="15" name="Suorakulmio: Pyöristetyt kulmat 14">
              <a:extLst>
                <a:ext uri="{FF2B5EF4-FFF2-40B4-BE49-F238E27FC236}">
                  <a16:creationId xmlns:a16="http://schemas.microsoft.com/office/drawing/2014/main" id="{53012155-F24D-3A25-DFA9-8EDF0B85DA6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300039" y="296863"/>
              <a:ext cx="11604094" cy="6264275"/>
            </a:xfrm>
            <a:prstGeom prst="roundRect">
              <a:avLst>
                <a:gd name="adj" fmla="val 86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3939" dirty="0"/>
                <a:t>  </a:t>
              </a:r>
              <a:endParaRPr lang="fi-FI"/>
            </a:p>
          </p:txBody>
        </p:sp>
      </p:grp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47765CE-BFE0-40DA-93DA-4011DB0D135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257299" y="1223962"/>
            <a:ext cx="15808325" cy="1836737"/>
          </a:xfrm>
          <a:prstGeom prst="rect">
            <a:avLst/>
          </a:prstGeom>
        </p:spPr>
        <p:txBody>
          <a:bodyPr vert="horz" lIns="180000" tIns="180000" rIns="180000" bIns="180000" rtlCol="0" anchor="b" anchorCtr="0">
            <a:noAutofit/>
          </a:bodyPr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2AC8636-28B0-B91A-DE6A-50A12344696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257299" y="3071828"/>
            <a:ext cx="15808325" cy="5748322"/>
          </a:xfrm>
          <a:prstGeom prst="rect">
            <a:avLst/>
          </a:prstGeom>
        </p:spPr>
        <p:txBody>
          <a:bodyPr vert="horz" lIns="180000" tIns="180000" rIns="180000" bIns="18000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  <a:endParaRPr lang="fi-FI"/>
          </a:p>
          <a:p>
            <a:pPr lvl="1"/>
            <a:r>
              <a:rPr lang="fi-FI" dirty="0"/>
              <a:t>toinen taso</a:t>
            </a:r>
            <a:endParaRPr lang="fi-FI"/>
          </a:p>
          <a:p>
            <a:pPr lvl="2"/>
            <a:r>
              <a:rPr lang="fi-FI" dirty="0"/>
              <a:t>kolmas taso</a:t>
            </a:r>
            <a:endParaRPr lang="fi-FI"/>
          </a:p>
          <a:p>
            <a:pPr lvl="3"/>
            <a:r>
              <a:rPr lang="fi-FI" dirty="0"/>
              <a:t>neljäs taso</a:t>
            </a:r>
            <a:endParaRPr lang="fi-FI"/>
          </a:p>
          <a:p>
            <a:pPr lvl="4"/>
            <a:r>
              <a:rPr lang="fi-FI" dirty="0"/>
              <a:t>viides taso</a:t>
            </a:r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B47667B-051B-434D-0953-CCF2213EC21F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16840200" y="9644064"/>
            <a:ext cx="997742" cy="4365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>
                <a:solidFill>
                  <a:schemeClr val="bg1"/>
                </a:solidFill>
                <a:latin typeface="+mn-lt"/>
                <a:cs typeface="Space Grotesk" pitchFamily="2" charset="0"/>
              </a:defRPr>
            </a:lvl1pPr>
          </a:lstStyle>
          <a:p>
            <a:r>
              <a:rPr lang="fi-FI" dirty="0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522E98-5D97-CCC8-87DF-CA4E6DB281F1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6179800" y="9644063"/>
            <a:ext cx="493867" cy="43656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>
                <a:solidFill>
                  <a:schemeClr val="bg1"/>
                </a:solidFill>
                <a:latin typeface="+mn-lt"/>
                <a:cs typeface="Space Grotesk" pitchFamily="2" charset="0"/>
              </a:defRPr>
            </a:lvl1pPr>
          </a:lstStyle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4C2B2BE5-D52F-224B-921C-FF050C8E4B50}"/>
              </a:ext>
            </a:extLst>
          </p:cNvPr>
          <p:cNvSpPr txBox="1"/>
          <p:nvPr userDrawn="1"/>
        </p:nvSpPr>
        <p:spPr>
          <a:xfrm>
            <a:off x="450059" y="9706713"/>
            <a:ext cx="5646545" cy="3112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>
                <a:solidFill>
                  <a:srgbClr val="FFFFFF"/>
                </a:solidFill>
                <a:latin typeface="+mn-lt"/>
              </a:rPr>
              <a:t>© </a:t>
            </a:r>
            <a:r>
              <a:rPr lang="fi-FI" sz="1200" dirty="0" err="1">
                <a:solidFill>
                  <a:srgbClr val="FFFFFF"/>
                </a:solidFill>
                <a:latin typeface="+mn-lt"/>
              </a:rPr>
              <a:t>Metsäteollisuus</a:t>
            </a:r>
            <a:r>
              <a:rPr lang="fi-FI" sz="1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fi-FI" sz="1200" dirty="0" err="1">
                <a:solidFill>
                  <a:srgbClr val="FFFFFF"/>
                </a:solidFill>
                <a:latin typeface="+mn-lt"/>
              </a:rPr>
              <a:t>ry</a:t>
            </a:r>
            <a:endParaRPr lang="fi-FI" sz="1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Kuva 8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1292165-2A51-8976-54B0-3BED0415D362}"/>
              </a:ext>
            </a:extLst>
          </p:cNvPr>
          <p:cNvPicPr>
            <a:picLocks noChangeAspect="1"/>
          </p:cNvPicPr>
          <p:nvPr userDrawn="1"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79" y="8820150"/>
            <a:ext cx="2288983" cy="38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67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9" r:id="rId2"/>
    <p:sldLayoutId id="2147483683" r:id="rId3"/>
    <p:sldLayoutId id="2147483675" r:id="rId4"/>
    <p:sldLayoutId id="2147483668" r:id="rId5"/>
    <p:sldLayoutId id="2147483664" r:id="rId6"/>
    <p:sldLayoutId id="2147483654" r:id="rId7"/>
    <p:sldLayoutId id="2147483682" r:id="rId8"/>
    <p:sldLayoutId id="2147483676" r:id="rId9"/>
    <p:sldLayoutId id="2147483672" r:id="rId10"/>
    <p:sldLayoutId id="2147483665" r:id="rId11"/>
    <p:sldLayoutId id="2147483655" r:id="rId12"/>
    <p:sldLayoutId id="2147483649" r:id="rId13"/>
    <p:sldLayoutId id="2147483677" r:id="rId14"/>
    <p:sldLayoutId id="2147483669" r:id="rId15"/>
    <p:sldLayoutId id="2147483660" r:id="rId16"/>
    <p:sldLayoutId id="2147483656" r:id="rId17"/>
    <p:sldLayoutId id="2147483650" r:id="rId18"/>
    <p:sldLayoutId id="2147483673" r:id="rId19"/>
    <p:sldLayoutId id="2147483661" r:id="rId20"/>
    <p:sldLayoutId id="2147483652" r:id="rId21"/>
    <p:sldLayoutId id="2147483678" r:id="rId22"/>
    <p:sldLayoutId id="2147483670" r:id="rId23"/>
    <p:sldLayoutId id="2147483666" r:id="rId24"/>
    <p:sldLayoutId id="2147483657" r:id="rId25"/>
    <p:sldLayoutId id="2147483651" r:id="rId26"/>
    <p:sldLayoutId id="2147483679" r:id="rId27"/>
    <p:sldLayoutId id="2147483671" r:id="rId28"/>
    <p:sldLayoutId id="2147483662" r:id="rId29"/>
    <p:sldLayoutId id="2147483680" r:id="rId30"/>
    <p:sldLayoutId id="2147483674" r:id="rId31"/>
    <p:sldLayoutId id="2147483667" r:id="rId32"/>
    <p:sldLayoutId id="2147483658" r:id="rId33"/>
    <p:sldLayoutId id="2147483653" r:id="rId34"/>
    <p:sldLayoutId id="2147483681" r:id="rId35"/>
    <p:sldLayoutId id="2147483684" r:id="rId36"/>
    <p:sldLayoutId id="2147483685" r:id="rId37"/>
  </p:sldLayoutIdLst>
  <p:hf hdr="0"/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66700" indent="-266700" algn="l" defTabSz="1344077" rtl="0" eaLnBrk="1" latinLnBrk="0" hangingPunct="1">
        <a:lnSpc>
          <a:spcPct val="90000"/>
        </a:lnSpc>
        <a:spcBef>
          <a:spcPts val="1470"/>
        </a:spcBef>
        <a:buClr>
          <a:schemeClr val="tx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1pPr>
      <a:lvl2pPr marL="812800" indent="-319088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2pPr>
      <a:lvl3pPr marL="1257300" indent="-268288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3pPr>
      <a:lvl4pPr marL="1879600" indent="-231775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4pPr>
      <a:lvl5pPr marL="2425700" indent="-182563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tabLst>
          <a:tab pos="2336800" algn="l"/>
        </a:tabLst>
        <a:defRPr sz="18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orient="horz" pos="771" userDrawn="1">
          <p15:clr>
            <a:srgbClr val="F26B43"/>
          </p15:clr>
        </p15:guide>
        <p15:guide id="7" orient="horz" pos="5556" userDrawn="1">
          <p15:clr>
            <a:srgbClr val="F26B43"/>
          </p15:clr>
        </p15:guide>
        <p15:guide id="8" pos="10750" userDrawn="1">
          <p15:clr>
            <a:srgbClr val="F26B43"/>
          </p15:clr>
        </p15:guide>
        <p15:guide id="9" pos="793" userDrawn="1">
          <p15:clr>
            <a:srgbClr val="F26B43"/>
          </p15:clr>
        </p15:guide>
        <p15:guide id="10" pos="5760" userDrawn="1">
          <p15:clr>
            <a:srgbClr val="F26B43"/>
          </p15:clr>
        </p15:guide>
        <p15:guide id="11" orient="horz" pos="31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33E40091-B8B3-47EA-9A07-6F1C7D54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1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847F0FC8-3D3B-4C34-8A81-ABDE66AFD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800" dirty="0">
                <a:solidFill>
                  <a:schemeClr val="accent6"/>
                </a:solidFill>
              </a:rPr>
              <a:t>Massa- ja paperiteollisuuden päästöt vesistöihin vähentyneet huomattavasti</a:t>
            </a:r>
          </a:p>
        </p:txBody>
      </p:sp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7183DDBA-3D19-9ED8-06DB-0EAD68F0022E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60550350"/>
              </p:ext>
            </p:extLst>
          </p:nvPr>
        </p:nvGraphicFramePr>
        <p:xfrm>
          <a:off x="1139825" y="2116138"/>
          <a:ext cx="16032163" cy="6683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6988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33E40091-B8B3-47EA-9A07-6F1C7D54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2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847F0FC8-3D3B-4C34-8A81-ABDE66AFD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800" dirty="0">
                <a:solidFill>
                  <a:srgbClr val="000000"/>
                </a:solidFill>
              </a:rPr>
              <a:t>Metsäteollisuus on onnistunut vesiensuojelussa erinomaisesti</a:t>
            </a:r>
          </a:p>
        </p:txBody>
      </p:sp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23AA0D81-4558-D02F-049D-08603894D7F8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75533040"/>
              </p:ext>
            </p:extLst>
          </p:nvPr>
        </p:nvGraphicFramePr>
        <p:xfrm>
          <a:off x="1139825" y="2116138"/>
          <a:ext cx="16032163" cy="6683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02093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33E40091-B8B3-47EA-9A07-6F1C7D54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3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847F0FC8-3D3B-4C34-8A81-ABDE66AFD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800" dirty="0">
                <a:solidFill>
                  <a:srgbClr val="000000"/>
                </a:solidFill>
              </a:rPr>
              <a:t>COD-päästöt ovat vähentyneet 71 % tuotettua tonnia kohti vuodesta 1992</a:t>
            </a:r>
          </a:p>
        </p:txBody>
      </p:sp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761DD184-1E3C-F840-768E-79940D469586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  <p:graphicFrame>
        <p:nvGraphicFramePr>
          <p:cNvPr id="8" name="Sisällön paikkamerkki 7">
            <a:extLst>
              <a:ext uri="{FF2B5EF4-FFF2-40B4-BE49-F238E27FC236}">
                <a16:creationId xmlns:a16="http://schemas.microsoft.com/office/drawing/2014/main" id="{00000000-0008-0000-0400-000005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338633729"/>
              </p:ext>
            </p:extLst>
          </p:nvPr>
        </p:nvGraphicFramePr>
        <p:xfrm>
          <a:off x="1139825" y="2116138"/>
          <a:ext cx="16032163" cy="6683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8665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33E40091-B8B3-47EA-9A07-6F1C7D54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4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847F0FC8-3D3B-4C34-8A81-ABDE66AFD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800" dirty="0">
                <a:solidFill>
                  <a:srgbClr val="000000"/>
                </a:solidFill>
              </a:rPr>
              <a:t>Ravinnepäästöt vesistöihin ovat jatkaneet laskuaan merkittävästi 1990-luvun alusta lähtien</a:t>
            </a:r>
          </a:p>
        </p:txBody>
      </p:sp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3A74265D-0671-D600-99E1-044EB130088F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  <p:graphicFrame>
        <p:nvGraphicFramePr>
          <p:cNvPr id="11" name="Sisällön paikkamerkki 10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648827231"/>
              </p:ext>
            </p:extLst>
          </p:nvPr>
        </p:nvGraphicFramePr>
        <p:xfrm>
          <a:off x="1139825" y="2116138"/>
          <a:ext cx="16031405" cy="6604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4195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33E40091-B8B3-47EA-9A07-6F1C7D54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5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847F0FC8-3D3B-4C34-8A81-ABDE66AFD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800" dirty="0">
                <a:solidFill>
                  <a:srgbClr val="000000"/>
                </a:solidFill>
              </a:rPr>
              <a:t>AOX-päästöt ovat alentuneet yli 90 % tuotettua tonnia kohti vuodesta 1991</a:t>
            </a:r>
          </a:p>
        </p:txBody>
      </p:sp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E2A3B0E5-0CDD-ACE5-59D4-B8C41D51360B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  <p:graphicFrame>
        <p:nvGraphicFramePr>
          <p:cNvPr id="8" name="Sisällön paikkamerkki 7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91958334"/>
              </p:ext>
            </p:extLst>
          </p:nvPr>
        </p:nvGraphicFramePr>
        <p:xfrm>
          <a:off x="1139825" y="2116138"/>
          <a:ext cx="16032163" cy="6696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87128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AMELEONADDRESS" val="{&quot;displayName&quot;:null,&quot;businessId&quot;:&quot;&quot;,&quot;language&quot;:&quot;fi-FI&quot;,&quot;unit&quot;:&quot;Yleinen&quot;,&quot;postalAddress&quot;:&quot;&quot;,&quot;postalCode&quot;:&quot;&quot;,&quot;postOffice&quot;:&quot;&quot;,&quot;streetAddress&quot;:&quot;Snellmaninkatu 13&quot;,&quot;streetPostOffice&quot;:&quot;00170 Helsinki&quot;,&quot;tel&quot;:&quot;09 132 61&quot;,&quot;fax&quot;:&quot;&quot;,&quot;email&quot;:&quot;etunimi.sukunimi@forestindustries.fi&quot;,&quot;www&quot;:&quot;www.metsateollisuus.fi&quot;,&quot;companyInfo&quot;:&quot;&quot;,&quot;addressLayout&quot;:&quot;9118ba33-9118-9118-9118-9118ba331b56&quot;,&quot;companyName&quot;:&quot;Metsäteollisuus ry&quot;,&quot;domicile&quot;:&quot;Helsinki&quot;,&quot;customFields&quot;:null}"/>
  <p:tag name="KAMELEONDOCUMENT" val="{&quot;content&quot;:&quot;b105ff8f-dd61-45dd-8537-30dd613703f5&quot;,&quot;module&quot;:&quot;ef23504f-7fcd-4484-b491-9ebeb84fe42b&quot;,&quot;language&quot;:&quot;fi-FI&quot;,&quot;author&quot;:&quot;1d56afa2-0c2d-42f5-be82-f734c510cec9&quot;,&quot;properties&quot;:{&quot;AuthorName&quot;:&quot;Liimatainen Elias&quot;,&quot;AuthorTitle&quot;:&quot;&quot;,&quot;AuthorEmail&quot;:&quot;elias.liimatainen@forestindustries.fi&quot;,&quot;AuthorPhone&quot;:&quot;0407506090&quot;,&quot;CompanyList&quot;:&quot;Metsäteollisuus ry&quot;,&quot;SiteList&quot;:&quot;Yleinen&quot;,&quot;AuthorMobile&quot;:&quot;+358407506090&quot;,&quot;AuthorDepartment&quot;:&quot;Taloustiimi&quot;,&quot;ddate&quot;:&quot;20.10.2025&quot;,&quot;dtitle&quot;:null,&quot;dsubtitle&quot;:null},&quot;raw&quot;:{&quot;ddate&quot;:&quot;2025-10-20&quot;}}"/>
</p:tagLst>
</file>

<file path=ppt/theme/theme1.xml><?xml version="1.0" encoding="utf-8"?>
<a:theme xmlns:a="http://schemas.openxmlformats.org/drawingml/2006/main" name="Office-teema">
  <a:themeElements>
    <a:clrScheme name="Mukautettu 1">
      <a:dk1>
        <a:srgbClr val="595949"/>
      </a:dk1>
      <a:lt1>
        <a:srgbClr val="FFFFFF"/>
      </a:lt1>
      <a:dk2>
        <a:srgbClr val="84BC26"/>
      </a:dk2>
      <a:lt2>
        <a:srgbClr val="EDEDED"/>
      </a:lt2>
      <a:accent1>
        <a:srgbClr val="84BC26"/>
      </a:accent1>
      <a:accent2>
        <a:srgbClr val="595949"/>
      </a:accent2>
      <a:accent3>
        <a:srgbClr val="EF7C00"/>
      </a:accent3>
      <a:accent4>
        <a:srgbClr val="0080C8"/>
      </a:accent4>
      <a:accent5>
        <a:srgbClr val="E8548D"/>
      </a:accent5>
      <a:accent6>
        <a:srgbClr val="000000"/>
      </a:accent6>
      <a:hlink>
        <a:srgbClr val="84BC26"/>
      </a:hlink>
      <a:folHlink>
        <a:srgbClr val="262626"/>
      </a:folHlink>
    </a:clrScheme>
    <a:fontScheme name="Mukautettu 1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0000" tIns="180000" rIns="180000" bIns="180000" rtlCol="0">
        <a:normAutofit/>
      </a:bodyPr>
      <a:lstStyle>
        <a:defPPr algn="l">
          <a:defRPr sz="2400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Metry uusi pohja 2025.pptx" id="{D2836F5C-63CC-4E9C-BE5E-CAE6C6CB92E3}" vid="{03AF7056-FC02-4799-BC2A-D1175CDDF4A5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Metsateollisuus ry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9EAAB1"/>
    </a:accent1>
    <a:accent2>
      <a:srgbClr val="99CC00"/>
    </a:accent2>
    <a:accent3>
      <a:srgbClr val="001999"/>
    </a:accent3>
    <a:accent4>
      <a:srgbClr val="FC831B"/>
    </a:accent4>
    <a:accent5>
      <a:srgbClr val="86766E"/>
    </a:accent5>
    <a:accent6>
      <a:srgbClr val="DDDE0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Metsateollisuus ry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9EAAB1"/>
    </a:accent1>
    <a:accent2>
      <a:srgbClr val="99CC00"/>
    </a:accent2>
    <a:accent3>
      <a:srgbClr val="001999"/>
    </a:accent3>
    <a:accent4>
      <a:srgbClr val="FC831B"/>
    </a:accent4>
    <a:accent5>
      <a:srgbClr val="86766E"/>
    </a:accent5>
    <a:accent6>
      <a:srgbClr val="DDDE0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Metsateollisuus ry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9EAAB1"/>
    </a:accent1>
    <a:accent2>
      <a:srgbClr val="99CC00"/>
    </a:accent2>
    <a:accent3>
      <a:srgbClr val="001999"/>
    </a:accent3>
    <a:accent4>
      <a:srgbClr val="FC831B"/>
    </a:accent4>
    <a:accent5>
      <a:srgbClr val="86766E"/>
    </a:accent5>
    <a:accent6>
      <a:srgbClr val="DDDE0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Metsateollisuus ry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9EAAB1"/>
    </a:accent1>
    <a:accent2>
      <a:srgbClr val="99CC00"/>
    </a:accent2>
    <a:accent3>
      <a:srgbClr val="001999"/>
    </a:accent3>
    <a:accent4>
      <a:srgbClr val="FC831B"/>
    </a:accent4>
    <a:accent5>
      <a:srgbClr val="86766E"/>
    </a:accent5>
    <a:accent6>
      <a:srgbClr val="DDDE0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Metsateollisuus ry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9EAAB1"/>
    </a:accent1>
    <a:accent2>
      <a:srgbClr val="99CC00"/>
    </a:accent2>
    <a:accent3>
      <a:srgbClr val="001999"/>
    </a:accent3>
    <a:accent4>
      <a:srgbClr val="FC831B"/>
    </a:accent4>
    <a:accent5>
      <a:srgbClr val="86766E"/>
    </a:accent5>
    <a:accent6>
      <a:srgbClr val="DDDE0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a0f1b53-4f2b-47f4-afa8-762e7ed58ed1}">
  <we:reference id="9a0f1b53-4f2b-47f4-afa8-762e7ed58ed1" version="1.4.0" store="EXCatalog" storeType="EXCatalog"/>
  <we:alternateReferences/>
  <we:properties>
    <we:property name="Office.AutoShowTaskpaneWithDocument" value="false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15BE812A</Template>
  <TotalTime>55</TotalTime>
  <Words>146</Words>
  <Application>Microsoft Office PowerPoint</Application>
  <PresentationFormat>Mukautettu</PresentationFormat>
  <Paragraphs>29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11" baseType="lpstr">
      <vt:lpstr>Segoe UI</vt:lpstr>
      <vt:lpstr>Arial</vt:lpstr>
      <vt:lpstr>Wingdings</vt:lpstr>
      <vt:lpstr>Calibri</vt:lpstr>
      <vt:lpstr>Aptos</vt:lpstr>
      <vt:lpstr>Office-teema</vt:lpstr>
      <vt:lpstr>Massa- ja paperiteollisuuden päästöt vesistöihin vähentyneet huomattavasti</vt:lpstr>
      <vt:lpstr>Metsäteollisuus on onnistunut vesiensuojelussa erinomaisesti</vt:lpstr>
      <vt:lpstr>COD-päästöt ovat vähentyneet 71 % tuotettua tonnia kohti vuodesta 1992</vt:lpstr>
      <vt:lpstr>Ravinnepäästöt vesistöihin ovat jatkaneet laskuaan merkittävästi 1990-luvun alusta lähtien</vt:lpstr>
      <vt:lpstr>AOX-päästöt ovat alentuneet yli 90 % tuotettua tonnia kohti vuodesta 1991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Liimatainen Elias</dc:creator>
  <cp:lastModifiedBy>Liimatainen Elias</cp:lastModifiedBy>
  <cp:revision>12</cp:revision>
  <dcterms:created xsi:type="dcterms:W3CDTF">2025-10-20T06:36:41Z</dcterms:created>
  <dcterms:modified xsi:type="dcterms:W3CDTF">2026-10-08T12:44:28Z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16c8f7-5329-45c1-b6df-378d2db7d954_Enabled">
    <vt:lpwstr>true</vt:lpwstr>
  </property>
  <property fmtid="{D5CDD505-2E9C-101B-9397-08002B2CF9AE}" pid="3" name="MSIP_Label_b616c8f7-5329-45c1-b6df-378d2db7d954_SetDate">
    <vt:lpwstr>2026-09-08T13:03:44Z</vt:lpwstr>
  </property>
  <property fmtid="{D5CDD505-2E9C-101B-9397-08002B2CF9AE}" pid="4" name="MSIP_Label_b616c8f7-5329-45c1-b6df-378d2db7d954_Method">
    <vt:lpwstr>Standard</vt:lpwstr>
  </property>
  <property fmtid="{D5CDD505-2E9C-101B-9397-08002B2CF9AE}" pid="5" name="MSIP_Label_b616c8f7-5329-45c1-b6df-378d2db7d954_Name">
    <vt:lpwstr>General</vt:lpwstr>
  </property>
  <property fmtid="{D5CDD505-2E9C-101B-9397-08002B2CF9AE}" pid="6" name="MSIP_Label_b616c8f7-5329-45c1-b6df-378d2db7d954_SiteId">
    <vt:lpwstr>ef23504f-7fcd-4484-b491-9ebeb84fe42b</vt:lpwstr>
  </property>
  <property fmtid="{D5CDD505-2E9C-101B-9397-08002B2CF9AE}" pid="7" name="MSIP_Label_b616c8f7-5329-45c1-b6df-378d2db7d954_ActionId">
    <vt:lpwstr>df4501c0-38c3-47cb-ab67-c52a5d6fae33</vt:lpwstr>
  </property>
  <property fmtid="{D5CDD505-2E9C-101B-9397-08002B2CF9AE}" pid="8" name="MSIP_Label_b616c8f7-5329-45c1-b6df-378d2db7d954_ContentBits">
    <vt:lpwstr>0</vt:lpwstr>
  </property>
  <property fmtid="{D5CDD505-2E9C-101B-9397-08002B2CF9AE}" pid="9" name="MSIP_Label_b616c8f7-5329-45c1-b6df-378d2db7d954_Tag">
    <vt:lpwstr>10, 3, 0, 1</vt:lpwstr>
  </property>
</Properties>
</file>