
<file path=[Content_Types].xml><?xml version="1.0" encoding="utf-8"?>
<Types xmlns="http://schemas.openxmlformats.org/package/2006/content-types">
  <Default Extension="bin" ContentType="image/png"/>
  <Default Extension="fntdata" ContentType="application/x-fontdata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8"/>
  </p:notesMasterIdLst>
  <p:sldIdLst>
    <p:sldId id="271" r:id="rId2"/>
    <p:sldId id="272" r:id="rId3"/>
    <p:sldId id="273" r:id="rId4"/>
    <p:sldId id="274" r:id="rId5"/>
    <p:sldId id="275" r:id="rId6"/>
    <p:sldId id="276" r:id="rId7"/>
  </p:sldIdLst>
  <p:sldSz cx="18288000" cy="10080625"/>
  <p:notesSz cx="6858000" cy="9144000"/>
  <p:embeddedFontLst>
    <p:embeddedFont>
      <p:font typeface="Segoe UI" panose="020B0502040204020203" pitchFamily="34" charset="0"/>
      <p:regular r:id="rId9"/>
      <p:bold r:id="rId10"/>
      <p:italic r:id="rId11"/>
      <p:boldItalic r:id="rId12"/>
    </p:embeddedFont>
  </p:embeddedFontLst>
  <p:custDataLst>
    <p:tags r:id="rId13"/>
  </p:custDataLst>
  <p:defaultTextStyle>
    <a:defPPr>
      <a:defRPr lang="fi-FI"/>
    </a:defPPr>
    <a:lvl1pPr marL="0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1pPr>
    <a:lvl2pPr marL="680817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2pPr>
    <a:lvl3pPr marL="1361633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3pPr>
    <a:lvl4pPr marL="2042450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4pPr>
    <a:lvl5pPr marL="2723266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5pPr>
    <a:lvl6pPr marL="3404083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6pPr>
    <a:lvl7pPr marL="4084899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7pPr>
    <a:lvl8pPr marL="4765716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8pPr>
    <a:lvl9pPr marL="5446532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7A7A7A"/>
    <a:srgbClr val="262626"/>
    <a:srgbClr val="FA8C6E"/>
    <a:srgbClr val="84B014"/>
    <a:srgbClr val="4DA33C"/>
    <a:srgbClr val="FFFFF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88" autoAdjust="0"/>
  </p:normalViewPr>
  <p:slideViewPr>
    <p:cSldViewPr snapToGrid="0">
      <p:cViewPr>
        <p:scale>
          <a:sx n="40" d="100"/>
          <a:sy n="40" d="100"/>
        </p:scale>
        <p:origin x="924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metsa\shares\yleiset\Yhteiset\Tilastot\Ymp&#228;rist&#246;\Ymp&#228;rist&#246;kysely\Kyselyn%20analysointi\ANALYSOINTI%20-%20P&#228;&#228;st&#246;t,%20kaatopaikkaj&#228;tteet,%20ymp&#228;rist&#246;nsuojelu.xlsm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metsa\shares\yleiset\Yhteiset\Tilastot\Ymp&#228;rist&#246;\Ymp&#228;rist&#246;kysely\Kyselyn%20analysointi\ANALYSOINTI%20-%20P&#228;&#228;st&#246;t,%20kaatopaikkaj&#228;tteet,%20ymp&#228;rist&#246;nsuojelu.xlsm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\\metsa\shares\yleiset\Yhteiset\Tilastot\Ymp&#228;rist&#246;\Ymp&#228;rist&#246;kysely\Kyselyn%20analysointi\ANALYSOINTI%20-%20P&#228;&#228;st&#246;t,%20kaatopaikkaj&#228;tteet,%20ymp&#228;rist&#246;nsuojelu.xlsm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file:///\\metsa\shares\yleiset\Yhteiset\Tilastot\Ymp&#228;rist&#246;\Ymp&#228;rist&#246;kysely\Kyselyn%20analysointi\ANALYSOINTI%20-%20P&#228;&#228;st&#246;t,%20kaatopaikkaj&#228;tteet,%20ymp&#228;rist&#246;nsuojelu.xlsm" TargetMode="External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metsa\shares\yleiset\Yhteiset\Tilastot\Ymp&#228;rist&#246;\Ymp&#228;rist&#246;kysely\Kyselyn%20analysointi\ANALYSOINTI%20-%20P&#228;&#228;st&#246;t,%20kaatopaikkaj&#228;tteet,%20ymp&#228;rist&#246;nsuojelu.xlsm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metsa\shares\yleiset\Yhteiset\Tilastot\Ymp&#228;rist&#246;\Ymp&#228;rist&#246;kysely\Kyselyn%20analysointi\ANALYSOINTI%20-%20P&#228;&#228;st&#246;t,%20kaatopaikkaj&#228;tteet,%20ymp&#228;rist&#246;nsuojelu.xlsm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rgbClr val="000000"/>
                </a:solidFill>
              </a:defRPr>
            </a:pPr>
            <a:r>
              <a:rPr lang="fi-FI" sz="3200" b="1" dirty="0">
                <a:solidFill>
                  <a:srgbClr val="000000"/>
                </a:solidFill>
              </a:rPr>
              <a:t>Massa- ja paperiteollisuuden päästöt ilmaan indeksoituna</a:t>
            </a:r>
            <a:endParaRPr lang="fi-FI" sz="2000" b="1" dirty="0">
              <a:solidFill>
                <a:srgbClr val="000000"/>
              </a:solidFill>
            </a:endParaRPr>
          </a:p>
        </c:rich>
      </c:tx>
      <c:layout>
        <c:manualLayout>
          <c:xMode val="edge"/>
          <c:yMode val="edge"/>
          <c:x val="0.19307739857744258"/>
          <c:y val="0"/>
        </c:manualLayout>
      </c:layout>
      <c:overlay val="0"/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spPr>
          <a:ln w="31750">
            <a:solidFill>
              <a:srgbClr val="0071A1"/>
            </a:solidFill>
          </a:ln>
        </c:spPr>
        <c:marker>
          <c:symbol val="none"/>
        </c:marker>
      </c:pivotFmt>
      <c:pivotFmt>
        <c:idx val="6"/>
        <c:spPr>
          <a:ln w="31750">
            <a:solidFill>
              <a:srgbClr val="EAB818"/>
            </a:solidFill>
          </a:ln>
        </c:spPr>
        <c:marker>
          <c:symbol val="none"/>
        </c:marker>
      </c:pivotFmt>
      <c:pivotFmt>
        <c:idx val="7"/>
        <c:spPr>
          <a:ln w="31750">
            <a:solidFill>
              <a:srgbClr val="AB7A16"/>
            </a:solidFill>
          </a:ln>
        </c:spPr>
        <c:marker>
          <c:symbol val="none"/>
        </c:marker>
      </c:pivotFmt>
      <c:pivotFmt>
        <c:idx val="8"/>
        <c:spPr>
          <a:ln w="31750">
            <a:solidFill>
              <a:srgbClr val="84BD00"/>
            </a:solidFill>
          </a:ln>
        </c:spPr>
        <c:marker>
          <c:symbol val="none"/>
        </c:marker>
      </c:pivotFmt>
      <c:pivotFmt>
        <c:idx val="9"/>
        <c:spPr>
          <a:ln w="31750">
            <a:solidFill>
              <a:srgbClr val="509E2F"/>
            </a:solidFill>
          </a:ln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5.0211612125733468E-2"/>
          <c:y val="0.1199354528042143"/>
          <c:w val="0.72965401651354289"/>
          <c:h val="0.78314332608518977"/>
        </c:manualLayout>
      </c:layout>
      <c:lineChart>
        <c:grouping val="standard"/>
        <c:varyColors val="0"/>
        <c:ser>
          <c:idx val="0"/>
          <c:order val="0"/>
          <c:tx>
            <c:strRef>
              <c:f>'2. Indeksit - ilmapäästöt'!$B$99</c:f>
              <c:strCache>
                <c:ptCount val="1"/>
                <c:pt idx="0">
                  <c:v>Sellun, paperin ja kartongin tuotanto</c:v>
                </c:pt>
              </c:strCache>
            </c:strRef>
          </c:tx>
          <c:spPr>
            <a:ln w="50800">
              <a:solidFill>
                <a:srgbClr val="59594A"/>
              </a:solidFill>
            </a:ln>
          </c:spPr>
          <c:marker>
            <c:symbol val="none"/>
          </c:marker>
          <c:cat>
            <c:strRef>
              <c:f>'2. Indeksit - ilmapäästöt'!$A$100:$A$132</c:f>
              <c:strCache>
                <c:ptCount val="33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  <c:pt idx="27">
                  <c:v>2019</c:v>
                </c:pt>
                <c:pt idx="28">
                  <c:v>2020</c:v>
                </c:pt>
                <c:pt idx="29">
                  <c:v>2021</c:v>
                </c:pt>
                <c:pt idx="30">
                  <c:v>2022</c:v>
                </c:pt>
                <c:pt idx="31">
                  <c:v>2023</c:v>
                </c:pt>
                <c:pt idx="32">
                  <c:v>2024</c:v>
                </c:pt>
              </c:strCache>
            </c:strRef>
          </c:cat>
          <c:val>
            <c:numRef>
              <c:f>'2. Indeksit - ilmapäästöt'!$B$100:$B$132</c:f>
              <c:numCache>
                <c:formatCode>#,##0.00</c:formatCode>
                <c:ptCount val="33"/>
                <c:pt idx="0">
                  <c:v>1</c:v>
                </c:pt>
                <c:pt idx="1">
                  <c:v>1.0986301153748632</c:v>
                </c:pt>
                <c:pt idx="2">
                  <c:v>1.190495090286203</c:v>
                </c:pt>
                <c:pt idx="3">
                  <c:v>1.1880621923611765</c:v>
                </c:pt>
                <c:pt idx="4">
                  <c:v>1.1496150854879184</c:v>
                </c:pt>
                <c:pt idx="5">
                  <c:v>1.3337531595338616</c:v>
                </c:pt>
                <c:pt idx="6">
                  <c:v>1.3801162987034399</c:v>
                </c:pt>
                <c:pt idx="7">
                  <c:v>1.4158891010721097</c:v>
                </c:pt>
                <c:pt idx="8">
                  <c:v>1.4646117283943598</c:v>
                </c:pt>
                <c:pt idx="9">
                  <c:v>1.3537904030900043</c:v>
                </c:pt>
                <c:pt idx="10">
                  <c:v>1.416386979934757</c:v>
                </c:pt>
                <c:pt idx="11">
                  <c:v>1.4503470654852124</c:v>
                </c:pt>
                <c:pt idx="12">
                  <c:v>1.5505326436841729</c:v>
                </c:pt>
                <c:pt idx="13">
                  <c:v>1.3618644831440361</c:v>
                </c:pt>
                <c:pt idx="14">
                  <c:v>1.5701960872378142</c:v>
                </c:pt>
                <c:pt idx="15">
                  <c:v>1.5658379061059877</c:v>
                </c:pt>
                <c:pt idx="16">
                  <c:v>1.441536187251345</c:v>
                </c:pt>
                <c:pt idx="17">
                  <c:v>1.1455397416203419</c:v>
                </c:pt>
                <c:pt idx="18">
                  <c:v>1.3141388468028306</c:v>
                </c:pt>
                <c:pt idx="19">
                  <c:v>1.2846302958790472</c:v>
                </c:pt>
                <c:pt idx="20">
                  <c:v>1.2450736016468804</c:v>
                </c:pt>
                <c:pt idx="21">
                  <c:v>1.2553229086955831</c:v>
                </c:pt>
                <c:pt idx="22">
                  <c:v>1.2375766794564069</c:v>
                </c:pt>
                <c:pt idx="23">
                  <c:v>1.2229015407950827</c:v>
                </c:pt>
                <c:pt idx="24">
                  <c:v>1.2345480033110439</c:v>
                </c:pt>
                <c:pt idx="25">
                  <c:v>1.2640868399942695</c:v>
                </c:pt>
                <c:pt idx="26">
                  <c:v>1.315086962438643</c:v>
                </c:pt>
                <c:pt idx="27">
                  <c:v>1.2699144751990095</c:v>
                </c:pt>
                <c:pt idx="28">
                  <c:v>1.1163562338185815</c:v>
                </c:pt>
                <c:pt idx="29">
                  <c:v>1.1924098090237307</c:v>
                </c:pt>
                <c:pt idx="30">
                  <c:v>1.0019899440692863</c:v>
                </c:pt>
                <c:pt idx="31">
                  <c:v>0.93304951755637699</c:v>
                </c:pt>
                <c:pt idx="32">
                  <c:v>0.96092203434468748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CFB-4FA5-896E-134B0E2442EF}"/>
            </c:ext>
          </c:extLst>
        </c:ser>
        <c:ser>
          <c:idx val="1"/>
          <c:order val="1"/>
          <c:tx>
            <c:strRef>
              <c:f>'2. Indeksit - ilmapäästöt'!$D$99</c:f>
              <c:strCache>
                <c:ptCount val="1"/>
                <c:pt idx="0">
                  <c:v>Typenoksidit (NOx)</c:v>
                </c:pt>
              </c:strCache>
            </c:strRef>
          </c:tx>
          <c:spPr>
            <a:ln w="50800">
              <a:solidFill>
                <a:srgbClr val="EF7D00"/>
              </a:solidFill>
            </a:ln>
          </c:spPr>
          <c:marker>
            <c:symbol val="none"/>
          </c:marker>
          <c:cat>
            <c:strRef>
              <c:f>'2. Indeksit - ilmapäästöt'!$A$100:$A$132</c:f>
              <c:strCache>
                <c:ptCount val="33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  <c:pt idx="27">
                  <c:v>2019</c:v>
                </c:pt>
                <c:pt idx="28">
                  <c:v>2020</c:v>
                </c:pt>
                <c:pt idx="29">
                  <c:v>2021</c:v>
                </c:pt>
                <c:pt idx="30">
                  <c:v>2022</c:v>
                </c:pt>
                <c:pt idx="31">
                  <c:v>2023</c:v>
                </c:pt>
                <c:pt idx="32">
                  <c:v>2024</c:v>
                </c:pt>
              </c:strCache>
            </c:strRef>
          </c:cat>
          <c:val>
            <c:numRef>
              <c:f>'2. Indeksit - ilmapäästöt'!$D$100:$D$132</c:f>
              <c:numCache>
                <c:formatCode>#,##0.00</c:formatCode>
                <c:ptCount val="33"/>
                <c:pt idx="0">
                  <c:v>1</c:v>
                </c:pt>
                <c:pt idx="1">
                  <c:v>1.1204273823357751</c:v>
                </c:pt>
                <c:pt idx="2">
                  <c:v>1.2156629736934816</c:v>
                </c:pt>
                <c:pt idx="3">
                  <c:v>1.1220942155104876</c:v>
                </c:pt>
                <c:pt idx="4">
                  <c:v>1.1082021863382781</c:v>
                </c:pt>
                <c:pt idx="5">
                  <c:v>1.1504461539270487</c:v>
                </c:pt>
                <c:pt idx="6">
                  <c:v>1.1480852451086074</c:v>
                </c:pt>
                <c:pt idx="7">
                  <c:v>1.2182289503157522</c:v>
                </c:pt>
                <c:pt idx="8">
                  <c:v>1.1752435837439072</c:v>
                </c:pt>
                <c:pt idx="9">
                  <c:v>1.0366650716948593</c:v>
                </c:pt>
                <c:pt idx="10">
                  <c:v>1.1175101613725871</c:v>
                </c:pt>
                <c:pt idx="11">
                  <c:v>1.1177562427371823</c:v>
                </c:pt>
                <c:pt idx="12">
                  <c:v>1.158943322413911</c:v>
                </c:pt>
                <c:pt idx="13">
                  <c:v>1.0090513773720826</c:v>
                </c:pt>
                <c:pt idx="14">
                  <c:v>1.2312470751547213</c:v>
                </c:pt>
                <c:pt idx="15">
                  <c:v>1.113244225238063</c:v>
                </c:pt>
                <c:pt idx="16">
                  <c:v>1.0973682965175282</c:v>
                </c:pt>
                <c:pt idx="17">
                  <c:v>0.81303006083678186</c:v>
                </c:pt>
                <c:pt idx="18">
                  <c:v>0.98803660723205811</c:v>
                </c:pt>
                <c:pt idx="19">
                  <c:v>0.98392815265457645</c:v>
                </c:pt>
                <c:pt idx="20">
                  <c:v>0.95413343078435819</c:v>
                </c:pt>
                <c:pt idx="21">
                  <c:v>0.95154105825503077</c:v>
                </c:pt>
                <c:pt idx="22">
                  <c:v>0.962355177436232</c:v>
                </c:pt>
                <c:pt idx="23">
                  <c:v>0.93341616670435035</c:v>
                </c:pt>
                <c:pt idx="24">
                  <c:v>0.9528107434496611</c:v>
                </c:pt>
                <c:pt idx="25">
                  <c:v>0.9306613173766044</c:v>
                </c:pt>
                <c:pt idx="26">
                  <c:v>0.93896630052423735</c:v>
                </c:pt>
                <c:pt idx="27">
                  <c:v>0.923750322061615</c:v>
                </c:pt>
                <c:pt idx="28">
                  <c:v>0.81616181427166778</c:v>
                </c:pt>
                <c:pt idx="29">
                  <c:v>0.85361061304757058</c:v>
                </c:pt>
                <c:pt idx="30">
                  <c:v>0.72880939736356432</c:v>
                </c:pt>
                <c:pt idx="31">
                  <c:v>0.69585279286574386</c:v>
                </c:pt>
                <c:pt idx="32">
                  <c:v>0.71144173182389414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CFB-4FA5-896E-134B0E2442EF}"/>
            </c:ext>
          </c:extLst>
        </c:ser>
        <c:ser>
          <c:idx val="2"/>
          <c:order val="2"/>
          <c:tx>
            <c:strRef>
              <c:f>'2. Indeksit - ilmapäästöt'!$F$99</c:f>
              <c:strCache>
                <c:ptCount val="1"/>
                <c:pt idx="0">
                  <c:v>Hiilidioksidi (CO2)*</c:v>
                </c:pt>
              </c:strCache>
            </c:strRef>
          </c:tx>
          <c:spPr>
            <a:ln w="50800">
              <a:solidFill>
                <a:srgbClr val="FFC000"/>
              </a:solidFill>
            </a:ln>
          </c:spPr>
          <c:marker>
            <c:symbol val="none"/>
          </c:marker>
          <c:dPt>
            <c:idx val="0"/>
            <c:bubble3D val="0"/>
            <c:spPr>
              <a:ln w="50800">
                <a:solidFill>
                  <a:srgbClr val="FFC000"/>
                </a:solidFill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3-8CFB-4FA5-896E-134B0E2442EF}"/>
              </c:ext>
            </c:extLst>
          </c:dPt>
          <c:dPt>
            <c:idx val="1"/>
            <c:bubble3D val="0"/>
            <c:spPr>
              <a:ln w="50800">
                <a:solidFill>
                  <a:srgbClr val="FFC000"/>
                </a:solidFill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5-8CFB-4FA5-896E-134B0E2442EF}"/>
              </c:ext>
            </c:extLst>
          </c:dPt>
          <c:dPt>
            <c:idx val="2"/>
            <c:bubble3D val="0"/>
            <c:spPr>
              <a:ln w="50800">
                <a:solidFill>
                  <a:srgbClr val="FFC000"/>
                </a:solidFill>
                <a:prstDash val="dashDot"/>
              </a:ln>
            </c:spPr>
            <c:extLst>
              <c:ext xmlns:c16="http://schemas.microsoft.com/office/drawing/2014/chart" uri="{C3380CC4-5D6E-409C-BE32-E72D297353CC}">
                <c16:uniqueId val="{00000007-8CFB-4FA5-896E-134B0E2442EF}"/>
              </c:ext>
            </c:extLst>
          </c:dPt>
          <c:dPt>
            <c:idx val="3"/>
            <c:bubble3D val="0"/>
            <c:spPr>
              <a:ln w="50800">
                <a:solidFill>
                  <a:srgbClr val="FFC000"/>
                </a:solidFill>
                <a:prstDash val="dashDot"/>
              </a:ln>
            </c:spPr>
            <c:extLst>
              <c:ext xmlns:c16="http://schemas.microsoft.com/office/drawing/2014/chart" uri="{C3380CC4-5D6E-409C-BE32-E72D297353CC}">
                <c16:uniqueId val="{00000009-8CFB-4FA5-896E-134B0E2442EF}"/>
              </c:ext>
            </c:extLst>
          </c:dPt>
          <c:dPt>
            <c:idx val="4"/>
            <c:bubble3D val="0"/>
            <c:spPr>
              <a:ln w="50800">
                <a:solidFill>
                  <a:srgbClr val="FFC000"/>
                </a:solidFill>
                <a:prstDash val="dashDot"/>
              </a:ln>
            </c:spPr>
            <c:extLst>
              <c:ext xmlns:c16="http://schemas.microsoft.com/office/drawing/2014/chart" uri="{C3380CC4-5D6E-409C-BE32-E72D297353CC}">
                <c16:uniqueId val="{0000000B-8CFB-4FA5-896E-134B0E2442EF}"/>
              </c:ext>
            </c:extLst>
          </c:dPt>
          <c:dPt>
            <c:idx val="5"/>
            <c:bubble3D val="0"/>
            <c:spPr>
              <a:ln w="50800">
                <a:solidFill>
                  <a:srgbClr val="FFC000"/>
                </a:solidFill>
                <a:prstDash val="dashDot"/>
              </a:ln>
            </c:spPr>
            <c:extLst>
              <c:ext xmlns:c16="http://schemas.microsoft.com/office/drawing/2014/chart" uri="{C3380CC4-5D6E-409C-BE32-E72D297353CC}">
                <c16:uniqueId val="{0000000D-8CFB-4FA5-896E-134B0E2442EF}"/>
              </c:ext>
            </c:extLst>
          </c:dPt>
          <c:cat>
            <c:strRef>
              <c:f>'2. Indeksit - ilmapäästöt'!$A$100:$A$132</c:f>
              <c:strCache>
                <c:ptCount val="33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  <c:pt idx="27">
                  <c:v>2019</c:v>
                </c:pt>
                <c:pt idx="28">
                  <c:v>2020</c:v>
                </c:pt>
                <c:pt idx="29">
                  <c:v>2021</c:v>
                </c:pt>
                <c:pt idx="30">
                  <c:v>2022</c:v>
                </c:pt>
                <c:pt idx="31">
                  <c:v>2023</c:v>
                </c:pt>
                <c:pt idx="32">
                  <c:v>2024</c:v>
                </c:pt>
              </c:strCache>
            </c:strRef>
          </c:cat>
          <c:val>
            <c:numRef>
              <c:f>'2. Indeksit - ilmapäästöt'!$F$100:$F$132</c:f>
              <c:numCache>
                <c:formatCode>#,##0.00</c:formatCode>
                <c:ptCount val="33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1.0223392857142857</c:v>
                </c:pt>
                <c:pt idx="7">
                  <c:v>0.82239914965986405</c:v>
                </c:pt>
                <c:pt idx="8">
                  <c:v>0.76473435374149656</c:v>
                </c:pt>
                <c:pt idx="9">
                  <c:v>0.7954632042517007</c:v>
                </c:pt>
                <c:pt idx="10">
                  <c:v>0.89440874523809533</c:v>
                </c:pt>
                <c:pt idx="11">
                  <c:v>0.9016489115646259</c:v>
                </c:pt>
                <c:pt idx="12">
                  <c:v>0.84402945578231303</c:v>
                </c:pt>
                <c:pt idx="13">
                  <c:v>0.7337675527210884</c:v>
                </c:pt>
                <c:pt idx="14">
                  <c:v>0.84754421768707489</c:v>
                </c:pt>
                <c:pt idx="15">
                  <c:v>0.84937061224489807</c:v>
                </c:pt>
                <c:pt idx="16">
                  <c:v>0.75184846938775507</c:v>
                </c:pt>
                <c:pt idx="17">
                  <c:v>0.5760739795918367</c:v>
                </c:pt>
                <c:pt idx="18">
                  <c:v>0.68347988095238099</c:v>
                </c:pt>
                <c:pt idx="19">
                  <c:v>0.62358679251700677</c:v>
                </c:pt>
                <c:pt idx="20">
                  <c:v>0.53232432482993197</c:v>
                </c:pt>
                <c:pt idx="21">
                  <c:v>0.51438639795918362</c:v>
                </c:pt>
                <c:pt idx="22">
                  <c:v>0.51113963792517003</c:v>
                </c:pt>
                <c:pt idx="23">
                  <c:v>0.51402777210884354</c:v>
                </c:pt>
                <c:pt idx="24">
                  <c:v>0.52465146258503403</c:v>
                </c:pt>
                <c:pt idx="25">
                  <c:v>0.50487625680272108</c:v>
                </c:pt>
                <c:pt idx="26">
                  <c:v>0.50504937585034015</c:v>
                </c:pt>
                <c:pt idx="27">
                  <c:v>0.45750982738095242</c:v>
                </c:pt>
                <c:pt idx="28">
                  <c:v>0.38182345425170072</c:v>
                </c:pt>
                <c:pt idx="29">
                  <c:v>0.39137808112244898</c:v>
                </c:pt>
                <c:pt idx="30">
                  <c:v>0.31984798809523807</c:v>
                </c:pt>
                <c:pt idx="31">
                  <c:v>0.23426531972789116</c:v>
                </c:pt>
                <c:pt idx="32">
                  <c:v>0.19868563435374148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8CFB-4FA5-896E-134B0E2442EF}"/>
            </c:ext>
          </c:extLst>
        </c:ser>
        <c:ser>
          <c:idx val="3"/>
          <c:order val="3"/>
          <c:tx>
            <c:strRef>
              <c:f>'2. Indeksit - ilmapäästöt'!$E$99</c:f>
              <c:strCache>
                <c:ptCount val="1"/>
                <c:pt idx="0">
                  <c:v>Hiukkaset</c:v>
                </c:pt>
              </c:strCache>
            </c:strRef>
          </c:tx>
          <c:spPr>
            <a:ln w="50800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'2. Indeksit - ilmapäästöt'!$A$100:$A$132</c:f>
              <c:strCache>
                <c:ptCount val="33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  <c:pt idx="27">
                  <c:v>2019</c:v>
                </c:pt>
                <c:pt idx="28">
                  <c:v>2020</c:v>
                </c:pt>
                <c:pt idx="29">
                  <c:v>2021</c:v>
                </c:pt>
                <c:pt idx="30">
                  <c:v>2022</c:v>
                </c:pt>
                <c:pt idx="31">
                  <c:v>2023</c:v>
                </c:pt>
                <c:pt idx="32">
                  <c:v>2024</c:v>
                </c:pt>
              </c:strCache>
            </c:strRef>
          </c:cat>
          <c:val>
            <c:numRef>
              <c:f>'2. Indeksit - ilmapäästöt'!$E$100:$E$132</c:f>
              <c:numCache>
                <c:formatCode>#,##0.00</c:formatCode>
                <c:ptCount val="33"/>
                <c:pt idx="0">
                  <c:v>1</c:v>
                </c:pt>
                <c:pt idx="1">
                  <c:v>0.83937147028314574</c:v>
                </c:pt>
                <c:pt idx="2">
                  <c:v>0.72745783549118281</c:v>
                </c:pt>
                <c:pt idx="3">
                  <c:v>0.59839409888969997</c:v>
                </c:pt>
                <c:pt idx="4">
                  <c:v>0.54238272695839251</c:v>
                </c:pt>
                <c:pt idx="5">
                  <c:v>0.4891789926620308</c:v>
                </c:pt>
                <c:pt idx="6">
                  <c:v>0.47786007914249495</c:v>
                </c:pt>
                <c:pt idx="7">
                  <c:v>0.46938414844980603</c:v>
                </c:pt>
                <c:pt idx="8">
                  <c:v>0.44292212532175651</c:v>
                </c:pt>
                <c:pt idx="9">
                  <c:v>0.34168811710015756</c:v>
                </c:pt>
                <c:pt idx="10">
                  <c:v>0.35201352337777092</c:v>
                </c:pt>
                <c:pt idx="11">
                  <c:v>0.40788428291521006</c:v>
                </c:pt>
                <c:pt idx="12">
                  <c:v>0.45578854354758153</c:v>
                </c:pt>
                <c:pt idx="13">
                  <c:v>0.37033155326750933</c:v>
                </c:pt>
                <c:pt idx="14">
                  <c:v>0.33488109416420142</c:v>
                </c:pt>
                <c:pt idx="15">
                  <c:v>0.31419724153828427</c:v>
                </c:pt>
                <c:pt idx="16">
                  <c:v>0.2339313842252872</c:v>
                </c:pt>
                <c:pt idx="17">
                  <c:v>0.12522501824887625</c:v>
                </c:pt>
                <c:pt idx="18">
                  <c:v>0.19532905605286408</c:v>
                </c:pt>
                <c:pt idx="19">
                  <c:v>0.18239809443313229</c:v>
                </c:pt>
                <c:pt idx="20">
                  <c:v>0.2095448922355834</c:v>
                </c:pt>
                <c:pt idx="21">
                  <c:v>0.17467394060471009</c:v>
                </c:pt>
                <c:pt idx="22">
                  <c:v>0.18710207845095861</c:v>
                </c:pt>
                <c:pt idx="23">
                  <c:v>0.171035690960083</c:v>
                </c:pt>
                <c:pt idx="24">
                  <c:v>0.19037220023819587</c:v>
                </c:pt>
                <c:pt idx="25">
                  <c:v>0.19754120404164585</c:v>
                </c:pt>
                <c:pt idx="26">
                  <c:v>0.18156948019516686</c:v>
                </c:pt>
                <c:pt idx="27">
                  <c:v>0.16191632410004228</c:v>
                </c:pt>
                <c:pt idx="28">
                  <c:v>0.15381666602635524</c:v>
                </c:pt>
                <c:pt idx="29">
                  <c:v>0.15053455760882092</c:v>
                </c:pt>
                <c:pt idx="30">
                  <c:v>0.1345253371239771</c:v>
                </c:pt>
                <c:pt idx="31">
                  <c:v>0.12517292250950865</c:v>
                </c:pt>
                <c:pt idx="32">
                  <c:v>0.10213992085750509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8CFB-4FA5-896E-134B0E2442EF}"/>
            </c:ext>
          </c:extLst>
        </c:ser>
        <c:ser>
          <c:idx val="4"/>
          <c:order val="4"/>
          <c:tx>
            <c:strRef>
              <c:f>'2. Indeksit - ilmapäästöt'!$C$99</c:f>
              <c:strCache>
                <c:ptCount val="1"/>
                <c:pt idx="0">
                  <c:v>Rikkipäästöt</c:v>
                </c:pt>
              </c:strCache>
            </c:strRef>
          </c:tx>
          <c:spPr>
            <a:ln w="50800">
              <a:solidFill>
                <a:srgbClr val="00B0F0"/>
              </a:solidFill>
            </a:ln>
          </c:spPr>
          <c:marker>
            <c:symbol val="none"/>
          </c:marker>
          <c:cat>
            <c:strRef>
              <c:f>'2. Indeksit - ilmapäästöt'!$A$100:$A$132</c:f>
              <c:strCache>
                <c:ptCount val="33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  <c:pt idx="27">
                  <c:v>2019</c:v>
                </c:pt>
                <c:pt idx="28">
                  <c:v>2020</c:v>
                </c:pt>
                <c:pt idx="29">
                  <c:v>2021</c:v>
                </c:pt>
                <c:pt idx="30">
                  <c:v>2022</c:v>
                </c:pt>
                <c:pt idx="31">
                  <c:v>2023</c:v>
                </c:pt>
                <c:pt idx="32">
                  <c:v>2024</c:v>
                </c:pt>
              </c:strCache>
            </c:strRef>
          </c:cat>
          <c:val>
            <c:numRef>
              <c:f>'2. Indeksit - ilmapäästöt'!$C$100:$C$132</c:f>
              <c:numCache>
                <c:formatCode>#,##0.00</c:formatCode>
                <c:ptCount val="33"/>
                <c:pt idx="0">
                  <c:v>1</c:v>
                </c:pt>
                <c:pt idx="1">
                  <c:v>0.78005719659396866</c:v>
                </c:pt>
                <c:pt idx="2">
                  <c:v>0.70567263967434013</c:v>
                </c:pt>
                <c:pt idx="3">
                  <c:v>0.61964265010885389</c:v>
                </c:pt>
                <c:pt idx="4">
                  <c:v>0.62498550761977145</c:v>
                </c:pt>
                <c:pt idx="5">
                  <c:v>0.56027316526466309</c:v>
                </c:pt>
                <c:pt idx="6">
                  <c:v>0.52580931892253979</c:v>
                </c:pt>
                <c:pt idx="7">
                  <c:v>0.49090297190410559</c:v>
                </c:pt>
                <c:pt idx="8">
                  <c:v>0.44660459633890276</c:v>
                </c:pt>
                <c:pt idx="9">
                  <c:v>0.40539148749790677</c:v>
                </c:pt>
                <c:pt idx="10">
                  <c:v>0.4225659242273952</c:v>
                </c:pt>
                <c:pt idx="11">
                  <c:v>0.37305576667911938</c:v>
                </c:pt>
                <c:pt idx="12">
                  <c:v>0.35529326136524658</c:v>
                </c:pt>
                <c:pt idx="13">
                  <c:v>0.29030363146843235</c:v>
                </c:pt>
                <c:pt idx="14">
                  <c:v>0.31545564043438495</c:v>
                </c:pt>
                <c:pt idx="15">
                  <c:v>0.2881687428343232</c:v>
                </c:pt>
                <c:pt idx="16">
                  <c:v>0.23230931248148196</c:v>
                </c:pt>
                <c:pt idx="17">
                  <c:v>0.17547676710422919</c:v>
                </c:pt>
                <c:pt idx="18">
                  <c:v>0.19529194094838132</c:v>
                </c:pt>
                <c:pt idx="19">
                  <c:v>0.16662131088409959</c:v>
                </c:pt>
                <c:pt idx="20">
                  <c:v>0.16757961147538875</c:v>
                </c:pt>
                <c:pt idx="21">
                  <c:v>0.16474809022633879</c:v>
                </c:pt>
                <c:pt idx="22">
                  <c:v>0.16142154147397167</c:v>
                </c:pt>
                <c:pt idx="23" formatCode="0.00">
                  <c:v>0.17630032548221072</c:v>
                </c:pt>
                <c:pt idx="24">
                  <c:v>0.16446070964742102</c:v>
                </c:pt>
                <c:pt idx="25">
                  <c:v>0.13077650755984546</c:v>
                </c:pt>
                <c:pt idx="26">
                  <c:v>0.13000609277044686</c:v>
                </c:pt>
                <c:pt idx="27">
                  <c:v>0.134262213599705</c:v>
                </c:pt>
                <c:pt idx="28">
                  <c:v>8.8098414276323173E-2</c:v>
                </c:pt>
                <c:pt idx="29">
                  <c:v>8.5511632381471553E-2</c:v>
                </c:pt>
                <c:pt idx="30">
                  <c:v>6.96379611666052E-2</c:v>
                </c:pt>
                <c:pt idx="31">
                  <c:v>4.0628036364219404E-2</c:v>
                </c:pt>
                <c:pt idx="32">
                  <c:v>4.2210873991886992E-2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8CFB-4FA5-896E-134B0E2442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17327976"/>
        <c:axId val="722456328"/>
      </c:lineChart>
      <c:catAx>
        <c:axId val="717327976"/>
        <c:scaling>
          <c:orientation val="minMax"/>
        </c:scaling>
        <c:delete val="0"/>
        <c:axPos val="b"/>
        <c:numFmt formatCode="General" sourceLinked="0"/>
        <c:majorTickMark val="cross"/>
        <c:minorTickMark val="in"/>
        <c:tickLblPos val="nextTo"/>
        <c:spPr>
          <a:ln>
            <a:solidFill>
              <a:sysClr val="window" lastClr="FFFFFF">
                <a:lumMod val="65000"/>
              </a:sysClr>
            </a:solidFill>
          </a:ln>
        </c:spPr>
        <c:txPr>
          <a:bodyPr/>
          <a:lstStyle/>
          <a:p>
            <a:pPr>
              <a:defRPr sz="2400">
                <a:solidFill>
                  <a:srgbClr val="000000"/>
                </a:solidFill>
              </a:defRPr>
            </a:pPr>
            <a:endParaRPr lang="fi-FI"/>
          </a:p>
        </c:txPr>
        <c:crossAx val="722456328"/>
        <c:crosses val="autoZero"/>
        <c:auto val="1"/>
        <c:lblAlgn val="ctr"/>
        <c:lblOffset val="100"/>
        <c:tickLblSkip val="4"/>
        <c:tickMarkSkip val="2"/>
        <c:noMultiLvlLbl val="0"/>
      </c:catAx>
      <c:valAx>
        <c:axId val="722456328"/>
        <c:scaling>
          <c:orientation val="minMax"/>
        </c:scaling>
        <c:delete val="0"/>
        <c:axPos val="l"/>
        <c:majorGridlines>
          <c:spPr>
            <a:ln>
              <a:solidFill>
                <a:sysClr val="window" lastClr="FFFFFF">
                  <a:lumMod val="65000"/>
                </a:sysClr>
              </a:solidFill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solidFill>
              <a:sysClr val="window" lastClr="FFFFFF">
                <a:lumMod val="65000"/>
              </a:sysClr>
            </a:solidFill>
          </a:ln>
        </c:spPr>
        <c:txPr>
          <a:bodyPr/>
          <a:lstStyle/>
          <a:p>
            <a:pPr>
              <a:defRPr sz="2400">
                <a:solidFill>
                  <a:srgbClr val="000000"/>
                </a:solidFill>
              </a:defRPr>
            </a:pPr>
            <a:endParaRPr lang="fi-FI"/>
          </a:p>
        </c:txPr>
        <c:crossAx val="71732797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7836975123276553"/>
          <c:y val="0.16023951307161871"/>
          <c:w val="0.20928785424368859"/>
          <c:h val="0.70819480898221054"/>
        </c:manualLayout>
      </c:layout>
      <c:overlay val="0"/>
      <c:txPr>
        <a:bodyPr/>
        <a:lstStyle/>
        <a:p>
          <a:pPr>
            <a:defRPr sz="2400">
              <a:solidFill>
                <a:srgbClr val="000000"/>
              </a:solidFill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>
          <a:solidFill>
            <a:srgbClr val="59594A"/>
          </a:solidFill>
          <a:latin typeface="+mn-lt"/>
          <a:cs typeface="Arial" pitchFamily="34" charset="0"/>
        </a:defRPr>
      </a:pPr>
      <a:endParaRPr lang="fi-FI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fi-FI" sz="2800" b="1" dirty="0">
                <a:solidFill>
                  <a:srgbClr val="000000"/>
                </a:solidFill>
              </a:rPr>
              <a:t>Suomen massa- ja paperiteollisuuden kokonaisrikkipäästöt ilmaan</a:t>
            </a:r>
          </a:p>
        </c:rich>
      </c:tx>
      <c:layout>
        <c:manualLayout>
          <c:xMode val="edge"/>
          <c:yMode val="edge"/>
          <c:x val="0.1521949339090264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3.4502103926791497E-2"/>
          <c:y val="0.10717536468171733"/>
          <c:w val="0.92478110073118314"/>
          <c:h val="0.66774328393354854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'3. Rikki'!$C$8</c:f>
              <c:strCache>
                <c:ptCount val="1"/>
                <c:pt idx="0">
                  <c:v>TRS (sellu)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'3. Rikki'!$A$9:$A$41</c:f>
              <c:strCache>
                <c:ptCount val="33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  <c:pt idx="27">
                  <c:v>2019</c:v>
                </c:pt>
                <c:pt idx="28">
                  <c:v>2020</c:v>
                </c:pt>
                <c:pt idx="29">
                  <c:v>2021</c:v>
                </c:pt>
                <c:pt idx="30">
                  <c:v>2022</c:v>
                </c:pt>
                <c:pt idx="31">
                  <c:v>2023</c:v>
                </c:pt>
                <c:pt idx="32">
                  <c:v>2024</c:v>
                </c:pt>
              </c:strCache>
            </c:strRef>
          </c:cat>
          <c:val>
            <c:numRef>
              <c:f>'3. Rikki'!$C$9:$C$41</c:f>
              <c:numCache>
                <c:formatCode>#,##0</c:formatCode>
                <c:ptCount val="33"/>
                <c:pt idx="0">
                  <c:v>4.9550000000000001</c:v>
                </c:pt>
                <c:pt idx="1">
                  <c:v>3.944</c:v>
                </c:pt>
                <c:pt idx="2">
                  <c:v>3.82</c:v>
                </c:pt>
                <c:pt idx="3">
                  <c:v>2.8220000000000001</c:v>
                </c:pt>
                <c:pt idx="4">
                  <c:v>2.7890000000000001</c:v>
                </c:pt>
                <c:pt idx="5">
                  <c:v>2.3835000000000002</c:v>
                </c:pt>
                <c:pt idx="6">
                  <c:v>2.7281999999999997</c:v>
                </c:pt>
                <c:pt idx="7">
                  <c:v>2.1004999999999998</c:v>
                </c:pt>
                <c:pt idx="8">
                  <c:v>1.756</c:v>
                </c:pt>
                <c:pt idx="9">
                  <c:v>1.0106200000000001</c:v>
                </c:pt>
                <c:pt idx="10">
                  <c:v>0.91515999999999997</c:v>
                </c:pt>
                <c:pt idx="11">
                  <c:v>0.95033999999999996</c:v>
                </c:pt>
                <c:pt idx="12">
                  <c:v>0.86785000000000001</c:v>
                </c:pt>
                <c:pt idx="13">
                  <c:v>0.84756999999999993</c:v>
                </c:pt>
                <c:pt idx="14">
                  <c:v>0.95265999999999995</c:v>
                </c:pt>
                <c:pt idx="15">
                  <c:v>0.86824000000000001</c:v>
                </c:pt>
                <c:pt idx="16">
                  <c:v>0.52527999999999997</c:v>
                </c:pt>
                <c:pt idx="17">
                  <c:v>0.37639</c:v>
                </c:pt>
                <c:pt idx="18">
                  <c:v>0.42041099999999998</c:v>
                </c:pt>
                <c:pt idx="19">
                  <c:v>0.366151</c:v>
                </c:pt>
                <c:pt idx="20">
                  <c:v>0.35912799999999995</c:v>
                </c:pt>
                <c:pt idx="21">
                  <c:v>0.30414000000000002</c:v>
                </c:pt>
                <c:pt idx="22">
                  <c:v>0.34150000000000003</c:v>
                </c:pt>
                <c:pt idx="23">
                  <c:v>0.28871000000000002</c:v>
                </c:pt>
                <c:pt idx="24">
                  <c:v>0.32467000000000001</c:v>
                </c:pt>
                <c:pt idx="25">
                  <c:v>0.24412</c:v>
                </c:pt>
                <c:pt idx="26">
                  <c:v>0.24004800000000001</c:v>
                </c:pt>
                <c:pt idx="27">
                  <c:v>0.24878</c:v>
                </c:pt>
                <c:pt idx="28">
                  <c:v>0.24055500000000002</c:v>
                </c:pt>
                <c:pt idx="29">
                  <c:v>0.20324</c:v>
                </c:pt>
                <c:pt idx="30">
                  <c:v>0.22333</c:v>
                </c:pt>
                <c:pt idx="31">
                  <c:v>0.20726299999999998</c:v>
                </c:pt>
                <c:pt idx="32">
                  <c:v>0.22752999999999998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8A-4518-876A-555BE1A6108A}"/>
            </c:ext>
          </c:extLst>
        </c:ser>
        <c:ser>
          <c:idx val="2"/>
          <c:order val="2"/>
          <c:tx>
            <c:strRef>
              <c:f>'3. Rikki'!$D$8</c:f>
              <c:strCache>
                <c:ptCount val="1"/>
                <c:pt idx="0">
                  <c:v>Rikkidioksidi (prosessi+energia)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'3. Rikki'!$A$9:$A$41</c:f>
              <c:strCache>
                <c:ptCount val="33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  <c:pt idx="27">
                  <c:v>2019</c:v>
                </c:pt>
                <c:pt idx="28">
                  <c:v>2020</c:v>
                </c:pt>
                <c:pt idx="29">
                  <c:v>2021</c:v>
                </c:pt>
                <c:pt idx="30">
                  <c:v>2022</c:v>
                </c:pt>
                <c:pt idx="31">
                  <c:v>2023</c:v>
                </c:pt>
                <c:pt idx="32">
                  <c:v>2024</c:v>
                </c:pt>
              </c:strCache>
            </c:strRef>
          </c:cat>
          <c:val>
            <c:numRef>
              <c:f>'3. Rikki'!$E$9:$E$41</c:f>
              <c:numCache>
                <c:formatCode>#,##0</c:formatCode>
                <c:ptCount val="33"/>
                <c:pt idx="0">
                  <c:v>10.570399999999999</c:v>
                </c:pt>
                <c:pt idx="1">
                  <c:v>8.1667000000000005</c:v>
                </c:pt>
                <c:pt idx="2">
                  <c:v>7.1358500000000005</c:v>
                </c:pt>
                <c:pt idx="3">
                  <c:v>6.7981999999999996</c:v>
                </c:pt>
                <c:pt idx="4">
                  <c:v>6.9141499999999994</c:v>
                </c:pt>
                <c:pt idx="5">
                  <c:v>6.3149649999999999</c:v>
                </c:pt>
                <c:pt idx="6">
                  <c:v>5.4352</c:v>
                </c:pt>
                <c:pt idx="7">
                  <c:v>5.5209650000000003</c:v>
                </c:pt>
                <c:pt idx="8">
                  <c:v>5.1777150000000001</c:v>
                </c:pt>
                <c:pt idx="9">
                  <c:v>5.2832450000000009</c:v>
                </c:pt>
                <c:pt idx="10">
                  <c:v>5.6453449999999998</c:v>
                </c:pt>
                <c:pt idx="11">
                  <c:v>4.8414999999999999</c:v>
                </c:pt>
                <c:pt idx="12">
                  <c:v>4.6482200000000002</c:v>
                </c:pt>
                <c:pt idx="13">
                  <c:v>3.6595099999999996</c:v>
                </c:pt>
                <c:pt idx="14">
                  <c:v>3.9449149999999995</c:v>
                </c:pt>
                <c:pt idx="15">
                  <c:v>3.6056950000000008</c:v>
                </c:pt>
                <c:pt idx="16">
                  <c:v>3.0814149999999998</c:v>
                </c:pt>
                <c:pt idx="17">
                  <c:v>2.3479570000000005</c:v>
                </c:pt>
                <c:pt idx="18">
                  <c:v>2.6115744999999997</c:v>
                </c:pt>
                <c:pt idx="19">
                  <c:v>2.2207114999999993</c:v>
                </c:pt>
                <c:pt idx="20">
                  <c:v>2.2426125000000003</c:v>
                </c:pt>
                <c:pt idx="21">
                  <c:v>2.2536399999999999</c:v>
                </c:pt>
                <c:pt idx="22">
                  <c:v>2.1646339999999999</c:v>
                </c:pt>
                <c:pt idx="23">
                  <c:v>1.9651439999999998</c:v>
                </c:pt>
                <c:pt idx="24">
                  <c:v>1.7744264999999997</c:v>
                </c:pt>
                <c:pt idx="25">
                  <c:v>1.4409714999999998</c:v>
                </c:pt>
                <c:pt idx="26">
                  <c:v>1.4242899999999998</c:v>
                </c:pt>
                <c:pt idx="27">
                  <c:v>1.4281049999999997</c:v>
                </c:pt>
                <c:pt idx="28">
                  <c:v>1.1559759999999999</c:v>
                </c:pt>
                <c:pt idx="29">
                  <c:v>1.1362474999999999</c:v>
                </c:pt>
                <c:pt idx="30">
                  <c:v>0.93924500000000011</c:v>
                </c:pt>
                <c:pt idx="31">
                  <c:v>0.69446600000000014</c:v>
                </c:pt>
                <c:pt idx="32">
                  <c:v>0.6261399999999997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8A-4518-876A-555BE1A610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501794383"/>
        <c:axId val="501793903"/>
      </c:barChart>
      <c:lineChart>
        <c:grouping val="standard"/>
        <c:varyColors val="0"/>
        <c:ser>
          <c:idx val="0"/>
          <c:order val="0"/>
          <c:tx>
            <c:strRef>
              <c:f>'3. Rikki'!$B$8</c:f>
              <c:strCache>
                <c:ptCount val="1"/>
                <c:pt idx="0">
                  <c:v>Sellun, paperin ja kartongin tuotanto</c:v>
                </c:pt>
              </c:strCache>
            </c:strRef>
          </c:tx>
          <c:spPr>
            <a:ln w="508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'3. Rikki'!$A$9:$A$41</c:f>
              <c:strCache>
                <c:ptCount val="33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  <c:pt idx="27">
                  <c:v>2019</c:v>
                </c:pt>
                <c:pt idx="28">
                  <c:v>2020</c:v>
                </c:pt>
                <c:pt idx="29">
                  <c:v>2021</c:v>
                </c:pt>
                <c:pt idx="30">
                  <c:v>2022</c:v>
                </c:pt>
                <c:pt idx="31">
                  <c:v>2023</c:v>
                </c:pt>
                <c:pt idx="32">
                  <c:v>2024</c:v>
                </c:pt>
              </c:strCache>
            </c:strRef>
          </c:cat>
          <c:val>
            <c:numRef>
              <c:f>'3. Rikki'!$B$9:$B$41</c:f>
              <c:numCache>
                <c:formatCode>#,##0</c:formatCode>
                <c:ptCount val="33"/>
                <c:pt idx="0">
                  <c:v>14.071695999999999</c:v>
                </c:pt>
                <c:pt idx="1">
                  <c:v>15.459588999999999</c:v>
                </c:pt>
                <c:pt idx="2">
                  <c:v>16.752285000000001</c:v>
                </c:pt>
                <c:pt idx="3">
                  <c:v>16.718050000000002</c:v>
                </c:pt>
                <c:pt idx="4">
                  <c:v>16.177033999999999</c:v>
                </c:pt>
                <c:pt idx="5">
                  <c:v>18.768169</c:v>
                </c:pt>
                <c:pt idx="6">
                  <c:v>19.420577000000002</c:v>
                </c:pt>
                <c:pt idx="7">
                  <c:v>19.923960999999998</c:v>
                </c:pt>
                <c:pt idx="8">
                  <c:v>20.609570999999999</c:v>
                </c:pt>
                <c:pt idx="9">
                  <c:v>19.050127</c:v>
                </c:pt>
                <c:pt idx="10">
                  <c:v>19.930966999999999</c:v>
                </c:pt>
                <c:pt idx="11">
                  <c:v>20.408843000000001</c:v>
                </c:pt>
                <c:pt idx="12">
                  <c:v>21.818624</c:v>
                </c:pt>
                <c:pt idx="13">
                  <c:v>19.163743</c:v>
                </c:pt>
                <c:pt idx="14">
                  <c:v>22.095321999999999</c:v>
                </c:pt>
                <c:pt idx="15">
                  <c:v>22.033995000000001</c:v>
                </c:pt>
                <c:pt idx="16">
                  <c:v>20.284859000000001</c:v>
                </c:pt>
                <c:pt idx="17">
                  <c:v>16.119686999999999</c:v>
                </c:pt>
                <c:pt idx="18">
                  <c:v>18.492162353999998</c:v>
                </c:pt>
                <c:pt idx="19">
                  <c:v>18.076926996000005</c:v>
                </c:pt>
                <c:pt idx="20">
                  <c:v>17.52029722</c:v>
                </c:pt>
                <c:pt idx="21">
                  <c:v>17.664522352999999</c:v>
                </c:pt>
                <c:pt idx="22">
                  <c:v>17.414802810000001</c:v>
                </c:pt>
                <c:pt idx="23">
                  <c:v>17.445448720000002</c:v>
                </c:pt>
                <c:pt idx="24">
                  <c:v>17.604123199999997</c:v>
                </c:pt>
                <c:pt idx="25">
                  <c:v>17.979275729999998</c:v>
                </c:pt>
                <c:pt idx="26">
                  <c:v>18.695969949000006</c:v>
                </c:pt>
                <c:pt idx="27">
                  <c:v>18.044579441000003</c:v>
                </c:pt>
                <c:pt idx="28">
                  <c:v>15.872852550000001</c:v>
                </c:pt>
                <c:pt idx="29">
                  <c:v>16.97442045</c:v>
                </c:pt>
                <c:pt idx="30">
                  <c:v>14.246796888</c:v>
                </c:pt>
                <c:pt idx="31">
                  <c:v>13.285456163999999</c:v>
                </c:pt>
                <c:pt idx="32">
                  <c:v>13.698957746999998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F8A-4518-876A-555BE1A610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6976479"/>
        <c:axId val="476981759"/>
      </c:lineChart>
      <c:catAx>
        <c:axId val="5017943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20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01793903"/>
        <c:crosses val="autoZero"/>
        <c:auto val="1"/>
        <c:lblAlgn val="ctr"/>
        <c:lblOffset val="100"/>
        <c:tickLblSkip val="2"/>
        <c:noMultiLvlLbl val="0"/>
      </c:catAx>
      <c:valAx>
        <c:axId val="501793903"/>
        <c:scaling>
          <c:orientation val="minMax"/>
          <c:max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01794383"/>
        <c:crosses val="autoZero"/>
        <c:crossBetween val="between"/>
        <c:majorUnit val="4"/>
      </c:valAx>
      <c:valAx>
        <c:axId val="476981759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76976479"/>
        <c:crosses val="max"/>
        <c:crossBetween val="between"/>
      </c:valAx>
      <c:catAx>
        <c:axId val="47697647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7698175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accent6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fi-FI" sz="2800" b="1" dirty="0">
                <a:solidFill>
                  <a:srgbClr val="000000"/>
                </a:solidFill>
              </a:rPr>
              <a:t>Suomen massa- ja paperiteollisuuden typenoksidin kokonaispäästöt ilmaan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3.4019495137443401E-2"/>
          <c:y val="0.1019265296118141"/>
          <c:w val="0.92678151835520772"/>
          <c:h val="0.69916104777018506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'4. Typenoksidipäästöt'!$C$9</c:f>
              <c:strCache>
                <c:ptCount val="1"/>
                <c:pt idx="0">
                  <c:v>Energian tuotannon päästöt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'4. Typenoksidipäästöt'!$A$10:$A$42</c:f>
              <c:strCache>
                <c:ptCount val="33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  <c:pt idx="27">
                  <c:v>2019</c:v>
                </c:pt>
                <c:pt idx="28">
                  <c:v>2020</c:v>
                </c:pt>
                <c:pt idx="29">
                  <c:v>2021</c:v>
                </c:pt>
                <c:pt idx="30">
                  <c:v>2022</c:v>
                </c:pt>
                <c:pt idx="31">
                  <c:v>2023</c:v>
                </c:pt>
                <c:pt idx="32">
                  <c:v>2024</c:v>
                </c:pt>
              </c:strCache>
            </c:strRef>
          </c:cat>
          <c:val>
            <c:numRef>
              <c:f>'4. Typenoksidipäästöt'!$C$10:$C$42</c:f>
              <c:numCache>
                <c:formatCode>#,##0</c:formatCode>
                <c:ptCount val="33"/>
                <c:pt idx="0">
                  <c:v>11.930099999999999</c:v>
                </c:pt>
                <c:pt idx="1">
                  <c:v>13.250400000000001</c:v>
                </c:pt>
                <c:pt idx="2">
                  <c:v>13.759600000000001</c:v>
                </c:pt>
                <c:pt idx="3">
                  <c:v>12.2151</c:v>
                </c:pt>
                <c:pt idx="4">
                  <c:v>12.280900000000001</c:v>
                </c:pt>
                <c:pt idx="5">
                  <c:v>11.7255</c:v>
                </c:pt>
                <c:pt idx="6">
                  <c:v>11.106199999999999</c:v>
                </c:pt>
                <c:pt idx="7">
                  <c:v>11.951499999999999</c:v>
                </c:pt>
                <c:pt idx="8">
                  <c:v>10.855</c:v>
                </c:pt>
                <c:pt idx="9">
                  <c:v>9.7837999999999994</c:v>
                </c:pt>
                <c:pt idx="10">
                  <c:v>10.28172</c:v>
                </c:pt>
                <c:pt idx="11">
                  <c:v>10.564399999999999</c:v>
                </c:pt>
                <c:pt idx="12">
                  <c:v>10.026</c:v>
                </c:pt>
                <c:pt idx="13">
                  <c:v>8.2990799999999982</c:v>
                </c:pt>
                <c:pt idx="14">
                  <c:v>10.405150000000001</c:v>
                </c:pt>
                <c:pt idx="15">
                  <c:v>8.6807499999999997</c:v>
                </c:pt>
                <c:pt idx="16">
                  <c:v>8.0327900000000003</c:v>
                </c:pt>
                <c:pt idx="17">
                  <c:v>6.3506170000000006</c:v>
                </c:pt>
                <c:pt idx="18">
                  <c:v>7.6571599999999993</c:v>
                </c:pt>
                <c:pt idx="19">
                  <c:v>7.6349600000000004</c:v>
                </c:pt>
                <c:pt idx="20">
                  <c:v>6.6150199999999995</c:v>
                </c:pt>
                <c:pt idx="21">
                  <c:v>6.3103499999999997</c:v>
                </c:pt>
                <c:pt idx="22">
                  <c:v>6.6011299999999995</c:v>
                </c:pt>
                <c:pt idx="23">
                  <c:v>5.9315790000000002</c:v>
                </c:pt>
                <c:pt idx="24">
                  <c:v>5.9598800000000001</c:v>
                </c:pt>
                <c:pt idx="25">
                  <c:v>5.7939199999999991</c:v>
                </c:pt>
                <c:pt idx="26">
                  <c:v>5.6248949999999995</c:v>
                </c:pt>
                <c:pt idx="27">
                  <c:v>5.0707000000000004</c:v>
                </c:pt>
                <c:pt idx="28">
                  <c:v>4.1163970000000001</c:v>
                </c:pt>
                <c:pt idx="29">
                  <c:v>4.015142</c:v>
                </c:pt>
                <c:pt idx="30">
                  <c:v>3.5127899999999999</c:v>
                </c:pt>
                <c:pt idx="31">
                  <c:v>3.3355980000000001</c:v>
                </c:pt>
                <c:pt idx="32">
                  <c:v>3.3216799999999997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81-4FB2-AD6E-3119BE5410A8}"/>
            </c:ext>
          </c:extLst>
        </c:ser>
        <c:ser>
          <c:idx val="2"/>
          <c:order val="2"/>
          <c:tx>
            <c:strRef>
              <c:f>'4. Typenoksidipäästöt'!$D$9</c:f>
              <c:strCache>
                <c:ptCount val="1"/>
                <c:pt idx="0">
                  <c:v>Prosessiperäiset päästöt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'4. Typenoksidipäästöt'!$A$10:$A$42</c:f>
              <c:strCache>
                <c:ptCount val="33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  <c:pt idx="27">
                  <c:v>2019</c:v>
                </c:pt>
                <c:pt idx="28">
                  <c:v>2020</c:v>
                </c:pt>
                <c:pt idx="29">
                  <c:v>2021</c:v>
                </c:pt>
                <c:pt idx="30">
                  <c:v>2022</c:v>
                </c:pt>
                <c:pt idx="31">
                  <c:v>2023</c:v>
                </c:pt>
                <c:pt idx="32">
                  <c:v>2024</c:v>
                </c:pt>
              </c:strCache>
            </c:strRef>
          </c:cat>
          <c:val>
            <c:numRef>
              <c:f>'4. Typenoksidipäästöt'!$D$10:$D$42</c:f>
              <c:numCache>
                <c:formatCode>#,##0</c:formatCode>
                <c:ptCount val="33"/>
                <c:pt idx="0">
                  <c:v>7.0880000000000001</c:v>
                </c:pt>
                <c:pt idx="1">
                  <c:v>8.0579999999999998</c:v>
                </c:pt>
                <c:pt idx="2">
                  <c:v>9.36</c:v>
                </c:pt>
                <c:pt idx="3">
                  <c:v>9.125</c:v>
                </c:pt>
                <c:pt idx="4">
                  <c:v>8.7949999999999999</c:v>
                </c:pt>
                <c:pt idx="5">
                  <c:v>10.153799999999999</c:v>
                </c:pt>
                <c:pt idx="6">
                  <c:v>10.728200000000001</c:v>
                </c:pt>
                <c:pt idx="7">
                  <c:v>11.216900000000001</c:v>
                </c:pt>
                <c:pt idx="8">
                  <c:v>11.495899999999999</c:v>
                </c:pt>
                <c:pt idx="9">
                  <c:v>9.9315999999999995</c:v>
                </c:pt>
                <c:pt idx="10">
                  <c:v>10.971200000000001</c:v>
                </c:pt>
                <c:pt idx="11">
                  <c:v>10.693200000000001</c:v>
                </c:pt>
                <c:pt idx="12">
                  <c:v>12.014899999999999</c:v>
                </c:pt>
                <c:pt idx="13">
                  <c:v>10.891159999999999</c:v>
                </c:pt>
                <c:pt idx="14">
                  <c:v>13.01083</c:v>
                </c:pt>
                <c:pt idx="15">
                  <c:v>12.49104</c:v>
                </c:pt>
                <c:pt idx="16">
                  <c:v>12.837069999999999</c:v>
                </c:pt>
                <c:pt idx="17">
                  <c:v>9.1116700000000002</c:v>
                </c:pt>
                <c:pt idx="18">
                  <c:v>11.133419</c:v>
                </c:pt>
                <c:pt idx="19">
                  <c:v>11.077484</c:v>
                </c:pt>
                <c:pt idx="20">
                  <c:v>11.530785000000002</c:v>
                </c:pt>
                <c:pt idx="21">
                  <c:v>11.786153000000001</c:v>
                </c:pt>
                <c:pt idx="22">
                  <c:v>11.701036999999999</c:v>
                </c:pt>
                <c:pt idx="23">
                  <c:v>11.820223</c:v>
                </c:pt>
                <c:pt idx="24">
                  <c:v>12.160769999999998</c:v>
                </c:pt>
                <c:pt idx="25">
                  <c:v>11.90549</c:v>
                </c:pt>
                <c:pt idx="26">
                  <c:v>12.23246</c:v>
                </c:pt>
                <c:pt idx="27">
                  <c:v>12.497275999999998</c:v>
                </c:pt>
                <c:pt idx="28">
                  <c:v>11.40545</c:v>
                </c:pt>
                <c:pt idx="29">
                  <c:v>12.218909999999997</c:v>
                </c:pt>
                <c:pt idx="30">
                  <c:v>10.347780000000002</c:v>
                </c:pt>
                <c:pt idx="31">
                  <c:v>9.898200000000001</c:v>
                </c:pt>
                <c:pt idx="32">
                  <c:v>10.208589999999999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81-4FB2-AD6E-3119BE5410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6"/>
        <c:overlap val="100"/>
        <c:axId val="636365552"/>
        <c:axId val="636365944"/>
      </c:barChart>
      <c:lineChart>
        <c:grouping val="standard"/>
        <c:varyColors val="0"/>
        <c:ser>
          <c:idx val="0"/>
          <c:order val="0"/>
          <c:tx>
            <c:strRef>
              <c:f>'4. Typenoksidipäästöt'!$B$9</c:f>
              <c:strCache>
                <c:ptCount val="1"/>
                <c:pt idx="0">
                  <c:v>Sellun, paperin ja kartongin tuotanto</c:v>
                </c:pt>
              </c:strCache>
            </c:strRef>
          </c:tx>
          <c:spPr>
            <a:ln w="50800">
              <a:solidFill>
                <a:srgbClr val="59594A"/>
              </a:solidFill>
            </a:ln>
          </c:spPr>
          <c:marker>
            <c:symbol val="none"/>
          </c:marker>
          <c:cat>
            <c:strRef>
              <c:f>'4. Typenoksidipäästöt'!$A$10:$A$42</c:f>
              <c:strCache>
                <c:ptCount val="33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  <c:pt idx="27">
                  <c:v>2019</c:v>
                </c:pt>
                <c:pt idx="28">
                  <c:v>2020</c:v>
                </c:pt>
                <c:pt idx="29">
                  <c:v>2021</c:v>
                </c:pt>
                <c:pt idx="30">
                  <c:v>2022</c:v>
                </c:pt>
                <c:pt idx="31">
                  <c:v>2023</c:v>
                </c:pt>
                <c:pt idx="32">
                  <c:v>2024</c:v>
                </c:pt>
              </c:strCache>
            </c:strRef>
          </c:cat>
          <c:val>
            <c:numRef>
              <c:f>'4. Typenoksidipäästöt'!$B$10:$B$42</c:f>
              <c:numCache>
                <c:formatCode>#,##0</c:formatCode>
                <c:ptCount val="33"/>
                <c:pt idx="0">
                  <c:v>14.071695999999999</c:v>
                </c:pt>
                <c:pt idx="1">
                  <c:v>15.459588999999999</c:v>
                </c:pt>
                <c:pt idx="2">
                  <c:v>16.752285000000001</c:v>
                </c:pt>
                <c:pt idx="3">
                  <c:v>16.718050000000002</c:v>
                </c:pt>
                <c:pt idx="4">
                  <c:v>16.177033999999999</c:v>
                </c:pt>
                <c:pt idx="5">
                  <c:v>18.768169</c:v>
                </c:pt>
                <c:pt idx="6">
                  <c:v>19.420577000000002</c:v>
                </c:pt>
                <c:pt idx="7">
                  <c:v>19.923960999999998</c:v>
                </c:pt>
                <c:pt idx="8">
                  <c:v>20.609570999999999</c:v>
                </c:pt>
                <c:pt idx="9">
                  <c:v>19.050127</c:v>
                </c:pt>
                <c:pt idx="10">
                  <c:v>19.930966999999999</c:v>
                </c:pt>
                <c:pt idx="11">
                  <c:v>20.408843000000001</c:v>
                </c:pt>
                <c:pt idx="12">
                  <c:v>21.818624</c:v>
                </c:pt>
                <c:pt idx="13">
                  <c:v>19.163743</c:v>
                </c:pt>
                <c:pt idx="14">
                  <c:v>22.095321999999999</c:v>
                </c:pt>
                <c:pt idx="15">
                  <c:v>22.033995000000001</c:v>
                </c:pt>
                <c:pt idx="16">
                  <c:v>20.284859000000001</c:v>
                </c:pt>
                <c:pt idx="17">
                  <c:v>16.119686999999999</c:v>
                </c:pt>
                <c:pt idx="18">
                  <c:v>18.492162353999998</c:v>
                </c:pt>
                <c:pt idx="19">
                  <c:v>18.076926996000005</c:v>
                </c:pt>
                <c:pt idx="20">
                  <c:v>17.52029722</c:v>
                </c:pt>
                <c:pt idx="21">
                  <c:v>17.664522352999999</c:v>
                </c:pt>
                <c:pt idx="22">
                  <c:v>17.414802810000001</c:v>
                </c:pt>
                <c:pt idx="23">
                  <c:v>17.445448720000002</c:v>
                </c:pt>
                <c:pt idx="24">
                  <c:v>17.604123199999997</c:v>
                </c:pt>
                <c:pt idx="25">
                  <c:v>17.979275729999998</c:v>
                </c:pt>
                <c:pt idx="26">
                  <c:v>18.695969949000006</c:v>
                </c:pt>
                <c:pt idx="27">
                  <c:v>18.044579441000003</c:v>
                </c:pt>
                <c:pt idx="28">
                  <c:v>15.872852550000001</c:v>
                </c:pt>
                <c:pt idx="29">
                  <c:v>16.97442045</c:v>
                </c:pt>
                <c:pt idx="30">
                  <c:v>14.246796888</c:v>
                </c:pt>
                <c:pt idx="31">
                  <c:v>13.285456163999999</c:v>
                </c:pt>
                <c:pt idx="32">
                  <c:v>13.698957746999998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681-4FB2-AD6E-3119BE5410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3780112"/>
        <c:axId val="843780440"/>
      </c:lineChart>
      <c:catAx>
        <c:axId val="636365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/>
          <a:lstStyle/>
          <a:p>
            <a:pPr>
              <a:defRPr sz="2000">
                <a:solidFill>
                  <a:srgbClr val="000000"/>
                </a:solidFill>
              </a:defRPr>
            </a:pPr>
            <a:endParaRPr lang="fi-FI"/>
          </a:p>
        </c:txPr>
        <c:crossAx val="636365944"/>
        <c:crosses val="autoZero"/>
        <c:auto val="1"/>
        <c:lblAlgn val="ctr"/>
        <c:lblOffset val="100"/>
        <c:tickLblSkip val="2"/>
        <c:noMultiLvlLbl val="0"/>
      </c:catAx>
      <c:valAx>
        <c:axId val="636365944"/>
        <c:scaling>
          <c:orientation val="minMax"/>
          <c:max val="30"/>
        </c:scaling>
        <c:delete val="0"/>
        <c:axPos val="l"/>
        <c:majorGridlines/>
        <c:numFmt formatCode="##0" sourceLinked="0"/>
        <c:majorTickMark val="out"/>
        <c:minorTickMark val="none"/>
        <c:tickLblPos val="nextTo"/>
        <c:txPr>
          <a:bodyPr/>
          <a:lstStyle/>
          <a:p>
            <a:pPr>
              <a:defRPr sz="2000">
                <a:solidFill>
                  <a:srgbClr val="000000"/>
                </a:solidFill>
              </a:defRPr>
            </a:pPr>
            <a:endParaRPr lang="fi-FI"/>
          </a:p>
        </c:txPr>
        <c:crossAx val="636365552"/>
        <c:crosses val="autoZero"/>
        <c:crossBetween val="between"/>
      </c:valAx>
      <c:valAx>
        <c:axId val="843780440"/>
        <c:scaling>
          <c:orientation val="minMax"/>
          <c:max val="30"/>
        </c:scaling>
        <c:delete val="0"/>
        <c:axPos val="r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2000">
                <a:solidFill>
                  <a:srgbClr val="000000"/>
                </a:solidFill>
              </a:defRPr>
            </a:pPr>
            <a:endParaRPr lang="fi-FI"/>
          </a:p>
        </c:txPr>
        <c:crossAx val="843780112"/>
        <c:crosses val="max"/>
        <c:crossBetween val="between"/>
      </c:valAx>
      <c:catAx>
        <c:axId val="8437801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43780440"/>
        <c:crosses val="autoZero"/>
        <c:auto val="1"/>
        <c:lblAlgn val="ctr"/>
        <c:lblOffset val="100"/>
        <c:noMultiLvlLbl val="0"/>
      </c:catAx>
    </c:plotArea>
    <c:legend>
      <c:legendPos val="b"/>
      <c:overlay val="0"/>
      <c:txPr>
        <a:bodyPr/>
        <a:lstStyle/>
        <a:p>
          <a:pPr>
            <a:defRPr sz="2000">
              <a:solidFill>
                <a:srgbClr val="000000"/>
              </a:solidFill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>
          <a:solidFill>
            <a:srgbClr val="59594A"/>
          </a:solidFill>
          <a:latin typeface="+mn-lt"/>
        </a:defRPr>
      </a:pPr>
      <a:endParaRPr lang="fi-FI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800"/>
            </a:pPr>
            <a:r>
              <a:rPr lang="fi-FI" sz="2800" b="1" dirty="0">
                <a:solidFill>
                  <a:srgbClr val="000000"/>
                </a:solidFill>
              </a:rPr>
              <a:t>Suomen massa- ja paperiteollisuuden kokonaishiukkaspäästöt ilmaan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3.6076894646333992E-2"/>
          <c:y val="0.11014872591446088"/>
          <c:w val="0.9329268735182833"/>
          <c:h val="0.6868693678302098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'5. Hiukkaset'!$C$9</c:f>
              <c:strCache>
                <c:ptCount val="1"/>
                <c:pt idx="0">
                  <c:v>Energian tuotannon päästöt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'5. Hiukkaset'!$A$10:$A$42</c:f>
              <c:strCache>
                <c:ptCount val="33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  <c:pt idx="27">
                  <c:v>2019</c:v>
                </c:pt>
                <c:pt idx="28">
                  <c:v>2020</c:v>
                </c:pt>
                <c:pt idx="29">
                  <c:v>2021</c:v>
                </c:pt>
                <c:pt idx="30">
                  <c:v>2022</c:v>
                </c:pt>
                <c:pt idx="31">
                  <c:v>2023</c:v>
                </c:pt>
                <c:pt idx="32">
                  <c:v>2024</c:v>
                </c:pt>
              </c:strCache>
            </c:strRef>
          </c:cat>
          <c:val>
            <c:numRef>
              <c:f>'5. Hiukkaset'!$C$10:$C$42</c:f>
              <c:numCache>
                <c:formatCode>#,##0</c:formatCode>
                <c:ptCount val="33"/>
                <c:pt idx="0">
                  <c:v>3.9768000000000003</c:v>
                </c:pt>
                <c:pt idx="1">
                  <c:v>3.4689999999999999</c:v>
                </c:pt>
                <c:pt idx="2">
                  <c:v>3.4885000000000002</c:v>
                </c:pt>
                <c:pt idx="3">
                  <c:v>2.8358000000000003</c:v>
                </c:pt>
                <c:pt idx="4">
                  <c:v>2.2308399999999997</c:v>
                </c:pt>
                <c:pt idx="5">
                  <c:v>1.7574199999999998</c:v>
                </c:pt>
                <c:pt idx="6">
                  <c:v>1.5498099999999999</c:v>
                </c:pt>
                <c:pt idx="7">
                  <c:v>1.5460999999999998</c:v>
                </c:pt>
                <c:pt idx="8">
                  <c:v>1.5477099999999999</c:v>
                </c:pt>
                <c:pt idx="9">
                  <c:v>1.3380999999999998</c:v>
                </c:pt>
                <c:pt idx="10">
                  <c:v>1.11948</c:v>
                </c:pt>
                <c:pt idx="11">
                  <c:v>0.9219099999999999</c:v>
                </c:pt>
                <c:pt idx="12">
                  <c:v>1.0624200000000001</c:v>
                </c:pt>
                <c:pt idx="13">
                  <c:v>0.70562000000000002</c:v>
                </c:pt>
                <c:pt idx="14">
                  <c:v>0.84985999999999995</c:v>
                </c:pt>
                <c:pt idx="15">
                  <c:v>0.74545000000000006</c:v>
                </c:pt>
                <c:pt idx="16">
                  <c:v>0.43889</c:v>
                </c:pt>
                <c:pt idx="17">
                  <c:v>0.31684099999999998</c:v>
                </c:pt>
                <c:pt idx="18">
                  <c:v>0.45506999999999997</c:v>
                </c:pt>
                <c:pt idx="19">
                  <c:v>0.34273999999999993</c:v>
                </c:pt>
                <c:pt idx="20">
                  <c:v>0.250282</c:v>
                </c:pt>
                <c:pt idx="21">
                  <c:v>0.22003999999999999</c:v>
                </c:pt>
                <c:pt idx="22">
                  <c:v>0.22249000000000002</c:v>
                </c:pt>
                <c:pt idx="23">
                  <c:v>0.18194400000000002</c:v>
                </c:pt>
                <c:pt idx="24">
                  <c:v>0.229989</c:v>
                </c:pt>
                <c:pt idx="25">
                  <c:v>0.17751000000000003</c:v>
                </c:pt>
                <c:pt idx="26">
                  <c:v>0.18454599999999999</c:v>
                </c:pt>
                <c:pt idx="27">
                  <c:v>0.14036000000000001</c:v>
                </c:pt>
                <c:pt idx="28">
                  <c:v>0.11780700000000001</c:v>
                </c:pt>
                <c:pt idx="29">
                  <c:v>0.14445199999999997</c:v>
                </c:pt>
                <c:pt idx="30">
                  <c:v>8.2379999999999995E-2</c:v>
                </c:pt>
                <c:pt idx="31">
                  <c:v>6.5950000000000009E-2</c:v>
                </c:pt>
                <c:pt idx="32">
                  <c:v>6.2429999999999992E-2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25-404D-95A0-DA7F197DDD2E}"/>
            </c:ext>
          </c:extLst>
        </c:ser>
        <c:ser>
          <c:idx val="2"/>
          <c:order val="2"/>
          <c:tx>
            <c:strRef>
              <c:f>'5. Hiukkaset'!$D$9</c:f>
              <c:strCache>
                <c:ptCount val="1"/>
                <c:pt idx="0">
                  <c:v>Prosessiperäiset päästöt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'5. Hiukkaset'!$A$10:$A$42</c:f>
              <c:strCache>
                <c:ptCount val="33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  <c:pt idx="27">
                  <c:v>2019</c:v>
                </c:pt>
                <c:pt idx="28">
                  <c:v>2020</c:v>
                </c:pt>
                <c:pt idx="29">
                  <c:v>2021</c:v>
                </c:pt>
                <c:pt idx="30">
                  <c:v>2022</c:v>
                </c:pt>
                <c:pt idx="31">
                  <c:v>2023</c:v>
                </c:pt>
                <c:pt idx="32">
                  <c:v>2024</c:v>
                </c:pt>
              </c:strCache>
            </c:strRef>
          </c:cat>
          <c:val>
            <c:numRef>
              <c:f>'5. Hiukkaset'!$D$10:$D$42</c:f>
              <c:numCache>
                <c:formatCode>#,##0</c:formatCode>
                <c:ptCount val="33"/>
                <c:pt idx="0">
                  <c:v>9.037700000000001</c:v>
                </c:pt>
                <c:pt idx="1">
                  <c:v>7.4550000000000001</c:v>
                </c:pt>
                <c:pt idx="2">
                  <c:v>5.9790000000000001</c:v>
                </c:pt>
                <c:pt idx="3">
                  <c:v>4.952</c:v>
                </c:pt>
                <c:pt idx="4">
                  <c:v>4.8280000000000003</c:v>
                </c:pt>
                <c:pt idx="5">
                  <c:v>4.609</c:v>
                </c:pt>
                <c:pt idx="6">
                  <c:v>4.6692999999999998</c:v>
                </c:pt>
                <c:pt idx="7">
                  <c:v>4.5626999999999995</c:v>
                </c:pt>
                <c:pt idx="8">
                  <c:v>4.2166999999999994</c:v>
                </c:pt>
                <c:pt idx="9">
                  <c:v>3.1088</c:v>
                </c:pt>
                <c:pt idx="10">
                  <c:v>3.4618000000000002</c:v>
                </c:pt>
                <c:pt idx="11">
                  <c:v>4.3864999999999998</c:v>
                </c:pt>
                <c:pt idx="12">
                  <c:v>4.86944</c:v>
                </c:pt>
                <c:pt idx="13">
                  <c:v>4.1140600000000003</c:v>
                </c:pt>
                <c:pt idx="14">
                  <c:v>3.5084499999999998</c:v>
                </c:pt>
                <c:pt idx="15">
                  <c:v>3.3436699999999999</c:v>
                </c:pt>
                <c:pt idx="16">
                  <c:v>2.60561</c:v>
                </c:pt>
                <c:pt idx="17">
                  <c:v>1.3129000000000002</c:v>
                </c:pt>
                <c:pt idx="18">
                  <c:v>2.08704</c:v>
                </c:pt>
                <c:pt idx="19">
                  <c:v>2.0310799999999998</c:v>
                </c:pt>
                <c:pt idx="20">
                  <c:v>2.4768400000000002</c:v>
                </c:pt>
                <c:pt idx="21">
                  <c:v>2.0532539999999999</c:v>
                </c:pt>
                <c:pt idx="22">
                  <c:v>2.2125500000000002</c:v>
                </c:pt>
                <c:pt idx="23">
                  <c:v>2.044</c:v>
                </c:pt>
                <c:pt idx="24">
                  <c:v>2.2476100000000008</c:v>
                </c:pt>
                <c:pt idx="25">
                  <c:v>2.3933899999999997</c:v>
                </c:pt>
                <c:pt idx="26">
                  <c:v>2.1784899999999996</c:v>
                </c:pt>
                <c:pt idx="27">
                  <c:v>1.9669000000000001</c:v>
                </c:pt>
                <c:pt idx="28">
                  <c:v>1.8840399999999999</c:v>
                </c:pt>
                <c:pt idx="29">
                  <c:v>1.8146799999999998</c:v>
                </c:pt>
                <c:pt idx="30">
                  <c:v>1.6684000000000001</c:v>
                </c:pt>
                <c:pt idx="31">
                  <c:v>1.5631130000000002</c:v>
                </c:pt>
                <c:pt idx="32">
                  <c:v>1.2668700000000002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25-404D-95A0-DA7F197DDD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6"/>
        <c:overlap val="100"/>
        <c:axId val="636365552"/>
        <c:axId val="636365944"/>
      </c:barChart>
      <c:lineChart>
        <c:grouping val="standard"/>
        <c:varyColors val="0"/>
        <c:ser>
          <c:idx val="0"/>
          <c:order val="0"/>
          <c:tx>
            <c:strRef>
              <c:f>'5. Hiukkaset'!$B$9</c:f>
              <c:strCache>
                <c:ptCount val="1"/>
                <c:pt idx="0">
                  <c:v>Sellun, paperin ja kartongin tuotanto</c:v>
                </c:pt>
              </c:strCache>
            </c:strRef>
          </c:tx>
          <c:spPr>
            <a:ln w="50800">
              <a:solidFill>
                <a:srgbClr val="59594A"/>
              </a:solidFill>
            </a:ln>
          </c:spPr>
          <c:marker>
            <c:symbol val="none"/>
          </c:marker>
          <c:cat>
            <c:strRef>
              <c:f>'5. Hiukkaset'!$A$10:$A$42</c:f>
              <c:strCache>
                <c:ptCount val="33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  <c:pt idx="27">
                  <c:v>2019</c:v>
                </c:pt>
                <c:pt idx="28">
                  <c:v>2020</c:v>
                </c:pt>
                <c:pt idx="29">
                  <c:v>2021</c:v>
                </c:pt>
                <c:pt idx="30">
                  <c:v>2022</c:v>
                </c:pt>
                <c:pt idx="31">
                  <c:v>2023</c:v>
                </c:pt>
                <c:pt idx="32">
                  <c:v>2024</c:v>
                </c:pt>
              </c:strCache>
            </c:strRef>
          </c:cat>
          <c:val>
            <c:numRef>
              <c:f>'5. Hiukkaset'!$B$10:$B$42</c:f>
              <c:numCache>
                <c:formatCode>#,##0</c:formatCode>
                <c:ptCount val="33"/>
                <c:pt idx="0">
                  <c:v>14.071695999999999</c:v>
                </c:pt>
                <c:pt idx="1">
                  <c:v>15.459588999999999</c:v>
                </c:pt>
                <c:pt idx="2">
                  <c:v>16.752285000000001</c:v>
                </c:pt>
                <c:pt idx="3">
                  <c:v>16.718050000000002</c:v>
                </c:pt>
                <c:pt idx="4">
                  <c:v>16.177033999999999</c:v>
                </c:pt>
                <c:pt idx="5">
                  <c:v>18.768169</c:v>
                </c:pt>
                <c:pt idx="6">
                  <c:v>19.420577000000002</c:v>
                </c:pt>
                <c:pt idx="7">
                  <c:v>19.923960999999998</c:v>
                </c:pt>
                <c:pt idx="8">
                  <c:v>20.609570999999999</c:v>
                </c:pt>
                <c:pt idx="9">
                  <c:v>19.050127</c:v>
                </c:pt>
                <c:pt idx="10">
                  <c:v>19.930966999999999</c:v>
                </c:pt>
                <c:pt idx="11">
                  <c:v>20.408843000000001</c:v>
                </c:pt>
                <c:pt idx="12">
                  <c:v>21.818624</c:v>
                </c:pt>
                <c:pt idx="13">
                  <c:v>19.163743</c:v>
                </c:pt>
                <c:pt idx="14">
                  <c:v>22.095321999999999</c:v>
                </c:pt>
                <c:pt idx="15">
                  <c:v>22.033995000000001</c:v>
                </c:pt>
                <c:pt idx="16">
                  <c:v>20.284859000000001</c:v>
                </c:pt>
                <c:pt idx="17">
                  <c:v>16.119686999999999</c:v>
                </c:pt>
                <c:pt idx="18">
                  <c:v>18.492162353999998</c:v>
                </c:pt>
                <c:pt idx="19">
                  <c:v>18.076926996000005</c:v>
                </c:pt>
                <c:pt idx="20">
                  <c:v>17.52029722</c:v>
                </c:pt>
                <c:pt idx="21">
                  <c:v>17.664522352999999</c:v>
                </c:pt>
                <c:pt idx="22">
                  <c:v>17.414802810000001</c:v>
                </c:pt>
                <c:pt idx="23">
                  <c:v>17.445448720000002</c:v>
                </c:pt>
                <c:pt idx="24">
                  <c:v>17.604123199999997</c:v>
                </c:pt>
                <c:pt idx="25">
                  <c:v>17.979275729999998</c:v>
                </c:pt>
                <c:pt idx="26">
                  <c:v>18.695969949000006</c:v>
                </c:pt>
                <c:pt idx="27">
                  <c:v>18.044579441000003</c:v>
                </c:pt>
                <c:pt idx="28">
                  <c:v>15.872852550000001</c:v>
                </c:pt>
                <c:pt idx="29">
                  <c:v>16.97442045</c:v>
                </c:pt>
                <c:pt idx="30">
                  <c:v>14.246796888</c:v>
                </c:pt>
                <c:pt idx="31">
                  <c:v>13.285456163999999</c:v>
                </c:pt>
                <c:pt idx="32">
                  <c:v>13.698957746999998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925-404D-95A0-DA7F197DDD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3780112"/>
        <c:axId val="843780440"/>
      </c:lineChart>
      <c:catAx>
        <c:axId val="636365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ysClr val="window" lastClr="FFFFFF">
                <a:lumMod val="65000"/>
              </a:sysClr>
            </a:solidFill>
          </a:ln>
        </c:spPr>
        <c:txPr>
          <a:bodyPr rot="-2700000"/>
          <a:lstStyle/>
          <a:p>
            <a:pPr>
              <a:defRPr sz="2000">
                <a:solidFill>
                  <a:srgbClr val="000000"/>
                </a:solidFill>
              </a:defRPr>
            </a:pPr>
            <a:endParaRPr lang="fi-FI"/>
          </a:p>
        </c:txPr>
        <c:crossAx val="636365944"/>
        <c:crosses val="autoZero"/>
        <c:auto val="1"/>
        <c:lblAlgn val="ctr"/>
        <c:lblOffset val="100"/>
        <c:tickLblSkip val="2"/>
        <c:noMultiLvlLbl val="0"/>
      </c:catAx>
      <c:valAx>
        <c:axId val="636365944"/>
        <c:scaling>
          <c:orientation val="minMax"/>
          <c:max val="20"/>
        </c:scaling>
        <c:delete val="0"/>
        <c:axPos val="l"/>
        <c:majorGridlines>
          <c:spPr>
            <a:ln>
              <a:solidFill>
                <a:sysClr val="window" lastClr="FFFFFF">
                  <a:lumMod val="65000"/>
                </a:sysClr>
              </a:solidFill>
            </a:ln>
          </c:spPr>
        </c:majorGridlines>
        <c:numFmt formatCode="##0" sourceLinked="0"/>
        <c:majorTickMark val="out"/>
        <c:minorTickMark val="none"/>
        <c:tickLblPos val="nextTo"/>
        <c:spPr>
          <a:ln>
            <a:solidFill>
              <a:sysClr val="window" lastClr="FFFFFF">
                <a:lumMod val="65000"/>
              </a:sysClr>
            </a:solidFill>
          </a:ln>
        </c:spPr>
        <c:txPr>
          <a:bodyPr/>
          <a:lstStyle/>
          <a:p>
            <a:pPr>
              <a:defRPr sz="2000">
                <a:solidFill>
                  <a:srgbClr val="000000"/>
                </a:solidFill>
              </a:defRPr>
            </a:pPr>
            <a:endParaRPr lang="fi-FI"/>
          </a:p>
        </c:txPr>
        <c:crossAx val="636365552"/>
        <c:crosses val="autoZero"/>
        <c:crossBetween val="between"/>
      </c:valAx>
      <c:valAx>
        <c:axId val="843780440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2000">
                <a:solidFill>
                  <a:srgbClr val="000000"/>
                </a:solidFill>
              </a:defRPr>
            </a:pPr>
            <a:endParaRPr lang="fi-FI"/>
          </a:p>
        </c:txPr>
        <c:crossAx val="843780112"/>
        <c:crosses val="max"/>
        <c:crossBetween val="between"/>
      </c:valAx>
      <c:catAx>
        <c:axId val="8437801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43780440"/>
        <c:crosses val="autoZero"/>
        <c:auto val="1"/>
        <c:lblAlgn val="ctr"/>
        <c:lblOffset val="100"/>
        <c:noMultiLvlLbl val="0"/>
      </c:catAx>
    </c:plotArea>
    <c:legend>
      <c:legendPos val="b"/>
      <c:overlay val="0"/>
      <c:txPr>
        <a:bodyPr/>
        <a:lstStyle/>
        <a:p>
          <a:pPr>
            <a:defRPr sz="2000">
              <a:solidFill>
                <a:srgbClr val="000000"/>
              </a:solidFill>
            </a:defRPr>
          </a:pPr>
          <a:endParaRPr lang="fi-FI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solidFill>
            <a:srgbClr val="59594A"/>
          </a:solidFill>
          <a:latin typeface="+mn-lt"/>
        </a:defRPr>
      </a:pPr>
      <a:endParaRPr lang="fi-FI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2800" b="1" dirty="0">
                <a:solidFill>
                  <a:srgbClr val="000000"/>
                </a:solidFill>
              </a:rPr>
              <a:t>Massa- ja paperiteollisuuden fossiiliset kokonaishiilidioksidipäästöt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2.6754571726374455E-2"/>
          <c:y val="0.12720023703523234"/>
          <c:w val="0.92917951881554595"/>
          <c:h val="0.65382086075004897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'6. Hiilidioksidipäästöt'!$C$4</c:f>
              <c:strCache>
                <c:ptCount val="1"/>
                <c:pt idx="0">
                  <c:v>Hiilidioksidi (fossiilinen+turve)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glow>
                <a:schemeClr val="accent1">
                  <a:alpha val="40000"/>
                </a:schemeClr>
              </a:glow>
            </a:effectLst>
          </c:spPr>
          <c:invertIfNegative val="0"/>
          <c:cat>
            <c:strRef>
              <c:f>'6. Hiilidioksidipäästöt'!$A$5:$A$34</c:f>
              <c:strCache>
                <c:ptCount val="30"/>
                <c:pt idx="0">
                  <c:v>1990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</c:strCache>
            </c:strRef>
          </c:cat>
          <c:val>
            <c:numRef>
              <c:f>'6. Hiilidioksidipäästöt'!$C$5:$C$34</c:f>
              <c:numCache>
                <c:formatCode>General</c:formatCode>
                <c:ptCount val="30"/>
                <c:pt idx="0" formatCode="#,##0.00">
                  <c:v>5.88</c:v>
                </c:pt>
                <c:pt idx="3" formatCode="#,##0.00">
                  <c:v>6.011355</c:v>
                </c:pt>
                <c:pt idx="4" formatCode="#,##0.00">
                  <c:v>4.8357070000000002</c:v>
                </c:pt>
                <c:pt idx="5" formatCode="#,##0.00">
                  <c:v>4.4966379999999999</c:v>
                </c:pt>
                <c:pt idx="6" formatCode="#,##0.00">
                  <c:v>4.6773236410000001</c:v>
                </c:pt>
                <c:pt idx="7" formatCode="#,##0.00">
                  <c:v>5.259123422</c:v>
                </c:pt>
                <c:pt idx="8" formatCode="#,##0.00">
                  <c:v>5.3016955999999995</c:v>
                </c:pt>
                <c:pt idx="9" formatCode="#,##0.00">
                  <c:v>4.9628931999999999</c:v>
                </c:pt>
                <c:pt idx="10" formatCode="#,##0.00">
                  <c:v>4.3145532099999997</c:v>
                </c:pt>
                <c:pt idx="11" formatCode="#,##0.00">
                  <c:v>4.9835599999999998</c:v>
                </c:pt>
                <c:pt idx="12" formatCode="#,##0.00">
                  <c:v>4.9942992000000004</c:v>
                </c:pt>
                <c:pt idx="13" formatCode="#,##0.00">
                  <c:v>4.4208689999999997</c:v>
                </c:pt>
                <c:pt idx="14" formatCode="#,##0.00">
                  <c:v>3.3873150000000001</c:v>
                </c:pt>
                <c:pt idx="15" formatCode="#,##0.00">
                  <c:v>4.0188616999999995</c:v>
                </c:pt>
                <c:pt idx="16" formatCode="#,##0.00">
                  <c:v>3.6666903399999997</c:v>
                </c:pt>
                <c:pt idx="17" formatCode="#,##0.00">
                  <c:v>3.1300670300000002</c:v>
                </c:pt>
                <c:pt idx="18" formatCode="#,##0.00">
                  <c:v>3.0245920199999996</c:v>
                </c:pt>
                <c:pt idx="19" formatCode="#,##0.00">
                  <c:v>3.0055010709999994</c:v>
                </c:pt>
                <c:pt idx="20" formatCode="#,##0.00">
                  <c:v>3.0224832999999998</c:v>
                </c:pt>
                <c:pt idx="21" formatCode="#,##0.00">
                  <c:v>3.0849506</c:v>
                </c:pt>
                <c:pt idx="22" formatCode="#,##0.00">
                  <c:v>2.96867239</c:v>
                </c:pt>
                <c:pt idx="23" formatCode="#,##0.00">
                  <c:v>2.9696903300000002</c:v>
                </c:pt>
                <c:pt idx="24" formatCode="#,##0.00">
                  <c:v>2.6901577850000002</c:v>
                </c:pt>
                <c:pt idx="25" formatCode="#,##0.00">
                  <c:v>2.2451219110000005</c:v>
                </c:pt>
                <c:pt idx="26" formatCode="#,##0.00">
                  <c:v>2.3013031169999998</c:v>
                </c:pt>
                <c:pt idx="27" formatCode="#,##0.00">
                  <c:v>1.8807061699999996</c:v>
                </c:pt>
                <c:pt idx="28" formatCode="#,##0.00">
                  <c:v>1.37748008</c:v>
                </c:pt>
                <c:pt idx="29" formatCode="#,##0.00">
                  <c:v>1.1682715299999999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1F-4D2D-87FB-1E48D555E7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600978303"/>
        <c:axId val="1600976639"/>
      </c:barChart>
      <c:lineChart>
        <c:grouping val="standard"/>
        <c:varyColors val="0"/>
        <c:ser>
          <c:idx val="0"/>
          <c:order val="0"/>
          <c:tx>
            <c:strRef>
              <c:f>'6. Hiilidioksidipäästöt'!$B$4</c:f>
              <c:strCache>
                <c:ptCount val="1"/>
                <c:pt idx="0">
                  <c:v>Sellun, paperin ja kartongin tuotanto</c:v>
                </c:pt>
              </c:strCache>
            </c:strRef>
          </c:tx>
          <c:spPr>
            <a:ln w="50800" cap="rnd">
              <a:solidFill>
                <a:srgbClr val="59594A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spPr>
              <a:ln w="50800" cap="rnd">
                <a:solidFill>
                  <a:srgbClr val="59594A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811F-4D2D-87FB-1E48D555E7C2}"/>
              </c:ext>
            </c:extLst>
          </c:dPt>
          <c:dPt>
            <c:idx val="1"/>
            <c:marker>
              <c:symbol val="none"/>
            </c:marker>
            <c:bubble3D val="0"/>
            <c:spPr>
              <a:ln w="50800" cap="rnd">
                <a:solidFill>
                  <a:srgbClr val="59594A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811F-4D2D-87FB-1E48D555E7C2}"/>
              </c:ext>
            </c:extLst>
          </c:dPt>
          <c:dPt>
            <c:idx val="3"/>
            <c:marker>
              <c:symbol val="none"/>
            </c:marker>
            <c:bubble3D val="0"/>
            <c:spPr>
              <a:ln w="50800" cap="rnd">
                <a:solidFill>
                  <a:srgbClr val="59594A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811F-4D2D-87FB-1E48D555E7C2}"/>
              </c:ext>
            </c:extLst>
          </c:dPt>
          <c:cat>
            <c:strRef>
              <c:f>'6. Hiilidioksidipäästöt'!$A$5:$A$34</c:f>
              <c:strCache>
                <c:ptCount val="30"/>
                <c:pt idx="0">
                  <c:v>1990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</c:strCache>
            </c:strRef>
          </c:cat>
          <c:val>
            <c:numRef>
              <c:f>'6. Hiilidioksidipäästöt'!$B$5:$B$34</c:f>
              <c:numCache>
                <c:formatCode>General</c:formatCode>
                <c:ptCount val="30"/>
                <c:pt idx="0" formatCode="#,##0.00">
                  <c:v>14</c:v>
                </c:pt>
                <c:pt idx="3" formatCode="#,##0.00">
                  <c:v>19.420577000000002</c:v>
                </c:pt>
                <c:pt idx="4" formatCode="#,##0.00">
                  <c:v>19.923960999999998</c:v>
                </c:pt>
                <c:pt idx="5" formatCode="#,##0.00">
                  <c:v>20.609570999999999</c:v>
                </c:pt>
                <c:pt idx="6" formatCode="#,##0.00">
                  <c:v>19.050127</c:v>
                </c:pt>
                <c:pt idx="7" formatCode="#,##0.00">
                  <c:v>19.930966999999999</c:v>
                </c:pt>
                <c:pt idx="8" formatCode="#,##0.00">
                  <c:v>20.408843000000001</c:v>
                </c:pt>
                <c:pt idx="9" formatCode="#,##0.00">
                  <c:v>21.818624</c:v>
                </c:pt>
                <c:pt idx="10" formatCode="#,##0.00">
                  <c:v>19.163743</c:v>
                </c:pt>
                <c:pt idx="11" formatCode="#,##0.00">
                  <c:v>22.095321999999999</c:v>
                </c:pt>
                <c:pt idx="12" formatCode="#,##0.00">
                  <c:v>22.033995000000001</c:v>
                </c:pt>
                <c:pt idx="13" formatCode="#,##0.00">
                  <c:v>20.284859000000001</c:v>
                </c:pt>
                <c:pt idx="14" formatCode="#,##0.00">
                  <c:v>16.119686999999999</c:v>
                </c:pt>
                <c:pt idx="15" formatCode="#,##0.00">
                  <c:v>18.492162353999998</c:v>
                </c:pt>
                <c:pt idx="16" formatCode="#,##0.00">
                  <c:v>18.076926996000005</c:v>
                </c:pt>
                <c:pt idx="17" formatCode="#,##0.00">
                  <c:v>17.52029722</c:v>
                </c:pt>
                <c:pt idx="18" formatCode="#,##0.00">
                  <c:v>17.664522352999999</c:v>
                </c:pt>
                <c:pt idx="19" formatCode="#,##0.00">
                  <c:v>17.414802810000001</c:v>
                </c:pt>
                <c:pt idx="20" formatCode="#,##0.00">
                  <c:v>17.445448720000002</c:v>
                </c:pt>
                <c:pt idx="21" formatCode="#,##0.00">
                  <c:v>17.604123199999997</c:v>
                </c:pt>
                <c:pt idx="22" formatCode="#,##0.00">
                  <c:v>17.979275729999998</c:v>
                </c:pt>
                <c:pt idx="23" formatCode="#,##0.00">
                  <c:v>18.695969949000006</c:v>
                </c:pt>
                <c:pt idx="24" formatCode="#,##0.00">
                  <c:v>18.044579441000003</c:v>
                </c:pt>
                <c:pt idx="25" formatCode="#,##0.00">
                  <c:v>15.872852550000001</c:v>
                </c:pt>
                <c:pt idx="26" formatCode="#,##0.00">
                  <c:v>16.97442045</c:v>
                </c:pt>
                <c:pt idx="27" formatCode="#,##0.00">
                  <c:v>14.246796888</c:v>
                </c:pt>
                <c:pt idx="28" formatCode="#,##0.00">
                  <c:v>13.285456163999999</c:v>
                </c:pt>
                <c:pt idx="29" formatCode="#,##0.00">
                  <c:v>13.698957746999998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811F-4D2D-87FB-1E48D555E7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5084239"/>
        <c:axId val="1325091311"/>
      </c:lineChart>
      <c:catAx>
        <c:axId val="16009783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20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600976639"/>
        <c:crosses val="autoZero"/>
        <c:auto val="1"/>
        <c:lblAlgn val="ctr"/>
        <c:lblOffset val="100"/>
        <c:tickLblSkip val="2"/>
        <c:noMultiLvlLbl val="0"/>
      </c:catAx>
      <c:valAx>
        <c:axId val="1600976639"/>
        <c:scaling>
          <c:orientation val="minMax"/>
          <c:max val="7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#,##0" sourceLinked="0"/>
        <c:majorTickMark val="cross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600978303"/>
        <c:crosses val="autoZero"/>
        <c:crossBetween val="between"/>
      </c:valAx>
      <c:valAx>
        <c:axId val="1325091311"/>
        <c:scaling>
          <c:orientation val="minMax"/>
          <c:max val="28"/>
          <c:min val="0"/>
        </c:scaling>
        <c:delete val="0"/>
        <c:axPos val="r"/>
        <c:numFmt formatCode="#,##0" sourceLinked="0"/>
        <c:majorTickMark val="cross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325084239"/>
        <c:crosses val="max"/>
        <c:crossBetween val="between"/>
        <c:majorUnit val="4"/>
      </c:valAx>
      <c:catAx>
        <c:axId val="132508423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25091311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bg1">
              <a:lumMod val="65000"/>
            </a:schemeClr>
          </a:solidFill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span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fi-FI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263281662756704E-2"/>
          <c:y val="8.7930956557297657E-2"/>
          <c:w val="0.93023461656257078"/>
          <c:h val="0.6842892904241501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'6. Hiilidioksidipäästöt'!$C$40</c:f>
              <c:strCache>
                <c:ptCount val="1"/>
                <c:pt idx="0">
                  <c:v>Hiilidioksidi (ei-fossiilinen)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>
              <a:glow>
                <a:schemeClr val="accent1">
                  <a:alpha val="40000"/>
                </a:schemeClr>
              </a:glow>
            </a:effectLst>
          </c:spPr>
          <c:invertIfNegative val="0"/>
          <c:cat>
            <c:strRef>
              <c:f>'6. Hiilidioksidipäästöt'!$A$44:$A$70</c:f>
              <c:strCache>
                <c:ptCount val="2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  <c:pt idx="22">
                  <c:v>2020</c:v>
                </c:pt>
                <c:pt idx="23">
                  <c:v>2021</c:v>
                </c:pt>
                <c:pt idx="24">
                  <c:v>2022</c:v>
                </c:pt>
                <c:pt idx="25">
                  <c:v>2023</c:v>
                </c:pt>
                <c:pt idx="26">
                  <c:v>2024</c:v>
                </c:pt>
              </c:strCache>
            </c:strRef>
          </c:cat>
          <c:val>
            <c:numRef>
              <c:f>'6. Hiilidioksidipäästöt'!$C$44:$C$70</c:f>
              <c:numCache>
                <c:formatCode>#,##0</c:formatCode>
                <c:ptCount val="27"/>
                <c:pt idx="0">
                  <c:v>19.171275000000001</c:v>
                </c:pt>
                <c:pt idx="1">
                  <c:v>21.288878</c:v>
                </c:pt>
                <c:pt idx="2">
                  <c:v>21.510755</c:v>
                </c:pt>
                <c:pt idx="3">
                  <c:v>19.005399405999999</c:v>
                </c:pt>
                <c:pt idx="4">
                  <c:v>20.907884691</c:v>
                </c:pt>
                <c:pt idx="5">
                  <c:v>21.567596302999998</c:v>
                </c:pt>
                <c:pt idx="6">
                  <c:v>22.059219502000001</c:v>
                </c:pt>
                <c:pt idx="7">
                  <c:v>19.650745641000004</c:v>
                </c:pt>
                <c:pt idx="8">
                  <c:v>22.668382999999999</c:v>
                </c:pt>
                <c:pt idx="9">
                  <c:v>21.520454999999998</c:v>
                </c:pt>
                <c:pt idx="10">
                  <c:v>20.560428000000002</c:v>
                </c:pt>
                <c:pt idx="11">
                  <c:v>16.3980496</c:v>
                </c:pt>
                <c:pt idx="12">
                  <c:v>19.852693899999998</c:v>
                </c:pt>
                <c:pt idx="13">
                  <c:v>19.109088670000002</c:v>
                </c:pt>
                <c:pt idx="14">
                  <c:v>19.091553559999998</c:v>
                </c:pt>
                <c:pt idx="15">
                  <c:v>19.56138275</c:v>
                </c:pt>
                <c:pt idx="16">
                  <c:v>19.77787447</c:v>
                </c:pt>
                <c:pt idx="17">
                  <c:v>19.308796999999998</c:v>
                </c:pt>
                <c:pt idx="18">
                  <c:v>18.188686000000001</c:v>
                </c:pt>
                <c:pt idx="19">
                  <c:v>21.259398269999998</c:v>
                </c:pt>
                <c:pt idx="20">
                  <c:v>22.559117860000001</c:v>
                </c:pt>
                <c:pt idx="21">
                  <c:v>23.20171757</c:v>
                </c:pt>
                <c:pt idx="22">
                  <c:v>21.640983252000005</c:v>
                </c:pt>
                <c:pt idx="23">
                  <c:v>21.575319514</c:v>
                </c:pt>
                <c:pt idx="24">
                  <c:v>18.73659584</c:v>
                </c:pt>
                <c:pt idx="25">
                  <c:v>18.475512029999997</c:v>
                </c:pt>
                <c:pt idx="26">
                  <c:v>18.54648435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DD-4ED7-BFCA-064B956DFA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600978303"/>
        <c:axId val="1600976639"/>
      </c:barChart>
      <c:lineChart>
        <c:grouping val="standard"/>
        <c:varyColors val="0"/>
        <c:ser>
          <c:idx val="0"/>
          <c:order val="0"/>
          <c:tx>
            <c:strRef>
              <c:f>'6. Hiilidioksidipäästöt'!$B$40</c:f>
              <c:strCache>
                <c:ptCount val="1"/>
                <c:pt idx="0">
                  <c:v>Sellun, paperin ja kartongin tuotanto</c:v>
                </c:pt>
              </c:strCache>
            </c:strRef>
          </c:tx>
          <c:spPr>
            <a:ln w="50800" cap="rnd">
              <a:solidFill>
                <a:srgbClr val="59594A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spPr>
              <a:ln w="50800" cap="rnd">
                <a:solidFill>
                  <a:srgbClr val="59594A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39DD-4ED7-BFCA-064B956DFA69}"/>
              </c:ext>
            </c:extLst>
          </c:dPt>
          <c:dPt>
            <c:idx val="1"/>
            <c:marker>
              <c:symbol val="none"/>
            </c:marker>
            <c:bubble3D val="0"/>
            <c:spPr>
              <a:ln w="50800" cap="rnd">
                <a:solidFill>
                  <a:srgbClr val="59594A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39DD-4ED7-BFCA-064B956DFA69}"/>
              </c:ext>
            </c:extLst>
          </c:dPt>
          <c:dPt>
            <c:idx val="3"/>
            <c:marker>
              <c:symbol val="none"/>
            </c:marker>
            <c:bubble3D val="0"/>
            <c:spPr>
              <a:ln w="50800" cap="rnd">
                <a:solidFill>
                  <a:srgbClr val="59594A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39DD-4ED7-BFCA-064B956DFA69}"/>
              </c:ext>
            </c:extLst>
          </c:dPt>
          <c:cat>
            <c:strRef>
              <c:f>'6. Hiilidioksidipäästöt'!$A$44:$A$70</c:f>
              <c:strCache>
                <c:ptCount val="2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  <c:pt idx="22">
                  <c:v>2020</c:v>
                </c:pt>
                <c:pt idx="23">
                  <c:v>2021</c:v>
                </c:pt>
                <c:pt idx="24">
                  <c:v>2022</c:v>
                </c:pt>
                <c:pt idx="25">
                  <c:v>2023</c:v>
                </c:pt>
                <c:pt idx="26">
                  <c:v>2024</c:v>
                </c:pt>
              </c:strCache>
            </c:strRef>
          </c:cat>
          <c:val>
            <c:numRef>
              <c:f>'6. Hiilidioksidipäästöt'!$B$44:$B$70</c:f>
              <c:numCache>
                <c:formatCode>#,##0</c:formatCode>
                <c:ptCount val="27"/>
                <c:pt idx="0">
                  <c:v>19.420577000000002</c:v>
                </c:pt>
                <c:pt idx="1">
                  <c:v>19.923960999999998</c:v>
                </c:pt>
                <c:pt idx="2">
                  <c:v>20.609570999999999</c:v>
                </c:pt>
                <c:pt idx="3">
                  <c:v>19.050127</c:v>
                </c:pt>
                <c:pt idx="4">
                  <c:v>19.930966999999999</c:v>
                </c:pt>
                <c:pt idx="5">
                  <c:v>20.408843000000001</c:v>
                </c:pt>
                <c:pt idx="6">
                  <c:v>21.818624</c:v>
                </c:pt>
                <c:pt idx="7">
                  <c:v>19.163743</c:v>
                </c:pt>
                <c:pt idx="8">
                  <c:v>22.095321999999999</c:v>
                </c:pt>
                <c:pt idx="9">
                  <c:v>22.033995000000001</c:v>
                </c:pt>
                <c:pt idx="10">
                  <c:v>20.284859000000001</c:v>
                </c:pt>
                <c:pt idx="11">
                  <c:v>16.119686999999999</c:v>
                </c:pt>
                <c:pt idx="12">
                  <c:v>18.492162353999998</c:v>
                </c:pt>
                <c:pt idx="13">
                  <c:v>18.076926996000005</c:v>
                </c:pt>
                <c:pt idx="14">
                  <c:v>17.52029722</c:v>
                </c:pt>
                <c:pt idx="15">
                  <c:v>17.664522352999999</c:v>
                </c:pt>
                <c:pt idx="16">
                  <c:v>17.414802810000001</c:v>
                </c:pt>
                <c:pt idx="17">
                  <c:v>17.445448720000002</c:v>
                </c:pt>
                <c:pt idx="18">
                  <c:v>17.604123199999997</c:v>
                </c:pt>
                <c:pt idx="19">
                  <c:v>17.979275729999998</c:v>
                </c:pt>
                <c:pt idx="20">
                  <c:v>18.695969949000006</c:v>
                </c:pt>
                <c:pt idx="21">
                  <c:v>18.044579441000003</c:v>
                </c:pt>
                <c:pt idx="22">
                  <c:v>15.872852550000001</c:v>
                </c:pt>
                <c:pt idx="23">
                  <c:v>16.97442045</c:v>
                </c:pt>
                <c:pt idx="24">
                  <c:v>14.246796888</c:v>
                </c:pt>
                <c:pt idx="25">
                  <c:v>13.285456163999999</c:v>
                </c:pt>
                <c:pt idx="26">
                  <c:v>13.698957746999998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39DD-4ED7-BFCA-064B956DFA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5084239"/>
        <c:axId val="1325091311"/>
      </c:lineChart>
      <c:catAx>
        <c:axId val="16009783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20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600976639"/>
        <c:crosses val="autoZero"/>
        <c:auto val="1"/>
        <c:lblAlgn val="ctr"/>
        <c:lblOffset val="100"/>
        <c:tickLblSkip val="2"/>
        <c:noMultiLvlLbl val="0"/>
      </c:catAx>
      <c:valAx>
        <c:axId val="1600976639"/>
        <c:scaling>
          <c:orientation val="minMax"/>
          <c:max val="25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600978303"/>
        <c:crosses val="autoZero"/>
        <c:crossBetween val="between"/>
      </c:valAx>
      <c:valAx>
        <c:axId val="1325091311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325084239"/>
        <c:crosses val="max"/>
        <c:crossBetween val="between"/>
      </c:valAx>
      <c:catAx>
        <c:axId val="132508423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25091311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bg1">
              <a:lumMod val="65000"/>
            </a:schemeClr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rgbClr val="59594A"/>
          </a:solidFill>
        </a:defRPr>
      </a:pPr>
      <a:endParaRPr lang="fi-FI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0.04881</cdr:x>
      <cdr:y>0.04871</cdr:y>
    </cdr:from>
    <cdr:to>
      <cdr:x>0.19109</cdr:x>
      <cdr:y>0.111</cdr:y>
    </cdr:to>
    <cdr:sp macro="" textlink="">
      <cdr:nvSpPr>
        <cdr:cNvPr id="2" name="Tekstikehys 1">
          <a:extLst xmlns:a="http://schemas.openxmlformats.org/drawingml/2006/main">
            <a:ext uri="{FF2B5EF4-FFF2-40B4-BE49-F238E27FC236}">
              <a16:creationId xmlns:a16="http://schemas.microsoft.com/office/drawing/2014/main" id="{E848F3D4-E903-4AEA-946B-B8D459F8C16D}"/>
            </a:ext>
          </a:extLst>
        </cdr:cNvPr>
        <cdr:cNvSpPr txBox="1"/>
      </cdr:nvSpPr>
      <cdr:spPr>
        <a:xfrm xmlns:a="http://schemas.openxmlformats.org/drawingml/2006/main">
          <a:off x="782517" y="316466"/>
          <a:ext cx="2280975" cy="4047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400" dirty="0">
              <a:solidFill>
                <a:srgbClr val="000000"/>
              </a:solidFill>
              <a:latin typeface="+mn-lt"/>
              <a:cs typeface="Arial" pitchFamily="34" charset="0"/>
            </a:rPr>
            <a:t>Indeksi</a:t>
          </a:r>
          <a:r>
            <a:rPr lang="en-US" sz="2400" baseline="0" dirty="0">
              <a:solidFill>
                <a:srgbClr val="000000"/>
              </a:solidFill>
              <a:latin typeface="+mn-lt"/>
              <a:cs typeface="Arial" pitchFamily="34" charset="0"/>
            </a:rPr>
            <a:t> 1992 = 1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0.14139</cdr:x>
      <cdr:y>0.07014</cdr:y>
    </cdr:to>
    <cdr:sp macro="" textlink="">
      <cdr:nvSpPr>
        <cdr:cNvPr id="2" name="Tekstiruutu 1">
          <a:extLst xmlns:a="http://schemas.openxmlformats.org/drawingml/2006/main">
            <a:ext uri="{FF2B5EF4-FFF2-40B4-BE49-F238E27FC236}">
              <a16:creationId xmlns:a16="http://schemas.microsoft.com/office/drawing/2014/main" id="{4024A915-FB41-D711-69EE-8104D955C51E}"/>
            </a:ext>
          </a:extLst>
        </cdr:cNvPr>
        <cdr:cNvSpPr txBox="1"/>
      </cdr:nvSpPr>
      <cdr:spPr>
        <a:xfrm xmlns:a="http://schemas.openxmlformats.org/drawingml/2006/main">
          <a:off x="-1139540" y="0"/>
          <a:ext cx="2266749" cy="4491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2000" dirty="0">
              <a:solidFill>
                <a:schemeClr val="accent6"/>
              </a:solidFill>
              <a:latin typeface="+mn-lt"/>
              <a:cs typeface="Arial" pitchFamily="34" charset="0"/>
            </a:rPr>
            <a:t>Päästöt 1000</a:t>
          </a:r>
          <a:r>
            <a:rPr lang="fi-FI" sz="2000" baseline="0" dirty="0">
              <a:solidFill>
                <a:schemeClr val="accent6"/>
              </a:solidFill>
              <a:latin typeface="+mn-lt"/>
              <a:cs typeface="Arial" pitchFamily="34" charset="0"/>
            </a:rPr>
            <a:t> S-t/v</a:t>
          </a:r>
          <a:endParaRPr lang="fi-FI" sz="2000" dirty="0">
            <a:solidFill>
              <a:schemeClr val="accent6"/>
            </a:solidFill>
            <a:latin typeface="+mn-lt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0.87916</cdr:x>
      <cdr:y>0</cdr:y>
    </cdr:from>
    <cdr:to>
      <cdr:x>1</cdr:x>
      <cdr:y>0.05316</cdr:y>
    </cdr:to>
    <cdr:sp macro="" textlink="">
      <cdr:nvSpPr>
        <cdr:cNvPr id="3" name="Tekstiruutu 1">
          <a:extLst xmlns:a="http://schemas.openxmlformats.org/drawingml/2006/main">
            <a:ext uri="{FF2B5EF4-FFF2-40B4-BE49-F238E27FC236}">
              <a16:creationId xmlns:a16="http://schemas.microsoft.com/office/drawing/2014/main" id="{981A35C5-F072-4883-5C52-77D5A74EF98D}"/>
            </a:ext>
          </a:extLst>
        </cdr:cNvPr>
        <cdr:cNvSpPr txBox="1"/>
      </cdr:nvSpPr>
      <cdr:spPr>
        <a:xfrm xmlns:a="http://schemas.openxmlformats.org/drawingml/2006/main">
          <a:off x="14094366" y="-2438400"/>
          <a:ext cx="1937324" cy="3404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2000" dirty="0">
              <a:solidFill>
                <a:schemeClr val="accent6"/>
              </a:solidFill>
              <a:latin typeface="+mn-lt"/>
              <a:cs typeface="Arial" pitchFamily="34" charset="0"/>
            </a:rPr>
            <a:t>Tuotanto</a:t>
          </a:r>
          <a:r>
            <a:rPr lang="fi-FI" sz="2000" baseline="0" dirty="0">
              <a:solidFill>
                <a:schemeClr val="accent6"/>
              </a:solidFill>
              <a:latin typeface="+mn-lt"/>
              <a:cs typeface="Arial" pitchFamily="34" charset="0"/>
            </a:rPr>
            <a:t> milj. t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0.17268</cdr:x>
      <cdr:y>0.0703</cdr:y>
    </cdr:to>
    <cdr:sp macro="" textlink="">
      <cdr:nvSpPr>
        <cdr:cNvPr id="2" name="Tekstiruutu 1">
          <a:extLst xmlns:a="http://schemas.openxmlformats.org/drawingml/2006/main">
            <a:ext uri="{FF2B5EF4-FFF2-40B4-BE49-F238E27FC236}">
              <a16:creationId xmlns:a16="http://schemas.microsoft.com/office/drawing/2014/main" id="{1B4F572F-5313-496F-8F98-78735B742C51}"/>
            </a:ext>
          </a:extLst>
        </cdr:cNvPr>
        <cdr:cNvSpPr txBox="1"/>
      </cdr:nvSpPr>
      <cdr:spPr>
        <a:xfrm xmlns:a="http://schemas.openxmlformats.org/drawingml/2006/main">
          <a:off x="-1139540" y="-2991921"/>
          <a:ext cx="2768352" cy="4093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i-FI" sz="2000" dirty="0">
              <a:solidFill>
                <a:srgbClr val="000000"/>
              </a:solidFill>
              <a:latin typeface="+mn-lt"/>
              <a:cs typeface="Arial" pitchFamily="34" charset="0"/>
            </a:rPr>
            <a:t>Päästöt 1000</a:t>
          </a:r>
          <a:r>
            <a:rPr lang="fi-FI" sz="2000" baseline="0" dirty="0">
              <a:solidFill>
                <a:srgbClr val="000000"/>
              </a:solidFill>
              <a:latin typeface="+mn-lt"/>
              <a:cs typeface="Arial" pitchFamily="34" charset="0"/>
            </a:rPr>
            <a:t> t/v</a:t>
          </a:r>
        </a:p>
      </cdr:txBody>
    </cdr:sp>
  </cdr:relSizeAnchor>
  <cdr:relSizeAnchor xmlns:cdr="http://schemas.openxmlformats.org/drawingml/2006/chartDrawing">
    <cdr:from>
      <cdr:x>0.87353</cdr:x>
      <cdr:y>0</cdr:y>
    </cdr:from>
    <cdr:to>
      <cdr:x>1</cdr:x>
      <cdr:y>0.06872</cdr:y>
    </cdr:to>
    <cdr:sp macro="" textlink="">
      <cdr:nvSpPr>
        <cdr:cNvPr id="3" name="Tekstiruutu 1">
          <a:extLst xmlns:a="http://schemas.openxmlformats.org/drawingml/2006/main">
            <a:ext uri="{FF2B5EF4-FFF2-40B4-BE49-F238E27FC236}">
              <a16:creationId xmlns:a16="http://schemas.microsoft.com/office/drawing/2014/main" id="{E9583574-0BC2-4B21-B195-6BAAE16AB09D}"/>
            </a:ext>
          </a:extLst>
        </cdr:cNvPr>
        <cdr:cNvSpPr txBox="1"/>
      </cdr:nvSpPr>
      <cdr:spPr>
        <a:xfrm xmlns:a="http://schemas.openxmlformats.org/drawingml/2006/main">
          <a:off x="14004206" y="0"/>
          <a:ext cx="2027483" cy="4001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2000" dirty="0">
              <a:solidFill>
                <a:srgbClr val="000000"/>
              </a:solidFill>
              <a:latin typeface="+mn-lt"/>
              <a:cs typeface="Arial" pitchFamily="34" charset="0"/>
            </a:rPr>
            <a:t>Tuotanto</a:t>
          </a:r>
          <a:r>
            <a:rPr lang="fi-FI" sz="2000" baseline="0" dirty="0">
              <a:solidFill>
                <a:srgbClr val="000000"/>
              </a:solidFill>
              <a:latin typeface="+mn-lt"/>
              <a:cs typeface="Arial" pitchFamily="34" charset="0"/>
            </a:rPr>
            <a:t> milj. t/v</a:t>
          </a:r>
        </a:p>
        <a:p xmlns:a="http://schemas.openxmlformats.org/drawingml/2006/main">
          <a:endParaRPr lang="fi-FI" sz="2000" baseline="0" dirty="0">
            <a:solidFill>
              <a:srgbClr val="000000"/>
            </a:solidFill>
            <a:latin typeface="+mn-lt"/>
            <a:cs typeface="Arial" pitchFamily="34" charset="0"/>
          </a:endParaRPr>
        </a:p>
        <a:p xmlns:a="http://schemas.openxmlformats.org/drawingml/2006/main">
          <a:endParaRPr lang="fi-FI" sz="2000" dirty="0">
            <a:solidFill>
              <a:srgbClr val="000000"/>
            </a:solidFill>
            <a:latin typeface="+mn-lt"/>
            <a:cs typeface="Arial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0.17226</cdr:x>
      <cdr:y>0.06553</cdr:y>
    </cdr:to>
    <cdr:sp macro="" textlink="">
      <cdr:nvSpPr>
        <cdr:cNvPr id="2" name="Tekstiruutu 1">
          <a:extLst xmlns:a="http://schemas.openxmlformats.org/drawingml/2006/main">
            <a:ext uri="{FF2B5EF4-FFF2-40B4-BE49-F238E27FC236}">
              <a16:creationId xmlns:a16="http://schemas.microsoft.com/office/drawing/2014/main" id="{1B4F572F-5313-496F-8F98-78735B742C51}"/>
            </a:ext>
          </a:extLst>
        </cdr:cNvPr>
        <cdr:cNvSpPr txBox="1"/>
      </cdr:nvSpPr>
      <cdr:spPr>
        <a:xfrm xmlns:a="http://schemas.openxmlformats.org/drawingml/2006/main">
          <a:off x="-1139540" y="0"/>
          <a:ext cx="2761619" cy="352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i-FI" sz="2000" dirty="0">
              <a:solidFill>
                <a:srgbClr val="000000"/>
              </a:solidFill>
              <a:latin typeface="+mn-lt"/>
              <a:cs typeface="Arial" pitchFamily="34" charset="0"/>
            </a:rPr>
            <a:t>Päästöt 1000</a:t>
          </a:r>
          <a:r>
            <a:rPr lang="fi-FI" sz="2000" baseline="0" dirty="0">
              <a:solidFill>
                <a:srgbClr val="000000"/>
              </a:solidFill>
              <a:latin typeface="+mn-lt"/>
              <a:cs typeface="Arial" pitchFamily="34" charset="0"/>
            </a:rPr>
            <a:t> t/v</a:t>
          </a:r>
        </a:p>
      </cdr:txBody>
    </cdr:sp>
  </cdr:relSizeAnchor>
  <cdr:relSizeAnchor xmlns:cdr="http://schemas.openxmlformats.org/drawingml/2006/chartDrawing">
    <cdr:from>
      <cdr:x>0.87553</cdr:x>
      <cdr:y>0</cdr:y>
    </cdr:from>
    <cdr:to>
      <cdr:x>1</cdr:x>
      <cdr:y>0.07522</cdr:y>
    </cdr:to>
    <cdr:sp macro="" textlink="">
      <cdr:nvSpPr>
        <cdr:cNvPr id="3" name="Tekstiruutu 1">
          <a:extLst xmlns:a="http://schemas.openxmlformats.org/drawingml/2006/main">
            <a:ext uri="{FF2B5EF4-FFF2-40B4-BE49-F238E27FC236}">
              <a16:creationId xmlns:a16="http://schemas.microsoft.com/office/drawing/2014/main" id="{E9583574-0BC2-4B21-B195-6BAAE16AB09D}"/>
            </a:ext>
          </a:extLst>
        </cdr:cNvPr>
        <cdr:cNvSpPr txBox="1"/>
      </cdr:nvSpPr>
      <cdr:spPr>
        <a:xfrm xmlns:a="http://schemas.openxmlformats.org/drawingml/2006/main">
          <a:off x="14036292" y="0"/>
          <a:ext cx="1995398" cy="4046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2000" dirty="0">
              <a:solidFill>
                <a:srgbClr val="000000"/>
              </a:solidFill>
              <a:latin typeface="+mn-lt"/>
              <a:cs typeface="Arial" pitchFamily="34" charset="0"/>
            </a:rPr>
            <a:t>Tuotanto</a:t>
          </a:r>
          <a:r>
            <a:rPr lang="fi-FI" sz="2000" baseline="0" dirty="0">
              <a:solidFill>
                <a:srgbClr val="000000"/>
              </a:solidFill>
              <a:latin typeface="+mn-lt"/>
              <a:cs typeface="Arial" pitchFamily="34" charset="0"/>
            </a:rPr>
            <a:t> milj. t/v</a:t>
          </a:r>
        </a:p>
        <a:p xmlns:a="http://schemas.openxmlformats.org/drawingml/2006/main">
          <a:endParaRPr lang="fi-FI" sz="2000" baseline="0" dirty="0">
            <a:solidFill>
              <a:srgbClr val="000000"/>
            </a:solidFill>
            <a:latin typeface="+mn-lt"/>
            <a:cs typeface="Arial" pitchFamily="34" charset="0"/>
          </a:endParaRPr>
        </a:p>
        <a:p xmlns:a="http://schemas.openxmlformats.org/drawingml/2006/main">
          <a:endParaRPr lang="fi-FI" sz="1800" dirty="0">
            <a:solidFill>
              <a:srgbClr val="000000"/>
            </a:solidFill>
            <a:latin typeface="+mn-lt"/>
            <a:cs typeface="Arial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0.86553</cdr:x>
      <cdr:y>1.58616E-7</cdr:y>
    </cdr:from>
    <cdr:to>
      <cdr:x>1</cdr:x>
      <cdr:y>0.06629</cdr:y>
    </cdr:to>
    <cdr:sp macro="" textlink="">
      <cdr:nvSpPr>
        <cdr:cNvPr id="2" name="Tekstikehys 1">
          <a:extLst xmlns:a="http://schemas.openxmlformats.org/drawingml/2006/main">
            <a:ext uri="{FF2B5EF4-FFF2-40B4-BE49-F238E27FC236}">
              <a16:creationId xmlns:a16="http://schemas.microsoft.com/office/drawing/2014/main" id="{4B114473-B59B-4F60-AC68-5F5364D7B35D}"/>
            </a:ext>
          </a:extLst>
        </cdr:cNvPr>
        <cdr:cNvSpPr txBox="1"/>
      </cdr:nvSpPr>
      <cdr:spPr>
        <a:xfrm xmlns:a="http://schemas.openxmlformats.org/drawingml/2006/main">
          <a:off x="13875870" y="1"/>
          <a:ext cx="2155819" cy="4179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dirty="0">
              <a:solidFill>
                <a:srgbClr val="000000"/>
              </a:solidFill>
              <a:latin typeface="+mn-lt"/>
              <a:ea typeface="+mn-ea"/>
              <a:cs typeface="Arial" panose="020B0604020202020204" pitchFamily="34" charset="0"/>
            </a:rPr>
            <a:t>Tuotanto milj. t/v</a:t>
          </a:r>
        </a:p>
        <a:p xmlns:a="http://schemas.openxmlformats.org/drawingml/2006/main">
          <a:endParaRPr lang="en-US" sz="1800" dirty="0">
            <a:solidFill>
              <a:srgbClr val="000000"/>
            </a:solidFill>
            <a:latin typeface="+mn-lt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0.22014</cdr:x>
      <cdr:y>0.06351</cdr:y>
    </cdr:to>
    <cdr:sp macro="" textlink="">
      <cdr:nvSpPr>
        <cdr:cNvPr id="3" name="Tekstikehys 1">
          <a:extLst xmlns:a="http://schemas.openxmlformats.org/drawingml/2006/main">
            <a:ext uri="{FF2B5EF4-FFF2-40B4-BE49-F238E27FC236}">
              <a16:creationId xmlns:a16="http://schemas.microsoft.com/office/drawing/2014/main" id="{3CBB608A-AD9A-4CCA-93F4-153260A46D40}"/>
            </a:ext>
          </a:extLst>
        </cdr:cNvPr>
        <cdr:cNvSpPr txBox="1"/>
      </cdr:nvSpPr>
      <cdr:spPr>
        <a:xfrm xmlns:a="http://schemas.openxmlformats.org/drawingml/2006/main">
          <a:off x="-1139540" y="0"/>
          <a:ext cx="3529216" cy="3199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dirty="0" err="1">
              <a:solidFill>
                <a:srgbClr val="000000"/>
              </a:solidFill>
              <a:latin typeface="+mn-lt"/>
              <a:cs typeface="Arial" panose="020B0604020202020204" pitchFamily="34" charset="0"/>
            </a:rPr>
            <a:t>Päästö</a:t>
          </a:r>
          <a:r>
            <a:rPr lang="en-US" sz="2000" baseline="0" dirty="0">
              <a:solidFill>
                <a:srgbClr val="000000"/>
              </a:solidFill>
              <a:latin typeface="+mn-lt"/>
              <a:cs typeface="Arial" panose="020B0604020202020204" pitchFamily="34" charset="0"/>
            </a:rPr>
            <a:t> milj. t/v</a:t>
          </a:r>
        </a:p>
        <a:p xmlns:a="http://schemas.openxmlformats.org/drawingml/2006/main">
          <a:endParaRPr lang="en-US" sz="1800" dirty="0">
            <a:solidFill>
              <a:srgbClr val="000000"/>
            </a:solidFill>
            <a:latin typeface="+mn-lt"/>
            <a:cs typeface="Arial" panose="020B0604020202020204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0.86453</cdr:x>
      <cdr:y>0</cdr:y>
    </cdr:from>
    <cdr:to>
      <cdr:x>1</cdr:x>
      <cdr:y>0.03876</cdr:y>
    </cdr:to>
    <cdr:sp macro="" textlink="">
      <cdr:nvSpPr>
        <cdr:cNvPr id="2" name="Tekstikehys 1">
          <a:extLst xmlns:a="http://schemas.openxmlformats.org/drawingml/2006/main">
            <a:ext uri="{FF2B5EF4-FFF2-40B4-BE49-F238E27FC236}">
              <a16:creationId xmlns:a16="http://schemas.microsoft.com/office/drawing/2014/main" id="{4B114473-B59B-4F60-AC68-5F5364D7B35D}"/>
            </a:ext>
          </a:extLst>
        </cdr:cNvPr>
        <cdr:cNvSpPr txBox="1"/>
      </cdr:nvSpPr>
      <cdr:spPr>
        <a:xfrm xmlns:a="http://schemas.openxmlformats.org/drawingml/2006/main">
          <a:off x="13859828" y="-1853633"/>
          <a:ext cx="2171862" cy="2701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dirty="0">
              <a:solidFill>
                <a:srgbClr val="000000"/>
              </a:solidFill>
              <a:latin typeface="+mn-lt"/>
              <a:ea typeface="+mn-ea"/>
              <a:cs typeface="Arial" panose="020B0604020202020204" pitchFamily="34" charset="0"/>
            </a:rPr>
            <a:t>Tuotanto milj. t/v</a:t>
          </a:r>
        </a:p>
        <a:p xmlns:a="http://schemas.openxmlformats.org/drawingml/2006/main">
          <a:endParaRPr lang="en-US" sz="1800" dirty="0">
            <a:solidFill>
              <a:srgbClr val="000000"/>
            </a:solidFill>
            <a:latin typeface="+mn-lt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0.22014</cdr:x>
      <cdr:y>0.06351</cdr:y>
    </cdr:to>
    <cdr:sp macro="" textlink="">
      <cdr:nvSpPr>
        <cdr:cNvPr id="3" name="Tekstikehys 1">
          <a:extLst xmlns:a="http://schemas.openxmlformats.org/drawingml/2006/main">
            <a:ext uri="{FF2B5EF4-FFF2-40B4-BE49-F238E27FC236}">
              <a16:creationId xmlns:a16="http://schemas.microsoft.com/office/drawing/2014/main" id="{3CBB608A-AD9A-4CCA-93F4-153260A46D40}"/>
            </a:ext>
          </a:extLst>
        </cdr:cNvPr>
        <cdr:cNvSpPr txBox="1"/>
      </cdr:nvSpPr>
      <cdr:spPr>
        <a:xfrm xmlns:a="http://schemas.openxmlformats.org/drawingml/2006/main">
          <a:off x="-1139540" y="-1853633"/>
          <a:ext cx="3529216" cy="4426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dirty="0">
              <a:solidFill>
                <a:srgbClr val="000000"/>
              </a:solidFill>
              <a:latin typeface="+mn-lt"/>
              <a:cs typeface="Arial" panose="020B0604020202020204" pitchFamily="34" charset="0"/>
            </a:rPr>
            <a:t>Päästöt</a:t>
          </a:r>
          <a:r>
            <a:rPr lang="en-US" sz="2000" baseline="0" dirty="0">
              <a:solidFill>
                <a:srgbClr val="000000"/>
              </a:solidFill>
              <a:latin typeface="+mn-lt"/>
              <a:cs typeface="Arial" panose="020B0604020202020204" pitchFamily="34" charset="0"/>
            </a:rPr>
            <a:t> milj. t/v</a:t>
          </a:r>
        </a:p>
        <a:p xmlns:a="http://schemas.openxmlformats.org/drawingml/2006/main">
          <a:endParaRPr lang="en-US" sz="1800" dirty="0">
            <a:solidFill>
              <a:srgbClr val="000000"/>
            </a:solidFill>
            <a:latin typeface="+mn-lt"/>
            <a:cs typeface="Arial" panose="020B0604020202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4E66F-9007-4FB1-A1A7-5061B286CA37}" type="datetimeFigureOut">
              <a:rPr lang="fi-FI"/>
              <a:t>28.10.2025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30238" y="1143000"/>
            <a:ext cx="55975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D86D83-CF6F-4FE2-B173-836B8F1A6294}" type="slidenum">
              <a:rPr lang="fi-FI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1938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1pPr>
    <a:lvl2pPr marL="680817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2pPr>
    <a:lvl3pPr marL="1361633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3pPr>
    <a:lvl4pPr marL="2042450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4pPr>
    <a:lvl5pPr marL="2723266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5pPr>
    <a:lvl6pPr marL="3404083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6pPr>
    <a:lvl7pPr marL="4084899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7pPr>
    <a:lvl8pPr marL="4765716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8pPr>
    <a:lvl9pPr marL="5446532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in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bin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bin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leht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0FBF4DA7-C88C-4822-752F-878DB331DF55}"/>
              </a:ext>
            </a:extLst>
          </p:cNvPr>
          <p:cNvSpPr/>
          <p:nvPr userDrawn="1"/>
        </p:nvSpPr>
        <p:spPr>
          <a:xfrm>
            <a:off x="-1" y="0"/>
            <a:ext cx="18288000" cy="10080625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70000"/>
                </a:srgbClr>
              </a:gs>
              <a:gs pos="100000">
                <a:schemeClr val="tx1">
                  <a:lumMod val="95000"/>
                  <a:lumOff val="5000"/>
                  <a:alpha val="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Kuva, joka sisältää kohteen Fontti, Grafiikka, graafinen suunnittelu, logo&#10;&#10;Tekoälyllä luotu sisältö voi olla virheellistä.">
            <a:extLst>
              <a:ext uri="{FF2B5EF4-FFF2-40B4-BE49-F238E27FC236}">
                <a16:creationId xmlns:a16="http://schemas.microsoft.com/office/drawing/2014/main" id="{1BB11F35-836F-0852-BFB6-9A7E3EF37C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7" y="576263"/>
            <a:ext cx="3876675" cy="647700"/>
          </a:xfrm>
          <a:prstGeom prst="rect">
            <a:avLst/>
          </a:prstGeom>
        </p:spPr>
      </p:pic>
      <p:sp>
        <p:nvSpPr>
          <p:cNvPr id="13" name="Otsikko 12">
            <a:extLst>
              <a:ext uri="{FF2B5EF4-FFF2-40B4-BE49-F238E27FC236}">
                <a16:creationId xmlns:a16="http://schemas.microsoft.com/office/drawing/2014/main" id="{3E075EB9-4C0F-997E-7C18-942B28856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888" y="3762375"/>
            <a:ext cx="10758941" cy="18367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10D82B4A-82D4-0A6C-8CA3-37FCC3A6A3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8888" y="3114675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20" name="Tekstin paikkamerkki 17">
            <a:extLst>
              <a:ext uri="{FF2B5EF4-FFF2-40B4-BE49-F238E27FC236}">
                <a16:creationId xmlns:a16="http://schemas.microsoft.com/office/drawing/2014/main" id="{D08F38B9-2F0D-BE63-F8EE-DFE5E09465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8888" y="55991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Tekijän nimi</a:t>
            </a:r>
            <a:endParaRPr lang="fi-FI"/>
          </a:p>
        </p:txBody>
      </p:sp>
      <p:sp>
        <p:nvSpPr>
          <p:cNvPr id="3" name="Tekstin paikkamerkki 17">
            <a:extLst>
              <a:ext uri="{FF2B5EF4-FFF2-40B4-BE49-F238E27FC236}">
                <a16:creationId xmlns:a16="http://schemas.microsoft.com/office/drawing/2014/main" id="{BB9E3C2A-FF07-E9D2-1C3F-B3F270EB3F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7" y="62468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Päivämäärä</a:t>
            </a:r>
            <a:endParaRPr lang="fi-FI"/>
          </a:p>
        </p:txBody>
      </p:sp>
      <p:sp>
        <p:nvSpPr>
          <p:cNvPr id="24" name="Päivämäärän paikkamerkki 23">
            <a:extLst>
              <a:ext uri="{FF2B5EF4-FFF2-40B4-BE49-F238E27FC236}">
                <a16:creationId xmlns:a16="http://schemas.microsoft.com/office/drawing/2014/main" id="{0D5D5476-37C7-2E3B-65D4-569E6162BB6B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5777873" y="9213291"/>
            <a:ext cx="1251239" cy="436562"/>
          </a:xfrm>
        </p:spPr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26" name="Dian numeron paikkamerkki 25">
            <a:extLst>
              <a:ext uri="{FF2B5EF4-FFF2-40B4-BE49-F238E27FC236}">
                <a16:creationId xmlns:a16="http://schemas.microsoft.com/office/drawing/2014/main" id="{95106816-729E-5C8F-F8E2-812E486DF32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5284006" y="9213292"/>
            <a:ext cx="493867" cy="436561"/>
          </a:xfrm>
        </p:spPr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DDED6F6-D3FA-7057-D0B4-D794BC16CA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8887" y="9213291"/>
            <a:ext cx="5688012" cy="436360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4580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äivämäärän paikkamerkki 27">
            <a:extLst>
              <a:ext uri="{FF2B5EF4-FFF2-40B4-BE49-F238E27FC236}">
                <a16:creationId xmlns:a16="http://schemas.microsoft.com/office/drawing/2014/main" id="{EC42734D-5205-6798-AF2A-B2EF56BD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30" name="Dian numeron paikkamerkki 29">
            <a:extLst>
              <a:ext uri="{FF2B5EF4-FFF2-40B4-BE49-F238E27FC236}">
                <a16:creationId xmlns:a16="http://schemas.microsoft.com/office/drawing/2014/main" id="{6BC2CA2D-EDEA-0A06-03FA-B7714382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33" name="Kuvan paikkamerkki 32">
            <a:extLst>
              <a:ext uri="{FF2B5EF4-FFF2-40B4-BE49-F238E27FC236}">
                <a16:creationId xmlns:a16="http://schemas.microsoft.com/office/drawing/2014/main" id="{67B26700-DC35-957E-B8E1-44D3B84979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20172" y="1228724"/>
            <a:ext cx="7345453" cy="7591425"/>
          </a:xfrm>
          <a:prstGeom prst="round2DiagRect">
            <a:avLst>
              <a:gd name="adj1" fmla="val 1909"/>
              <a:gd name="adj2" fmla="val 2283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3" name="Otsikko 12">
            <a:extLst>
              <a:ext uri="{FF2B5EF4-FFF2-40B4-BE49-F238E27FC236}">
                <a16:creationId xmlns:a16="http://schemas.microsoft.com/office/drawing/2014/main" id="{DE8BFA6F-1704-F542-9AFB-F197C035AD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8" y="1228726"/>
            <a:ext cx="7886701" cy="1146922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Sisällysluettelo</a:t>
            </a:r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15B21FE-76A8-3AD7-90AE-04F7DB4C8A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55529" y="2384051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1</a:t>
            </a:r>
            <a:endParaRPr lang="fi-FI"/>
          </a:p>
        </p:txBody>
      </p:sp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06879379-485F-39D5-8E5B-FB68DE4097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35060" y="2384051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5" name="Tekstin paikkamerkki 2">
            <a:extLst>
              <a:ext uri="{FF2B5EF4-FFF2-40B4-BE49-F238E27FC236}">
                <a16:creationId xmlns:a16="http://schemas.microsoft.com/office/drawing/2014/main" id="{D2823A26-9B9C-E2D3-D135-A18450B178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55529" y="3003665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2</a:t>
            </a:r>
            <a:endParaRPr lang="fi-FI"/>
          </a:p>
        </p:txBody>
      </p:sp>
      <p:sp>
        <p:nvSpPr>
          <p:cNvPr id="6" name="Tekstin paikkamerkki 2">
            <a:extLst>
              <a:ext uri="{FF2B5EF4-FFF2-40B4-BE49-F238E27FC236}">
                <a16:creationId xmlns:a16="http://schemas.microsoft.com/office/drawing/2014/main" id="{AFD4BF4D-7363-3049-D54E-054289E99C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5529" y="3623279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3</a:t>
            </a:r>
            <a:endParaRPr lang="fi-FI"/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9B1564AE-1C5C-EA46-7D79-6639DC99A3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55529" y="4242893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4</a:t>
            </a:r>
            <a:endParaRPr lang="fi-FI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8FA61D56-DA2D-281A-35FA-07779995CA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55529" y="4862507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5</a:t>
            </a:r>
            <a:endParaRPr lang="fi-FI"/>
          </a:p>
        </p:txBody>
      </p:sp>
      <p:sp>
        <p:nvSpPr>
          <p:cNvPr id="9" name="Tekstin paikkamerkki 2">
            <a:extLst>
              <a:ext uri="{FF2B5EF4-FFF2-40B4-BE49-F238E27FC236}">
                <a16:creationId xmlns:a16="http://schemas.microsoft.com/office/drawing/2014/main" id="{55DF7368-B58E-31B5-000D-B4104AEDC12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55529" y="5482121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6</a:t>
            </a:r>
            <a:endParaRPr lang="fi-FI"/>
          </a:p>
        </p:txBody>
      </p:sp>
      <p:sp>
        <p:nvSpPr>
          <p:cNvPr id="10" name="Tekstin paikkamerkki 2">
            <a:extLst>
              <a:ext uri="{FF2B5EF4-FFF2-40B4-BE49-F238E27FC236}">
                <a16:creationId xmlns:a16="http://schemas.microsoft.com/office/drawing/2014/main" id="{3B399A9D-6B1B-A8FA-3E53-3D24381E1C6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55529" y="6101735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7</a:t>
            </a:r>
            <a:endParaRPr lang="fi-FI"/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FF8226E8-CC7D-7A45-97DB-FE8BBE7AEB5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55529" y="6721349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8</a:t>
            </a:r>
            <a:endParaRPr lang="fi-FI"/>
          </a:p>
        </p:txBody>
      </p:sp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F6B363E0-A8DE-8F20-92CD-45AAFDC8CC7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55529" y="7340966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9</a:t>
            </a:r>
            <a:endParaRPr lang="fi-FI"/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767CD7DC-B65C-2439-4D73-6D9A15D98F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35060" y="3003665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F5B32B5E-8F13-04BF-B71E-D9C555CDCA8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35060" y="3623279"/>
            <a:ext cx="7308939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B5A64145-1037-252C-0716-98D4CB9224A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835060" y="4242893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88D8B2B1-0B55-EB0D-3C25-EB501BF8A86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835060" y="4862507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20" name="Tekstin paikkamerkki 2">
            <a:extLst>
              <a:ext uri="{FF2B5EF4-FFF2-40B4-BE49-F238E27FC236}">
                <a16:creationId xmlns:a16="http://schemas.microsoft.com/office/drawing/2014/main" id="{195DF49C-297A-F7B8-75CF-CE372230CC3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835060" y="5482121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21" name="Tekstin paikkamerkki 2">
            <a:extLst>
              <a:ext uri="{FF2B5EF4-FFF2-40B4-BE49-F238E27FC236}">
                <a16:creationId xmlns:a16="http://schemas.microsoft.com/office/drawing/2014/main" id="{A05B7C35-312F-FA5E-15AD-B0AC8CAD414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5060" y="6101735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22" name="Tekstin paikkamerkki 2">
            <a:extLst>
              <a:ext uri="{FF2B5EF4-FFF2-40B4-BE49-F238E27FC236}">
                <a16:creationId xmlns:a16="http://schemas.microsoft.com/office/drawing/2014/main" id="{8E8314C1-E8DA-A1FE-A364-E98F6568C86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835060" y="6721349"/>
            <a:ext cx="7308939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23" name="Tekstin paikkamerkki 2">
            <a:extLst>
              <a:ext uri="{FF2B5EF4-FFF2-40B4-BE49-F238E27FC236}">
                <a16:creationId xmlns:a16="http://schemas.microsoft.com/office/drawing/2014/main" id="{759C4194-7365-B5E5-65C8-A1FB7522208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35060" y="7340965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F6E8A96A-E8BE-EEE4-93DC-E79D481D825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5003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lehti (ei alaviitettä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0FBF4DA7-C88C-4822-752F-878DB331DF55}"/>
              </a:ext>
            </a:extLst>
          </p:cNvPr>
          <p:cNvSpPr/>
          <p:nvPr userDrawn="1"/>
        </p:nvSpPr>
        <p:spPr>
          <a:xfrm>
            <a:off x="-1" y="0"/>
            <a:ext cx="18288000" cy="10080625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70000"/>
                </a:srgbClr>
              </a:gs>
              <a:gs pos="100000">
                <a:schemeClr val="tx1">
                  <a:lumMod val="95000"/>
                  <a:lumOff val="5000"/>
                  <a:alpha val="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Kuva, joka sisältää kohteen Fontti, Grafiikka, graafinen suunnittelu, logo&#10;&#10;Tekoälyllä luotu sisältö voi olla virheellistä.">
            <a:extLst>
              <a:ext uri="{FF2B5EF4-FFF2-40B4-BE49-F238E27FC236}">
                <a16:creationId xmlns:a16="http://schemas.microsoft.com/office/drawing/2014/main" id="{1BB11F35-836F-0852-BFB6-9A7E3EF37C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7" y="576263"/>
            <a:ext cx="3876675" cy="647700"/>
          </a:xfrm>
          <a:prstGeom prst="rect">
            <a:avLst/>
          </a:prstGeom>
        </p:spPr>
      </p:pic>
      <p:sp>
        <p:nvSpPr>
          <p:cNvPr id="13" name="Otsikko 12">
            <a:extLst>
              <a:ext uri="{FF2B5EF4-FFF2-40B4-BE49-F238E27FC236}">
                <a16:creationId xmlns:a16="http://schemas.microsoft.com/office/drawing/2014/main" id="{3E075EB9-4C0F-997E-7C18-942B28856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888" y="3762375"/>
            <a:ext cx="10758941" cy="18367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10D82B4A-82D4-0A6C-8CA3-37FCC3A6A3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8888" y="3114675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20" name="Tekstin paikkamerkki 17">
            <a:extLst>
              <a:ext uri="{FF2B5EF4-FFF2-40B4-BE49-F238E27FC236}">
                <a16:creationId xmlns:a16="http://schemas.microsoft.com/office/drawing/2014/main" id="{D08F38B9-2F0D-BE63-F8EE-DFE5E09465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8888" y="55991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Tekijän nimi</a:t>
            </a:r>
            <a:endParaRPr lang="fi-FI"/>
          </a:p>
        </p:txBody>
      </p:sp>
      <p:sp>
        <p:nvSpPr>
          <p:cNvPr id="3" name="Tekstin paikkamerkki 17">
            <a:extLst>
              <a:ext uri="{FF2B5EF4-FFF2-40B4-BE49-F238E27FC236}">
                <a16:creationId xmlns:a16="http://schemas.microsoft.com/office/drawing/2014/main" id="{BB9E3C2A-FF07-E9D2-1C3F-B3F270EB3F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7" y="62468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Päivämäärä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528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CF568B29-DF1A-AD67-9DF0-E3CD8AE3EE16}"/>
              </a:ext>
            </a:extLst>
          </p:cNvPr>
          <p:cNvSpPr/>
          <p:nvPr userDrawn="1"/>
        </p:nvSpPr>
        <p:spPr>
          <a:xfrm>
            <a:off x="0" y="0"/>
            <a:ext cx="18288000" cy="10080625"/>
          </a:xfrm>
          <a:prstGeom prst="rect">
            <a:avLst/>
          </a:prstGeom>
          <a:solidFill>
            <a:srgbClr val="00000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7" name="Kuva 6" descr="Kuva, joka sisältää kohteen Fontti, Grafiikka, graafinen suunnittelu, logo&#10;&#10;Tekoälyllä luotu sisältö voi olla virheellistä.">
            <a:extLst>
              <a:ext uri="{FF2B5EF4-FFF2-40B4-BE49-F238E27FC236}">
                <a16:creationId xmlns:a16="http://schemas.microsoft.com/office/drawing/2014/main" id="{58E7C099-17E5-34FA-1942-4964333D06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7" y="576263"/>
            <a:ext cx="3876675" cy="647700"/>
          </a:xfrm>
          <a:prstGeom prst="rect">
            <a:avLst/>
          </a:prstGeom>
        </p:spPr>
      </p:pic>
      <p:sp>
        <p:nvSpPr>
          <p:cNvPr id="9" name="Otsikko 8">
            <a:extLst>
              <a:ext uri="{FF2B5EF4-FFF2-40B4-BE49-F238E27FC236}">
                <a16:creationId xmlns:a16="http://schemas.microsoft.com/office/drawing/2014/main" id="{2B368511-319A-B3D8-33FE-6156E636EB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9" y="4391130"/>
            <a:ext cx="15808325" cy="111951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väliotsikko</a:t>
            </a:r>
            <a:endParaRPr lang="fi-FI"/>
          </a:p>
        </p:txBody>
      </p:sp>
      <p:sp>
        <p:nvSpPr>
          <p:cNvPr id="10" name="Tekstin paikkamerkki 17">
            <a:extLst>
              <a:ext uri="{FF2B5EF4-FFF2-40B4-BE49-F238E27FC236}">
                <a16:creationId xmlns:a16="http://schemas.microsoft.com/office/drawing/2014/main" id="{9F006EF6-B1A1-0958-7190-7A499852BB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18905" y="3743430"/>
            <a:ext cx="7885112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Teksti tähän</a:t>
            </a:r>
            <a:endParaRPr lang="fi-FI"/>
          </a:p>
        </p:txBody>
      </p:sp>
      <p:sp>
        <p:nvSpPr>
          <p:cNvPr id="11" name="Tekstin paikkamerkki 17">
            <a:extLst>
              <a:ext uri="{FF2B5EF4-FFF2-40B4-BE49-F238E27FC236}">
                <a16:creationId xmlns:a16="http://schemas.microsoft.com/office/drawing/2014/main" id="{EB9FD1E6-047C-99CB-B0B3-5927A6C559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31456" y="5586891"/>
            <a:ext cx="8625088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Lisää tekstiä tähän</a:t>
            </a:r>
            <a:endParaRPr lang="fi-FI"/>
          </a:p>
        </p:txBody>
      </p:sp>
      <p:sp>
        <p:nvSpPr>
          <p:cNvPr id="12" name="Tekstin paikkamerkki 17">
            <a:extLst>
              <a:ext uri="{FF2B5EF4-FFF2-40B4-BE49-F238E27FC236}">
                <a16:creationId xmlns:a16="http://schemas.microsoft.com/office/drawing/2014/main" id="{A695C4F3-2246-A727-BD02-C13B1333ABB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2544" y="9111614"/>
            <a:ext cx="3155671" cy="573226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Tekijän nimi</a:t>
            </a:r>
            <a:endParaRPr lang="fi-FI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60D250F-74C3-C36B-4E9A-338A3208B3D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7297194" y="9173846"/>
            <a:ext cx="493867" cy="436561"/>
          </a:xfrm>
        </p:spPr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6" name="Päivämäärän paikkamerkki 27">
            <a:extLst>
              <a:ext uri="{FF2B5EF4-FFF2-40B4-BE49-F238E27FC236}">
                <a16:creationId xmlns:a16="http://schemas.microsoft.com/office/drawing/2014/main" id="{8F620FD5-3303-3BF2-DFFA-76810557616B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3558215" y="9111614"/>
            <a:ext cx="1430468" cy="573226"/>
          </a:xfrm>
        </p:spPr>
        <p:txBody>
          <a:bodyPr/>
          <a:lstStyle>
            <a:lvl1pPr algn="l">
              <a:defRPr sz="1600"/>
            </a:lvl1pPr>
          </a:lstStyle>
          <a:p>
            <a:r>
              <a:rPr lang="fi-FI" dirty="0"/>
              <a:t>20.10.2025</a:t>
            </a:r>
          </a:p>
        </p:txBody>
      </p:sp>
      <p:sp>
        <p:nvSpPr>
          <p:cNvPr id="3" name="Tekstin paikkamerkki 3">
            <a:extLst>
              <a:ext uri="{FF2B5EF4-FFF2-40B4-BE49-F238E27FC236}">
                <a16:creationId xmlns:a16="http://schemas.microsoft.com/office/drawing/2014/main" id="{1FE16DB2-58F7-2F91-8F7D-ED6BCCDA6E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09182" y="9173846"/>
            <a:ext cx="5688012" cy="436360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algn="r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6703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7FC0D9-5EEC-2757-9C74-CF9C221754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9" y="4454463"/>
            <a:ext cx="15808325" cy="1171698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2D727DB-B2CC-45B6-43E9-B9325AD91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F056F88-D03D-3E73-BD11-0E8BF8343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ACD465DC-C3EF-99C8-6D95-06FF3B9578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01444" y="3806763"/>
            <a:ext cx="7885112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Teksti tähän</a:t>
            </a:r>
            <a:endParaRPr lang="fi-FI"/>
          </a:p>
        </p:txBody>
      </p:sp>
      <p:sp>
        <p:nvSpPr>
          <p:cNvPr id="7" name="Tekstin paikkamerkki 17">
            <a:extLst>
              <a:ext uri="{FF2B5EF4-FFF2-40B4-BE49-F238E27FC236}">
                <a16:creationId xmlns:a16="http://schemas.microsoft.com/office/drawing/2014/main" id="{8B5A8969-D59E-D982-A804-E85F1299A7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31456" y="5636217"/>
            <a:ext cx="8625088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none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Lisää tekstiä tähän</a:t>
            </a:r>
            <a:endParaRPr lang="fi-FI"/>
          </a:p>
        </p:txBody>
      </p:sp>
      <p:sp>
        <p:nvSpPr>
          <p:cNvPr id="8" name="Tekstin paikkamerkki 13">
            <a:extLst>
              <a:ext uri="{FF2B5EF4-FFF2-40B4-BE49-F238E27FC236}">
                <a16:creationId xmlns:a16="http://schemas.microsoft.com/office/drawing/2014/main" id="{1D8114A8-45D8-A86A-0AF6-61D846D8E7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3265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nostoa nume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2533650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2815696" y="465347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1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82924" y="5357431"/>
            <a:ext cx="4092441" cy="619125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400" b="1" dirty="0"/>
            </a:lvl1pPr>
          </a:lstStyle>
          <a:p>
            <a:pPr marL="0" lvl="0" indent="0">
              <a:buNone/>
            </a:pPr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82923" y="5976556"/>
            <a:ext cx="4096872" cy="2403151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fi-FI" dirty="0"/>
              <a:t>Lisää teksti</a:t>
            </a:r>
            <a:endParaRPr lang="fi-FI"/>
          </a:p>
        </p:txBody>
      </p:sp>
      <p:sp>
        <p:nvSpPr>
          <p:cNvPr id="26" name="Ellipsi 25">
            <a:extLst>
              <a:ext uri="{FF2B5EF4-FFF2-40B4-BE49-F238E27FC236}">
                <a16:creationId xmlns:a16="http://schemas.microsoft.com/office/drawing/2014/main" id="{D16147AC-0712-BB7C-8C22-1BB10579A0C8}"/>
              </a:ext>
            </a:extLst>
          </p:cNvPr>
          <p:cNvSpPr/>
          <p:nvPr userDrawn="1"/>
        </p:nvSpPr>
        <p:spPr>
          <a:xfrm>
            <a:off x="7227051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Tekstiruutu 26">
            <a:extLst>
              <a:ext uri="{FF2B5EF4-FFF2-40B4-BE49-F238E27FC236}">
                <a16:creationId xmlns:a16="http://schemas.microsoft.com/office/drawing/2014/main" id="{EB9BAD66-A914-8486-17B2-9AB359E12AFA}"/>
              </a:ext>
            </a:extLst>
          </p:cNvPr>
          <p:cNvSpPr txBox="1"/>
          <p:nvPr userDrawn="1"/>
        </p:nvSpPr>
        <p:spPr>
          <a:xfrm>
            <a:off x="7518062" y="463554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2</a:t>
            </a:r>
            <a:endParaRPr lang="fi-FI"/>
          </a:p>
        </p:txBody>
      </p:sp>
      <p:sp>
        <p:nvSpPr>
          <p:cNvPr id="28" name="Tekstin paikkamerkki 18">
            <a:extLst>
              <a:ext uri="{FF2B5EF4-FFF2-40B4-BE49-F238E27FC236}">
                <a16:creationId xmlns:a16="http://schemas.microsoft.com/office/drawing/2014/main" id="{A5243DF0-A68B-A9A1-A372-F54201B377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85289" y="538971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9" name="Tekstin paikkamerkki 18">
            <a:extLst>
              <a:ext uri="{FF2B5EF4-FFF2-40B4-BE49-F238E27FC236}">
                <a16:creationId xmlns:a16="http://schemas.microsoft.com/office/drawing/2014/main" id="{2852A83C-1DFE-0642-9674-5A9D7CAC09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85289" y="6039538"/>
            <a:ext cx="4101300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4AF0E2E7-5B8E-8997-6592-E2C6E9D16C8F}"/>
              </a:ext>
            </a:extLst>
          </p:cNvPr>
          <p:cNvSpPr/>
          <p:nvPr userDrawn="1"/>
        </p:nvSpPr>
        <p:spPr>
          <a:xfrm>
            <a:off x="11792083" y="4439251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3986CA3B-9EEB-BE37-C1F9-04A481D0F56F}"/>
              </a:ext>
            </a:extLst>
          </p:cNvPr>
          <p:cNvSpPr txBox="1"/>
          <p:nvPr userDrawn="1"/>
        </p:nvSpPr>
        <p:spPr>
          <a:xfrm>
            <a:off x="12092059" y="465248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3</a:t>
            </a:r>
            <a:endParaRPr lang="fi-FI"/>
          </a:p>
        </p:txBody>
      </p:sp>
      <p:sp>
        <p:nvSpPr>
          <p:cNvPr id="33" name="Tekstin paikkamerkki 18">
            <a:extLst>
              <a:ext uri="{FF2B5EF4-FFF2-40B4-BE49-F238E27FC236}">
                <a16:creationId xmlns:a16="http://schemas.microsoft.com/office/drawing/2014/main" id="{B462B9E0-CA19-7600-92B9-161A64FFC7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792083" y="537978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34" name="Tekstin paikkamerkki 18">
            <a:extLst>
              <a:ext uri="{FF2B5EF4-FFF2-40B4-BE49-F238E27FC236}">
                <a16:creationId xmlns:a16="http://schemas.microsoft.com/office/drawing/2014/main" id="{6950363A-FCAE-6872-92DF-7DAF264AD81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792083" y="6039538"/>
            <a:ext cx="4092441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080EB96B-478A-8AE2-27F7-926F79D6942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9925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nostoa nume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1396976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1679022" y="466243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1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60975" y="5357431"/>
            <a:ext cx="3318714" cy="619125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400" b="1" dirty="0"/>
            </a:lvl1pPr>
          </a:lstStyle>
          <a:p>
            <a:pPr marL="0" lvl="0" indent="0">
              <a:buNone/>
            </a:pPr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60973" y="5976556"/>
            <a:ext cx="3318716" cy="2486126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fi-FI" dirty="0"/>
              <a:t>Lisää teksti</a:t>
            </a:r>
            <a:endParaRPr lang="fi-FI"/>
          </a:p>
        </p:txBody>
      </p:sp>
      <p:sp>
        <p:nvSpPr>
          <p:cNvPr id="49" name="Ellipsi 48">
            <a:extLst>
              <a:ext uri="{FF2B5EF4-FFF2-40B4-BE49-F238E27FC236}">
                <a16:creationId xmlns:a16="http://schemas.microsoft.com/office/drawing/2014/main" id="{79A6325E-FB48-EED8-2F66-2394AB2799F4}"/>
              </a:ext>
            </a:extLst>
          </p:cNvPr>
          <p:cNvSpPr/>
          <p:nvPr userDrawn="1"/>
        </p:nvSpPr>
        <p:spPr>
          <a:xfrm>
            <a:off x="5558955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0" name="Tekstiruutu 49">
            <a:extLst>
              <a:ext uri="{FF2B5EF4-FFF2-40B4-BE49-F238E27FC236}">
                <a16:creationId xmlns:a16="http://schemas.microsoft.com/office/drawing/2014/main" id="{9BD8B26A-BF5B-D7B3-603D-07DFE856805A}"/>
              </a:ext>
            </a:extLst>
          </p:cNvPr>
          <p:cNvSpPr txBox="1"/>
          <p:nvPr userDrawn="1"/>
        </p:nvSpPr>
        <p:spPr>
          <a:xfrm>
            <a:off x="5849966" y="464450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2</a:t>
            </a:r>
            <a:endParaRPr lang="fi-FI"/>
          </a:p>
        </p:txBody>
      </p:sp>
      <p:sp>
        <p:nvSpPr>
          <p:cNvPr id="53" name="Ellipsi 52">
            <a:extLst>
              <a:ext uri="{FF2B5EF4-FFF2-40B4-BE49-F238E27FC236}">
                <a16:creationId xmlns:a16="http://schemas.microsoft.com/office/drawing/2014/main" id="{0544D5FD-6361-3631-273F-34863E112A93}"/>
              </a:ext>
            </a:extLst>
          </p:cNvPr>
          <p:cNvSpPr/>
          <p:nvPr userDrawn="1"/>
        </p:nvSpPr>
        <p:spPr>
          <a:xfrm>
            <a:off x="9720934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4" name="Tekstiruutu 53">
            <a:extLst>
              <a:ext uri="{FF2B5EF4-FFF2-40B4-BE49-F238E27FC236}">
                <a16:creationId xmlns:a16="http://schemas.microsoft.com/office/drawing/2014/main" id="{1A04BA3C-5B2B-EDB8-9C7C-FC484C8ECB1A}"/>
              </a:ext>
            </a:extLst>
          </p:cNvPr>
          <p:cNvSpPr txBox="1"/>
          <p:nvPr userDrawn="1"/>
        </p:nvSpPr>
        <p:spPr>
          <a:xfrm>
            <a:off x="10011945" y="464450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3</a:t>
            </a:r>
            <a:endParaRPr lang="fi-FI"/>
          </a:p>
        </p:txBody>
      </p:sp>
      <p:sp>
        <p:nvSpPr>
          <p:cNvPr id="57" name="Ellipsi 56">
            <a:extLst>
              <a:ext uri="{FF2B5EF4-FFF2-40B4-BE49-F238E27FC236}">
                <a16:creationId xmlns:a16="http://schemas.microsoft.com/office/drawing/2014/main" id="{4C41B4D9-0568-7F98-8AFB-4B386F757E97}"/>
              </a:ext>
            </a:extLst>
          </p:cNvPr>
          <p:cNvSpPr/>
          <p:nvPr userDrawn="1"/>
        </p:nvSpPr>
        <p:spPr>
          <a:xfrm>
            <a:off x="13898509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8" name="Tekstiruutu 57">
            <a:extLst>
              <a:ext uri="{FF2B5EF4-FFF2-40B4-BE49-F238E27FC236}">
                <a16:creationId xmlns:a16="http://schemas.microsoft.com/office/drawing/2014/main" id="{0399FAB9-AA1D-095C-CDE6-C487C840DCBE}"/>
              </a:ext>
            </a:extLst>
          </p:cNvPr>
          <p:cNvSpPr txBox="1"/>
          <p:nvPr userDrawn="1"/>
        </p:nvSpPr>
        <p:spPr>
          <a:xfrm>
            <a:off x="14180555" y="464450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4</a:t>
            </a:r>
            <a:endParaRPr lang="fi-FI"/>
          </a:p>
        </p:txBody>
      </p:sp>
      <p:sp>
        <p:nvSpPr>
          <p:cNvPr id="59" name="Tekstin paikkamerkki 18">
            <a:extLst>
              <a:ext uri="{FF2B5EF4-FFF2-40B4-BE49-F238E27FC236}">
                <a16:creationId xmlns:a16="http://schemas.microsoft.com/office/drawing/2014/main" id="{CC609321-8B44-8FC7-7818-96A3642BECAA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5422954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0" name="Tekstin paikkamerkki 18">
            <a:extLst>
              <a:ext uri="{FF2B5EF4-FFF2-40B4-BE49-F238E27FC236}">
                <a16:creationId xmlns:a16="http://schemas.microsoft.com/office/drawing/2014/main" id="{87126F3C-6267-6DA6-C8E0-BBA8F0A391A9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5422952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61" name="Tekstin paikkamerkki 18">
            <a:extLst>
              <a:ext uri="{FF2B5EF4-FFF2-40B4-BE49-F238E27FC236}">
                <a16:creationId xmlns:a16="http://schemas.microsoft.com/office/drawing/2014/main" id="{F506BC36-8F90-69DE-EBEB-C395E1B65AFA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9584933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2" name="Tekstin paikkamerkki 18">
            <a:extLst>
              <a:ext uri="{FF2B5EF4-FFF2-40B4-BE49-F238E27FC236}">
                <a16:creationId xmlns:a16="http://schemas.microsoft.com/office/drawing/2014/main" id="{8567978E-FA2F-6011-7FBA-1211513292AE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584931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63" name="Tekstin paikkamerkki 18">
            <a:extLst>
              <a:ext uri="{FF2B5EF4-FFF2-40B4-BE49-F238E27FC236}">
                <a16:creationId xmlns:a16="http://schemas.microsoft.com/office/drawing/2014/main" id="{985BA221-75A5-3B53-51DA-2D6D9000C531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3746911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4" name="Tekstin paikkamerkki 18">
            <a:extLst>
              <a:ext uri="{FF2B5EF4-FFF2-40B4-BE49-F238E27FC236}">
                <a16:creationId xmlns:a16="http://schemas.microsoft.com/office/drawing/2014/main" id="{C17BA4DE-21EA-CF1D-8338-939AF16D8B00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3746909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28897263-C6EF-E093-D461-003EAAADC28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7941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isi nostoa nume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 vert="horz" lIns="180000" tIns="180000" rIns="180000" bIns="180000" rtlCol="0" anchor="b" anchorCtr="0">
            <a:noAutofit/>
          </a:bodyPr>
          <a:lstStyle>
            <a:lvl1pPr>
              <a:defRPr lang="fi-FI" dirty="0"/>
            </a:lvl1pPr>
          </a:lstStyle>
          <a:p>
            <a:pPr lvl="0" algn="ctr"/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 vert="horz" lIns="180000" tIns="180000" rIns="180000" bIns="180000" rtlCol="0">
            <a:normAutofit/>
          </a:bodyPr>
          <a:lstStyle>
            <a:lvl1pPr>
              <a:defRPr lang="fi-FI" dirty="0"/>
            </a:lvl1pPr>
          </a:lstStyle>
          <a:p>
            <a:pPr marL="0" lvl="0" indent="0" algn="ctr">
              <a:buNone/>
            </a:pPr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1412633" y="4429682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1685714" y="4651882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1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58889" y="5344084"/>
            <a:ext cx="2609943" cy="817909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000" b="1" dirty="0"/>
            </a:lvl1pPr>
          </a:lstStyle>
          <a:p>
            <a:pPr marL="0" lvl="0" indent="0">
              <a:buNone/>
            </a:pPr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58888" y="6161993"/>
            <a:ext cx="2609944" cy="2363442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fi-FI" dirty="0"/>
              <a:t>Lisää teksti</a:t>
            </a:r>
            <a:endParaRPr lang="fi-FI"/>
          </a:p>
        </p:txBody>
      </p:sp>
      <p:sp>
        <p:nvSpPr>
          <p:cNvPr id="63" name="Ellipsi 62">
            <a:extLst>
              <a:ext uri="{FF2B5EF4-FFF2-40B4-BE49-F238E27FC236}">
                <a16:creationId xmlns:a16="http://schemas.microsoft.com/office/drawing/2014/main" id="{1528457D-5278-5393-A265-9A8032BD62BE}"/>
              </a:ext>
            </a:extLst>
          </p:cNvPr>
          <p:cNvSpPr/>
          <p:nvPr userDrawn="1"/>
        </p:nvSpPr>
        <p:spPr>
          <a:xfrm>
            <a:off x="4713988" y="4429682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4" name="Tekstiruutu 63">
            <a:extLst>
              <a:ext uri="{FF2B5EF4-FFF2-40B4-BE49-F238E27FC236}">
                <a16:creationId xmlns:a16="http://schemas.microsoft.com/office/drawing/2014/main" id="{85A9CCB0-EE4E-4B13-2C68-600149E92A6D}"/>
              </a:ext>
            </a:extLst>
          </p:cNvPr>
          <p:cNvSpPr txBox="1"/>
          <p:nvPr userDrawn="1"/>
        </p:nvSpPr>
        <p:spPr>
          <a:xfrm>
            <a:off x="5004999" y="4642917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2</a:t>
            </a:r>
            <a:endParaRPr lang="fi-FI"/>
          </a:p>
        </p:txBody>
      </p:sp>
      <p:sp>
        <p:nvSpPr>
          <p:cNvPr id="75" name="Ellipsi 74">
            <a:extLst>
              <a:ext uri="{FF2B5EF4-FFF2-40B4-BE49-F238E27FC236}">
                <a16:creationId xmlns:a16="http://schemas.microsoft.com/office/drawing/2014/main" id="{6BD80085-A2D7-5385-3432-6B34BD98FE3F}"/>
              </a:ext>
            </a:extLst>
          </p:cNvPr>
          <p:cNvSpPr/>
          <p:nvPr userDrawn="1"/>
        </p:nvSpPr>
        <p:spPr>
          <a:xfrm>
            <a:off x="8010117" y="442968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6" name="Tekstiruutu 75">
            <a:extLst>
              <a:ext uri="{FF2B5EF4-FFF2-40B4-BE49-F238E27FC236}">
                <a16:creationId xmlns:a16="http://schemas.microsoft.com/office/drawing/2014/main" id="{41761005-C39D-AC00-972F-ECF400103312}"/>
              </a:ext>
            </a:extLst>
          </p:cNvPr>
          <p:cNvSpPr txBox="1"/>
          <p:nvPr userDrawn="1"/>
        </p:nvSpPr>
        <p:spPr>
          <a:xfrm>
            <a:off x="8310093" y="464292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3</a:t>
            </a:r>
            <a:endParaRPr lang="fi-FI"/>
          </a:p>
        </p:txBody>
      </p:sp>
      <p:sp>
        <p:nvSpPr>
          <p:cNvPr id="79" name="Ellipsi 78">
            <a:extLst>
              <a:ext uri="{FF2B5EF4-FFF2-40B4-BE49-F238E27FC236}">
                <a16:creationId xmlns:a16="http://schemas.microsoft.com/office/drawing/2014/main" id="{04D2B17D-CDFE-8A59-A671-5F08A8369A64}"/>
              </a:ext>
            </a:extLst>
          </p:cNvPr>
          <p:cNvSpPr/>
          <p:nvPr userDrawn="1"/>
        </p:nvSpPr>
        <p:spPr>
          <a:xfrm>
            <a:off x="11311472" y="442968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0" name="Tekstiruutu 79">
            <a:extLst>
              <a:ext uri="{FF2B5EF4-FFF2-40B4-BE49-F238E27FC236}">
                <a16:creationId xmlns:a16="http://schemas.microsoft.com/office/drawing/2014/main" id="{C05557D4-4839-E55E-E0E3-DD63333CF045}"/>
              </a:ext>
            </a:extLst>
          </p:cNvPr>
          <p:cNvSpPr txBox="1"/>
          <p:nvPr userDrawn="1"/>
        </p:nvSpPr>
        <p:spPr>
          <a:xfrm>
            <a:off x="11584553" y="464292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4</a:t>
            </a:r>
            <a:endParaRPr lang="fi-FI"/>
          </a:p>
        </p:txBody>
      </p:sp>
      <p:sp>
        <p:nvSpPr>
          <p:cNvPr id="83" name="Ellipsi 82">
            <a:extLst>
              <a:ext uri="{FF2B5EF4-FFF2-40B4-BE49-F238E27FC236}">
                <a16:creationId xmlns:a16="http://schemas.microsoft.com/office/drawing/2014/main" id="{E77AC09D-B7B5-D1DC-BBA8-0652A58E37C9}"/>
              </a:ext>
            </a:extLst>
          </p:cNvPr>
          <p:cNvSpPr/>
          <p:nvPr userDrawn="1"/>
        </p:nvSpPr>
        <p:spPr>
          <a:xfrm>
            <a:off x="14601902" y="4429684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4" name="Tekstiruutu 83">
            <a:extLst>
              <a:ext uri="{FF2B5EF4-FFF2-40B4-BE49-F238E27FC236}">
                <a16:creationId xmlns:a16="http://schemas.microsoft.com/office/drawing/2014/main" id="{522E4D56-91F2-1F62-92C0-4FD7AE6D018D}"/>
              </a:ext>
            </a:extLst>
          </p:cNvPr>
          <p:cNvSpPr txBox="1"/>
          <p:nvPr userDrawn="1"/>
        </p:nvSpPr>
        <p:spPr>
          <a:xfrm>
            <a:off x="14883948" y="4642919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5</a:t>
            </a:r>
            <a:endParaRPr lang="fi-FI"/>
          </a:p>
        </p:txBody>
      </p:sp>
      <p:sp>
        <p:nvSpPr>
          <p:cNvPr id="86" name="Tekstin paikkamerkki 18">
            <a:extLst>
              <a:ext uri="{FF2B5EF4-FFF2-40B4-BE49-F238E27FC236}">
                <a16:creationId xmlns:a16="http://schemas.microsoft.com/office/drawing/2014/main" id="{70E2E811-2371-7D21-1EC5-49B5492B2A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57631" y="5344080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87" name="Tekstin paikkamerkki 18">
            <a:extLst>
              <a:ext uri="{FF2B5EF4-FFF2-40B4-BE49-F238E27FC236}">
                <a16:creationId xmlns:a16="http://schemas.microsoft.com/office/drawing/2014/main" id="{118E6943-D680-195C-D6EB-9D95E5ABB3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57630" y="6161989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88" name="Tekstin paikkamerkki 18">
            <a:extLst>
              <a:ext uri="{FF2B5EF4-FFF2-40B4-BE49-F238E27FC236}">
                <a16:creationId xmlns:a16="http://schemas.microsoft.com/office/drawing/2014/main" id="{F5E0F55F-8E9D-FBBD-18A7-FC05CB3D519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56373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89" name="Tekstin paikkamerkki 18">
            <a:extLst>
              <a:ext uri="{FF2B5EF4-FFF2-40B4-BE49-F238E27FC236}">
                <a16:creationId xmlns:a16="http://schemas.microsoft.com/office/drawing/2014/main" id="{298F6A4D-948A-F71D-D96F-88FDED1627D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56372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0" name="Tekstin paikkamerkki 18">
            <a:extLst>
              <a:ext uri="{FF2B5EF4-FFF2-40B4-BE49-F238E27FC236}">
                <a16:creationId xmlns:a16="http://schemas.microsoft.com/office/drawing/2014/main" id="{429B98BE-F02B-6C3A-D956-479B579A52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155115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91" name="Tekstin paikkamerkki 18">
            <a:extLst>
              <a:ext uri="{FF2B5EF4-FFF2-40B4-BE49-F238E27FC236}">
                <a16:creationId xmlns:a16="http://schemas.microsoft.com/office/drawing/2014/main" id="{FB8AC10F-A0A9-AAE1-5576-D042FFE87F4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155114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2" name="Tekstin paikkamerkki 18">
            <a:extLst>
              <a:ext uri="{FF2B5EF4-FFF2-40B4-BE49-F238E27FC236}">
                <a16:creationId xmlns:a16="http://schemas.microsoft.com/office/drawing/2014/main" id="{67020B36-0242-D47B-F8C6-255FC365CE2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455682" y="5344082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93" name="Tekstin paikkamerkki 18">
            <a:extLst>
              <a:ext uri="{FF2B5EF4-FFF2-40B4-BE49-F238E27FC236}">
                <a16:creationId xmlns:a16="http://schemas.microsoft.com/office/drawing/2014/main" id="{69C2C66B-76A9-B19F-B4B3-9941FCEB4F7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455681" y="6161991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1DAD14AA-6818-CA92-9594-F418DCF9A1F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1840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nostoa kuvakk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82924" y="5357431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82923" y="5976556"/>
            <a:ext cx="4096872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28" name="Tekstin paikkamerkki 18">
            <a:extLst>
              <a:ext uri="{FF2B5EF4-FFF2-40B4-BE49-F238E27FC236}">
                <a16:creationId xmlns:a16="http://schemas.microsoft.com/office/drawing/2014/main" id="{A5243DF0-A68B-A9A1-A372-F54201B377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85289" y="538971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9" name="Tekstin paikkamerkki 18">
            <a:extLst>
              <a:ext uri="{FF2B5EF4-FFF2-40B4-BE49-F238E27FC236}">
                <a16:creationId xmlns:a16="http://schemas.microsoft.com/office/drawing/2014/main" id="{2852A83C-1DFE-0642-9674-5A9D7CAC09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85289" y="6039538"/>
            <a:ext cx="4101300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3" name="Tekstin paikkamerkki 18">
            <a:extLst>
              <a:ext uri="{FF2B5EF4-FFF2-40B4-BE49-F238E27FC236}">
                <a16:creationId xmlns:a16="http://schemas.microsoft.com/office/drawing/2014/main" id="{B462B9E0-CA19-7600-92B9-161A64FFC7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792083" y="537978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34" name="Tekstin paikkamerkki 18">
            <a:extLst>
              <a:ext uri="{FF2B5EF4-FFF2-40B4-BE49-F238E27FC236}">
                <a16:creationId xmlns:a16="http://schemas.microsoft.com/office/drawing/2014/main" id="{6950363A-FCAE-6872-92DF-7DAF264AD81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792083" y="6039538"/>
            <a:ext cx="4092441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Sisällön paikkamerkki 23">
            <a:extLst>
              <a:ext uri="{FF2B5EF4-FFF2-40B4-BE49-F238E27FC236}">
                <a16:creationId xmlns:a16="http://schemas.microsoft.com/office/drawing/2014/main" id="{D4ED17CC-DDA3-93F2-01EA-B852BEE910DC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2603594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23">
            <a:extLst>
              <a:ext uri="{FF2B5EF4-FFF2-40B4-BE49-F238E27FC236}">
                <a16:creationId xmlns:a16="http://schemas.microsoft.com/office/drawing/2014/main" id="{470F3915-A530-DFF3-C414-72A3F354757F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7274206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isällön paikkamerkki 23">
            <a:extLst>
              <a:ext uri="{FF2B5EF4-FFF2-40B4-BE49-F238E27FC236}">
                <a16:creationId xmlns:a16="http://schemas.microsoft.com/office/drawing/2014/main" id="{E46318DE-CA70-41DD-8AC2-662BA8412756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11986623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kstin paikkamerkki 13">
            <a:extLst>
              <a:ext uri="{FF2B5EF4-FFF2-40B4-BE49-F238E27FC236}">
                <a16:creationId xmlns:a16="http://schemas.microsoft.com/office/drawing/2014/main" id="{5F67D9C8-1663-4679-6EE4-7D9CC8730CE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8911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nostoa kuvakk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60975" y="5357431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60973" y="5976556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59" name="Tekstin paikkamerkki 18">
            <a:extLst>
              <a:ext uri="{FF2B5EF4-FFF2-40B4-BE49-F238E27FC236}">
                <a16:creationId xmlns:a16="http://schemas.microsoft.com/office/drawing/2014/main" id="{CC609321-8B44-8FC7-7818-96A3642BECAA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5422954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0" name="Tekstin paikkamerkki 18">
            <a:extLst>
              <a:ext uri="{FF2B5EF4-FFF2-40B4-BE49-F238E27FC236}">
                <a16:creationId xmlns:a16="http://schemas.microsoft.com/office/drawing/2014/main" id="{87126F3C-6267-6DA6-C8E0-BBA8F0A391A9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5422952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61" name="Tekstin paikkamerkki 18">
            <a:extLst>
              <a:ext uri="{FF2B5EF4-FFF2-40B4-BE49-F238E27FC236}">
                <a16:creationId xmlns:a16="http://schemas.microsoft.com/office/drawing/2014/main" id="{F506BC36-8F90-69DE-EBEB-C395E1B65AFA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9584933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2" name="Tekstin paikkamerkki 18">
            <a:extLst>
              <a:ext uri="{FF2B5EF4-FFF2-40B4-BE49-F238E27FC236}">
                <a16:creationId xmlns:a16="http://schemas.microsoft.com/office/drawing/2014/main" id="{8567978E-FA2F-6011-7FBA-1211513292AE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584931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63" name="Tekstin paikkamerkki 18">
            <a:extLst>
              <a:ext uri="{FF2B5EF4-FFF2-40B4-BE49-F238E27FC236}">
                <a16:creationId xmlns:a16="http://schemas.microsoft.com/office/drawing/2014/main" id="{985BA221-75A5-3B53-51DA-2D6D9000C531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3746911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4" name="Tekstin paikkamerkki 18">
            <a:extLst>
              <a:ext uri="{FF2B5EF4-FFF2-40B4-BE49-F238E27FC236}">
                <a16:creationId xmlns:a16="http://schemas.microsoft.com/office/drawing/2014/main" id="{C17BA4DE-21EA-CF1D-8338-939AF16D8B00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3746909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Sisällön paikkamerkki 23">
            <a:extLst>
              <a:ext uri="{FF2B5EF4-FFF2-40B4-BE49-F238E27FC236}">
                <a16:creationId xmlns:a16="http://schemas.microsoft.com/office/drawing/2014/main" id="{218DC01B-BD81-4D2D-4AA5-DE75A6F50180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1456112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23">
            <a:extLst>
              <a:ext uri="{FF2B5EF4-FFF2-40B4-BE49-F238E27FC236}">
                <a16:creationId xmlns:a16="http://schemas.microsoft.com/office/drawing/2014/main" id="{238FCB00-D196-1EDC-3745-5B86750C6956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5619363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isällön paikkamerkki 23">
            <a:extLst>
              <a:ext uri="{FF2B5EF4-FFF2-40B4-BE49-F238E27FC236}">
                <a16:creationId xmlns:a16="http://schemas.microsoft.com/office/drawing/2014/main" id="{32BF7F8E-EB94-D57A-5534-A09FEC7EE379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9782614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23">
            <a:extLst>
              <a:ext uri="{FF2B5EF4-FFF2-40B4-BE49-F238E27FC236}">
                <a16:creationId xmlns:a16="http://schemas.microsoft.com/office/drawing/2014/main" id="{02819F39-F806-B516-6A0F-0339AC1BBEAA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13945865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Tekstin paikkamerkki 13">
            <a:extLst>
              <a:ext uri="{FF2B5EF4-FFF2-40B4-BE49-F238E27FC236}">
                <a16:creationId xmlns:a16="http://schemas.microsoft.com/office/drawing/2014/main" id="{CAEB81C1-A404-BDCB-1B78-72E8B9A2A6B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39799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isi nostoa kuvakk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58889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58888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86" name="Tekstin paikkamerkki 18">
            <a:extLst>
              <a:ext uri="{FF2B5EF4-FFF2-40B4-BE49-F238E27FC236}">
                <a16:creationId xmlns:a16="http://schemas.microsoft.com/office/drawing/2014/main" id="{70E2E811-2371-7D21-1EC5-49B5492B2A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57631" y="5344080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87" name="Tekstin paikkamerkki 18">
            <a:extLst>
              <a:ext uri="{FF2B5EF4-FFF2-40B4-BE49-F238E27FC236}">
                <a16:creationId xmlns:a16="http://schemas.microsoft.com/office/drawing/2014/main" id="{118E6943-D680-195C-D6EB-9D95E5ABB3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57630" y="6161989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88" name="Tekstin paikkamerkki 18">
            <a:extLst>
              <a:ext uri="{FF2B5EF4-FFF2-40B4-BE49-F238E27FC236}">
                <a16:creationId xmlns:a16="http://schemas.microsoft.com/office/drawing/2014/main" id="{F5E0F55F-8E9D-FBBD-18A7-FC05CB3D519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56373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89" name="Tekstin paikkamerkki 18">
            <a:extLst>
              <a:ext uri="{FF2B5EF4-FFF2-40B4-BE49-F238E27FC236}">
                <a16:creationId xmlns:a16="http://schemas.microsoft.com/office/drawing/2014/main" id="{298F6A4D-948A-F71D-D96F-88FDED1627D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56372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0" name="Tekstin paikkamerkki 18">
            <a:extLst>
              <a:ext uri="{FF2B5EF4-FFF2-40B4-BE49-F238E27FC236}">
                <a16:creationId xmlns:a16="http://schemas.microsoft.com/office/drawing/2014/main" id="{429B98BE-F02B-6C3A-D956-479B579A52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155115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91" name="Tekstin paikkamerkki 18">
            <a:extLst>
              <a:ext uri="{FF2B5EF4-FFF2-40B4-BE49-F238E27FC236}">
                <a16:creationId xmlns:a16="http://schemas.microsoft.com/office/drawing/2014/main" id="{FB8AC10F-A0A9-AAE1-5576-D042FFE87F4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155114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2" name="Tekstin paikkamerkki 18">
            <a:extLst>
              <a:ext uri="{FF2B5EF4-FFF2-40B4-BE49-F238E27FC236}">
                <a16:creationId xmlns:a16="http://schemas.microsoft.com/office/drawing/2014/main" id="{67020B36-0242-D47B-F8C6-255FC365CE2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455682" y="5344082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93" name="Tekstin paikkamerkki 18">
            <a:extLst>
              <a:ext uri="{FF2B5EF4-FFF2-40B4-BE49-F238E27FC236}">
                <a16:creationId xmlns:a16="http://schemas.microsoft.com/office/drawing/2014/main" id="{69C2C66B-76A9-B19F-B4B3-9941FCEB4F7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455681" y="6161991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24" name="Sisällön paikkamerkki 23">
            <a:extLst>
              <a:ext uri="{FF2B5EF4-FFF2-40B4-BE49-F238E27FC236}">
                <a16:creationId xmlns:a16="http://schemas.microsoft.com/office/drawing/2014/main" id="{58DB35E5-2480-A6D8-4AC3-02F973575B0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1465077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5" name="Sisällön paikkamerkki 23">
            <a:extLst>
              <a:ext uri="{FF2B5EF4-FFF2-40B4-BE49-F238E27FC236}">
                <a16:creationId xmlns:a16="http://schemas.microsoft.com/office/drawing/2014/main" id="{82636815-A9ED-AE8B-B0B3-327ED0B16C86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4763205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6" name="Sisällön paikkamerkki 23">
            <a:extLst>
              <a:ext uri="{FF2B5EF4-FFF2-40B4-BE49-F238E27FC236}">
                <a16:creationId xmlns:a16="http://schemas.microsoft.com/office/drawing/2014/main" id="{7B63DA7A-519E-50EE-584F-8ACCEF6DB6C1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8061333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7" name="Sisällön paikkamerkki 23">
            <a:extLst>
              <a:ext uri="{FF2B5EF4-FFF2-40B4-BE49-F238E27FC236}">
                <a16:creationId xmlns:a16="http://schemas.microsoft.com/office/drawing/2014/main" id="{695B2549-67FF-5FFD-6544-969D64BA5324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11343455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8" name="Sisällön paikkamerkki 23">
            <a:extLst>
              <a:ext uri="{FF2B5EF4-FFF2-40B4-BE49-F238E27FC236}">
                <a16:creationId xmlns:a16="http://schemas.microsoft.com/office/drawing/2014/main" id="{94EF9175-FD34-97C3-6ADE-EF3CE9F3C61F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14625577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2357E41F-E6AD-E172-CE9B-4674BBE6AB6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0666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en / kuva oike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äivämäärän paikkamerkki 27">
            <a:extLst>
              <a:ext uri="{FF2B5EF4-FFF2-40B4-BE49-F238E27FC236}">
                <a16:creationId xmlns:a16="http://schemas.microsoft.com/office/drawing/2014/main" id="{EC42734D-5205-6798-AF2A-B2EF56BD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30" name="Dian numeron paikkamerkki 29">
            <a:extLst>
              <a:ext uri="{FF2B5EF4-FFF2-40B4-BE49-F238E27FC236}">
                <a16:creationId xmlns:a16="http://schemas.microsoft.com/office/drawing/2014/main" id="{6BC2CA2D-EDEA-0A06-03FA-B7714382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33" name="Kuvan paikkamerkki 32">
            <a:extLst>
              <a:ext uri="{FF2B5EF4-FFF2-40B4-BE49-F238E27FC236}">
                <a16:creationId xmlns:a16="http://schemas.microsoft.com/office/drawing/2014/main" id="{67B26700-DC35-957E-B8E1-44D3B84979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20172" y="1228724"/>
            <a:ext cx="7345453" cy="7591425"/>
          </a:xfrm>
          <a:prstGeom prst="round2DiagRect">
            <a:avLst>
              <a:gd name="adj1" fmla="val 1909"/>
              <a:gd name="adj2" fmla="val 2283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3" name="Otsikko 12">
            <a:extLst>
              <a:ext uri="{FF2B5EF4-FFF2-40B4-BE49-F238E27FC236}">
                <a16:creationId xmlns:a16="http://schemas.microsoft.com/office/drawing/2014/main" id="{DE8BFA6F-1704-F542-9AFB-F197C035AD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8" y="1871576"/>
            <a:ext cx="7886701" cy="1193886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64A1F3B2-4219-22B2-F9DA-BDC2E1B6A0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888" y="3065462"/>
            <a:ext cx="7885112" cy="5754688"/>
          </a:xfrm>
        </p:spPr>
        <p:txBody>
          <a:bodyPr/>
          <a:lstStyle>
            <a:lvl1pPr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BC4367F6-270E-B49B-AD71-D356A29D8AB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  <p:sp>
        <p:nvSpPr>
          <p:cNvPr id="3" name="Tekstin paikkamerkki 17">
            <a:extLst>
              <a:ext uri="{FF2B5EF4-FFF2-40B4-BE49-F238E27FC236}">
                <a16:creationId xmlns:a16="http://schemas.microsoft.com/office/drawing/2014/main" id="{E353D6A6-263B-2B52-C163-BE4C6C88C44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258888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41756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essi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223963"/>
            <a:ext cx="7885112" cy="1123192"/>
          </a:xfrm>
        </p:spPr>
        <p:txBody>
          <a:bodyPr vert="horz" lIns="180000" tIns="180000" rIns="180000" bIns="180000" rtlCol="0" anchor="b" anchorCtr="0">
            <a:noAutofit/>
          </a:bodyPr>
          <a:lstStyle>
            <a:lvl1pPr>
              <a:defRPr lang="fi-FI" dirty="0"/>
            </a:lvl1pPr>
          </a:lstStyle>
          <a:p>
            <a:pPr lvl="0"/>
            <a:r>
              <a:rPr lang="fi-FI" dirty="0"/>
              <a:t>Prosessikaavio</a:t>
            </a:r>
            <a:endParaRPr lang="fi-FI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3999" y="1223964"/>
            <a:ext cx="7921625" cy="1123192"/>
          </a:xfrm>
        </p:spPr>
        <p:txBody>
          <a:bodyPr vert="horz" lIns="180000" tIns="180000" rIns="180000" bIns="180000" rtlCol="0">
            <a:normAutofit/>
          </a:bodyPr>
          <a:lstStyle>
            <a:lvl1pPr>
              <a:defRPr lang="fi-FI" dirty="0"/>
            </a:lvl1pPr>
          </a:lstStyle>
          <a:p>
            <a:pPr marL="0" lvl="0" indent="0" algn="r">
              <a:buNone/>
            </a:pPr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1449728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1617541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1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58888" y="3376759"/>
            <a:ext cx="3178641" cy="585642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000" b="1" dirty="0"/>
            </a:lvl1pPr>
          </a:lstStyle>
          <a:p>
            <a:pPr marL="0" lvl="0" indent="0">
              <a:buNone/>
            </a:pPr>
            <a:r>
              <a:rPr lang="fi-FI" dirty="0"/>
              <a:t>Prosessi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58888" y="3962402"/>
            <a:ext cx="3178640" cy="1308846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fi-FI" dirty="0"/>
              <a:t>Lisää teksti</a:t>
            </a:r>
            <a:endParaRPr lang="fi-FI"/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8CB08FBD-6BD8-8B1C-F1F6-B5B81A9262DA}"/>
              </a:ext>
            </a:extLst>
          </p:cNvPr>
          <p:cNvSpPr/>
          <p:nvPr userDrawn="1"/>
        </p:nvSpPr>
        <p:spPr>
          <a:xfrm>
            <a:off x="5645887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D7412C24-E1B5-02BE-9C66-02B2C4DAE2AE}"/>
              </a:ext>
            </a:extLst>
          </p:cNvPr>
          <p:cNvSpPr txBox="1"/>
          <p:nvPr userDrawn="1"/>
        </p:nvSpPr>
        <p:spPr>
          <a:xfrm>
            <a:off x="5813700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2</a:t>
            </a:r>
            <a:endParaRPr lang="fi-FI"/>
          </a:p>
        </p:txBody>
      </p:sp>
      <p:sp>
        <p:nvSpPr>
          <p:cNvPr id="10" name="Tekstin paikkamerkki 18">
            <a:extLst>
              <a:ext uri="{FF2B5EF4-FFF2-40B4-BE49-F238E27FC236}">
                <a16:creationId xmlns:a16="http://schemas.microsoft.com/office/drawing/2014/main" id="{92648E11-F2D7-DD05-C5BE-9F81529517A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68251" y="3376759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11" name="Tekstin paikkamerkki 18">
            <a:extLst>
              <a:ext uri="{FF2B5EF4-FFF2-40B4-BE49-F238E27FC236}">
                <a16:creationId xmlns:a16="http://schemas.microsoft.com/office/drawing/2014/main" id="{32C6209F-70D8-FFD1-D972-7F956FA5A2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68253" y="3962402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12" name="Ellipsi 11">
            <a:extLst>
              <a:ext uri="{FF2B5EF4-FFF2-40B4-BE49-F238E27FC236}">
                <a16:creationId xmlns:a16="http://schemas.microsoft.com/office/drawing/2014/main" id="{6346943E-D124-37BC-9939-F34CC57383ED}"/>
              </a:ext>
            </a:extLst>
          </p:cNvPr>
          <p:cNvSpPr/>
          <p:nvPr userDrawn="1"/>
        </p:nvSpPr>
        <p:spPr>
          <a:xfrm>
            <a:off x="9863084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FF3CAD5A-9510-449F-6051-2E6FB6CB0C36}"/>
              </a:ext>
            </a:extLst>
          </p:cNvPr>
          <p:cNvSpPr txBox="1"/>
          <p:nvPr userDrawn="1"/>
        </p:nvSpPr>
        <p:spPr>
          <a:xfrm>
            <a:off x="10030897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3</a:t>
            </a:r>
            <a:endParaRPr lang="fi-FI"/>
          </a:p>
        </p:txBody>
      </p:sp>
      <p:sp>
        <p:nvSpPr>
          <p:cNvPr id="21" name="Tekstin paikkamerkki 18">
            <a:extLst>
              <a:ext uri="{FF2B5EF4-FFF2-40B4-BE49-F238E27FC236}">
                <a16:creationId xmlns:a16="http://schemas.microsoft.com/office/drawing/2014/main" id="{19A83D01-9392-4E76-91F3-FF6C483AA6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677614" y="3376759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22" name="Tekstin paikkamerkki 18">
            <a:extLst>
              <a:ext uri="{FF2B5EF4-FFF2-40B4-BE49-F238E27FC236}">
                <a16:creationId xmlns:a16="http://schemas.microsoft.com/office/drawing/2014/main" id="{3D5A8D1C-43F9-FF82-FBCC-C365E278702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77618" y="3962402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23" name="Ellipsi 22">
            <a:extLst>
              <a:ext uri="{FF2B5EF4-FFF2-40B4-BE49-F238E27FC236}">
                <a16:creationId xmlns:a16="http://schemas.microsoft.com/office/drawing/2014/main" id="{41FD54EC-AE9E-603D-6575-325756174702}"/>
              </a:ext>
            </a:extLst>
          </p:cNvPr>
          <p:cNvSpPr/>
          <p:nvPr userDrawn="1"/>
        </p:nvSpPr>
        <p:spPr>
          <a:xfrm>
            <a:off x="14077824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24" name="Tekstiruutu 23">
            <a:extLst>
              <a:ext uri="{FF2B5EF4-FFF2-40B4-BE49-F238E27FC236}">
                <a16:creationId xmlns:a16="http://schemas.microsoft.com/office/drawing/2014/main" id="{B2C703AD-1804-FA15-6042-BCAEFC1AAE94}"/>
              </a:ext>
            </a:extLst>
          </p:cNvPr>
          <p:cNvSpPr txBox="1"/>
          <p:nvPr userDrawn="1"/>
        </p:nvSpPr>
        <p:spPr>
          <a:xfrm>
            <a:off x="14245637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4</a:t>
            </a:r>
            <a:endParaRPr lang="fi-FI"/>
          </a:p>
        </p:txBody>
      </p:sp>
      <p:sp>
        <p:nvSpPr>
          <p:cNvPr id="25" name="Tekstin paikkamerkki 18">
            <a:extLst>
              <a:ext uri="{FF2B5EF4-FFF2-40B4-BE49-F238E27FC236}">
                <a16:creationId xmlns:a16="http://schemas.microsoft.com/office/drawing/2014/main" id="{DCC131EC-3EA5-B5B2-421F-33F6BDE7DF7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886984" y="3376759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26" name="Tekstin paikkamerkki 18">
            <a:extLst>
              <a:ext uri="{FF2B5EF4-FFF2-40B4-BE49-F238E27FC236}">
                <a16:creationId xmlns:a16="http://schemas.microsoft.com/office/drawing/2014/main" id="{BD4EC0F8-CC0C-A4FB-5CA8-A06044F04BF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886984" y="3962402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42C3758A-9921-C5AA-57F5-947E1BF98B62}"/>
              </a:ext>
            </a:extLst>
          </p:cNvPr>
          <p:cNvSpPr/>
          <p:nvPr userDrawn="1"/>
        </p:nvSpPr>
        <p:spPr>
          <a:xfrm>
            <a:off x="1449728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A0A049E5-F500-23D9-53C6-B42CC69CCF00}"/>
              </a:ext>
            </a:extLst>
          </p:cNvPr>
          <p:cNvSpPr txBox="1"/>
          <p:nvPr userDrawn="1"/>
        </p:nvSpPr>
        <p:spPr>
          <a:xfrm>
            <a:off x="1617541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8</a:t>
            </a:r>
            <a:endParaRPr lang="fi-FI"/>
          </a:p>
        </p:txBody>
      </p:sp>
      <p:sp>
        <p:nvSpPr>
          <p:cNvPr id="33" name="Tekstin paikkamerkki 18">
            <a:extLst>
              <a:ext uri="{FF2B5EF4-FFF2-40B4-BE49-F238E27FC236}">
                <a16:creationId xmlns:a16="http://schemas.microsoft.com/office/drawing/2014/main" id="{32D1EE7D-6F18-AEB4-63DB-0006AB4FB42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58888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34" name="Tekstin paikkamerkki 18">
            <a:extLst>
              <a:ext uri="{FF2B5EF4-FFF2-40B4-BE49-F238E27FC236}">
                <a16:creationId xmlns:a16="http://schemas.microsoft.com/office/drawing/2014/main" id="{12D38DAD-E131-9EA1-B585-30ACA1F3DDB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58888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5" name="Ellipsi 34">
            <a:extLst>
              <a:ext uri="{FF2B5EF4-FFF2-40B4-BE49-F238E27FC236}">
                <a16:creationId xmlns:a16="http://schemas.microsoft.com/office/drawing/2014/main" id="{F6DD0790-A5CB-6C79-BBF3-F450F42FE66F}"/>
              </a:ext>
            </a:extLst>
          </p:cNvPr>
          <p:cNvSpPr/>
          <p:nvPr userDrawn="1"/>
        </p:nvSpPr>
        <p:spPr>
          <a:xfrm>
            <a:off x="5645887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36" name="Tekstiruutu 35">
            <a:extLst>
              <a:ext uri="{FF2B5EF4-FFF2-40B4-BE49-F238E27FC236}">
                <a16:creationId xmlns:a16="http://schemas.microsoft.com/office/drawing/2014/main" id="{DE1A3C10-A6CC-6D42-C86B-75071E4FAFCA}"/>
              </a:ext>
            </a:extLst>
          </p:cNvPr>
          <p:cNvSpPr txBox="1"/>
          <p:nvPr userDrawn="1"/>
        </p:nvSpPr>
        <p:spPr>
          <a:xfrm>
            <a:off x="5813700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7</a:t>
            </a:r>
            <a:endParaRPr lang="fi-FI"/>
          </a:p>
        </p:txBody>
      </p:sp>
      <p:sp>
        <p:nvSpPr>
          <p:cNvPr id="37" name="Tekstin paikkamerkki 18">
            <a:extLst>
              <a:ext uri="{FF2B5EF4-FFF2-40B4-BE49-F238E27FC236}">
                <a16:creationId xmlns:a16="http://schemas.microsoft.com/office/drawing/2014/main" id="{19688A88-69BC-A289-8BC7-A8AD5F4DE90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468251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38" name="Tekstin paikkamerkki 18">
            <a:extLst>
              <a:ext uri="{FF2B5EF4-FFF2-40B4-BE49-F238E27FC236}">
                <a16:creationId xmlns:a16="http://schemas.microsoft.com/office/drawing/2014/main" id="{BE3EC6CF-242C-EFEC-BCC5-50B872EBECA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68253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9" name="Ellipsi 38">
            <a:extLst>
              <a:ext uri="{FF2B5EF4-FFF2-40B4-BE49-F238E27FC236}">
                <a16:creationId xmlns:a16="http://schemas.microsoft.com/office/drawing/2014/main" id="{133F7BFE-66A6-B12A-6DD1-2EC1CDFE6FB2}"/>
              </a:ext>
            </a:extLst>
          </p:cNvPr>
          <p:cNvSpPr/>
          <p:nvPr userDrawn="1"/>
        </p:nvSpPr>
        <p:spPr>
          <a:xfrm>
            <a:off x="9863084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40" name="Tekstiruutu 39">
            <a:extLst>
              <a:ext uri="{FF2B5EF4-FFF2-40B4-BE49-F238E27FC236}">
                <a16:creationId xmlns:a16="http://schemas.microsoft.com/office/drawing/2014/main" id="{9216EF20-2078-1D2D-B947-32640570CDAA}"/>
              </a:ext>
            </a:extLst>
          </p:cNvPr>
          <p:cNvSpPr txBox="1"/>
          <p:nvPr userDrawn="1"/>
        </p:nvSpPr>
        <p:spPr>
          <a:xfrm>
            <a:off x="10030897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6</a:t>
            </a:r>
            <a:endParaRPr lang="fi-FI"/>
          </a:p>
        </p:txBody>
      </p:sp>
      <p:sp>
        <p:nvSpPr>
          <p:cNvPr id="41" name="Tekstin paikkamerkki 18">
            <a:extLst>
              <a:ext uri="{FF2B5EF4-FFF2-40B4-BE49-F238E27FC236}">
                <a16:creationId xmlns:a16="http://schemas.microsoft.com/office/drawing/2014/main" id="{E9F3F4ED-2BBE-6833-0092-0C6AA7300BF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677614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42" name="Tekstin paikkamerkki 18">
            <a:extLst>
              <a:ext uri="{FF2B5EF4-FFF2-40B4-BE49-F238E27FC236}">
                <a16:creationId xmlns:a16="http://schemas.microsoft.com/office/drawing/2014/main" id="{885D8865-A406-C18C-95B0-453AE49F76C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677618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43" name="Ellipsi 42">
            <a:extLst>
              <a:ext uri="{FF2B5EF4-FFF2-40B4-BE49-F238E27FC236}">
                <a16:creationId xmlns:a16="http://schemas.microsoft.com/office/drawing/2014/main" id="{BFA6AF6E-5D65-01B0-4434-2E7366CC4E3C}"/>
              </a:ext>
            </a:extLst>
          </p:cNvPr>
          <p:cNvSpPr/>
          <p:nvPr userDrawn="1"/>
        </p:nvSpPr>
        <p:spPr>
          <a:xfrm>
            <a:off x="14077824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44" name="Tekstiruutu 43">
            <a:extLst>
              <a:ext uri="{FF2B5EF4-FFF2-40B4-BE49-F238E27FC236}">
                <a16:creationId xmlns:a16="http://schemas.microsoft.com/office/drawing/2014/main" id="{6E37FCAA-23DA-4708-A267-E98386E67B60}"/>
              </a:ext>
            </a:extLst>
          </p:cNvPr>
          <p:cNvSpPr txBox="1"/>
          <p:nvPr userDrawn="1"/>
        </p:nvSpPr>
        <p:spPr>
          <a:xfrm>
            <a:off x="14245637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5</a:t>
            </a:r>
            <a:endParaRPr lang="fi-FI"/>
          </a:p>
        </p:txBody>
      </p:sp>
      <p:sp>
        <p:nvSpPr>
          <p:cNvPr id="45" name="Tekstin paikkamerkki 18">
            <a:extLst>
              <a:ext uri="{FF2B5EF4-FFF2-40B4-BE49-F238E27FC236}">
                <a16:creationId xmlns:a16="http://schemas.microsoft.com/office/drawing/2014/main" id="{ECD0D931-E5A5-96D8-2DD8-C5708946E28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3886984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46" name="Tekstin paikkamerkki 18">
            <a:extLst>
              <a:ext uri="{FF2B5EF4-FFF2-40B4-BE49-F238E27FC236}">
                <a16:creationId xmlns:a16="http://schemas.microsoft.com/office/drawing/2014/main" id="{FDE01F60-5581-3D46-21DD-0132BB103B1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3886984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19981AF6-7B95-1B6D-1561-549C6C1772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394" y="3575916"/>
            <a:ext cx="280988" cy="187325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0CE73D70-A4DB-A5EC-44CC-4986E743B9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505" y="3575917"/>
            <a:ext cx="280988" cy="187325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8A0EFA0E-47E9-57AE-F0BA-854B75FE5A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3502" y="3575917"/>
            <a:ext cx="280988" cy="187325"/>
          </a:xfrm>
          <a:prstGeom prst="rect">
            <a:avLst/>
          </a:prstGeom>
        </p:spPr>
      </p:pic>
      <p:pic>
        <p:nvPicPr>
          <p:cNvPr id="27" name="Kuva 26">
            <a:extLst>
              <a:ext uri="{FF2B5EF4-FFF2-40B4-BE49-F238E27FC236}">
                <a16:creationId xmlns:a16="http://schemas.microsoft.com/office/drawing/2014/main" id="{678F97D3-CD8B-3BED-6623-0AA1155BBC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557284" y="5714622"/>
            <a:ext cx="280988" cy="187325"/>
          </a:xfrm>
          <a:prstGeom prst="rect">
            <a:avLst/>
          </a:prstGeom>
        </p:spPr>
      </p:pic>
      <p:pic>
        <p:nvPicPr>
          <p:cNvPr id="30" name="Kuva 29">
            <a:extLst>
              <a:ext uri="{FF2B5EF4-FFF2-40B4-BE49-F238E27FC236}">
                <a16:creationId xmlns:a16="http://schemas.microsoft.com/office/drawing/2014/main" id="{5140DC92-7B47-F904-8673-16810F02BA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183502" y="6553549"/>
            <a:ext cx="280988" cy="187325"/>
          </a:xfrm>
          <a:prstGeom prst="rect">
            <a:avLst/>
          </a:prstGeom>
        </p:spPr>
      </p:pic>
      <p:pic>
        <p:nvPicPr>
          <p:cNvPr id="47" name="Kuva 46">
            <a:extLst>
              <a:ext uri="{FF2B5EF4-FFF2-40B4-BE49-F238E27FC236}">
                <a16:creationId xmlns:a16="http://schemas.microsoft.com/office/drawing/2014/main" id="{CA32D13D-A40E-AE9E-510D-B545B39B9A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974132" y="6553549"/>
            <a:ext cx="280988" cy="187325"/>
          </a:xfrm>
          <a:prstGeom prst="rect">
            <a:avLst/>
          </a:prstGeom>
        </p:spPr>
      </p:pic>
      <p:pic>
        <p:nvPicPr>
          <p:cNvPr id="48" name="Kuva 47">
            <a:extLst>
              <a:ext uri="{FF2B5EF4-FFF2-40B4-BE49-F238E27FC236}">
                <a16:creationId xmlns:a16="http://schemas.microsoft.com/office/drawing/2014/main" id="{16EC09F6-690D-783E-3367-EE82E392A8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63970" y="6553549"/>
            <a:ext cx="280988" cy="187325"/>
          </a:xfrm>
          <a:prstGeom prst="rect">
            <a:avLst/>
          </a:prstGeom>
        </p:spPr>
      </p:pic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14E59F8B-CBC2-6423-C0F8-95029B9B477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01397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sisältöbok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8888" y="3250725"/>
            <a:ext cx="4962618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58886" y="3869850"/>
            <a:ext cx="4962620" cy="1170463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8" name="Tekstin paikkamerkki 18">
            <a:extLst>
              <a:ext uri="{FF2B5EF4-FFF2-40B4-BE49-F238E27FC236}">
                <a16:creationId xmlns:a16="http://schemas.microsoft.com/office/drawing/2014/main" id="{9F80AA45-67CD-B482-DD45-0E239F2DE9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62689" y="3869851"/>
            <a:ext cx="4962620" cy="117046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" name="Tekstin paikkamerkki 18">
            <a:extLst>
              <a:ext uri="{FF2B5EF4-FFF2-40B4-BE49-F238E27FC236}">
                <a16:creationId xmlns:a16="http://schemas.microsoft.com/office/drawing/2014/main" id="{02CFB0EF-907D-30DF-2F57-F84830DCCF0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103005" y="3869851"/>
            <a:ext cx="4962620" cy="117046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10" name="Tekstin paikkamerkki 18">
            <a:extLst>
              <a:ext uri="{FF2B5EF4-FFF2-40B4-BE49-F238E27FC236}">
                <a16:creationId xmlns:a16="http://schemas.microsoft.com/office/drawing/2014/main" id="{D8E2E3AF-1819-F7FE-E7C2-6E018173F34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62689" y="3250725"/>
            <a:ext cx="4962618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11" name="Tekstin paikkamerkki 18">
            <a:extLst>
              <a:ext uri="{FF2B5EF4-FFF2-40B4-BE49-F238E27FC236}">
                <a16:creationId xmlns:a16="http://schemas.microsoft.com/office/drawing/2014/main" id="{B337CB3E-D7BF-F296-00AE-32DD146E9E3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103007" y="3250725"/>
            <a:ext cx="4962618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18" name="Sisällön paikkamerkki 17">
            <a:extLst>
              <a:ext uri="{FF2B5EF4-FFF2-40B4-BE49-F238E27FC236}">
                <a16:creationId xmlns:a16="http://schemas.microsoft.com/office/drawing/2014/main" id="{68BED3B9-7387-7310-ED47-3DA50236FECB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258888" y="5040312"/>
            <a:ext cx="4962525" cy="3243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Sisältöboksi</a:t>
            </a:r>
            <a:endParaRPr lang="fi-FI"/>
          </a:p>
        </p:txBody>
      </p:sp>
      <p:sp>
        <p:nvSpPr>
          <p:cNvPr id="21" name="Sisällön paikkamerkki 17">
            <a:extLst>
              <a:ext uri="{FF2B5EF4-FFF2-40B4-BE49-F238E27FC236}">
                <a16:creationId xmlns:a16="http://schemas.microsoft.com/office/drawing/2014/main" id="{B24A0B2D-07C0-54BF-ED57-B0872EC2C3A3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662503" y="5040312"/>
            <a:ext cx="4962525" cy="3243075"/>
          </a:xfrm>
        </p:spPr>
        <p:txBody>
          <a:bodyPr/>
          <a:lstStyle>
            <a:lvl1pPr marL="0" marR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0" marR="0" lvl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fi-FI" dirty="0"/>
              <a:t>Sisältöboksi</a:t>
            </a:r>
            <a:endParaRPr lang="fi-FI"/>
          </a:p>
        </p:txBody>
      </p:sp>
      <p:sp>
        <p:nvSpPr>
          <p:cNvPr id="22" name="Sisällön paikkamerkki 17">
            <a:extLst>
              <a:ext uri="{FF2B5EF4-FFF2-40B4-BE49-F238E27FC236}">
                <a16:creationId xmlns:a16="http://schemas.microsoft.com/office/drawing/2014/main" id="{904D53CC-482C-B875-7BE0-B7C763A17CE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12103100" y="5040312"/>
            <a:ext cx="4962525" cy="3243075"/>
          </a:xfrm>
        </p:spPr>
        <p:txBody>
          <a:bodyPr/>
          <a:lstStyle>
            <a:lvl1pPr marL="0" marR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0" marR="0" lvl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fi-FI" dirty="0"/>
              <a:t>Sisältöboksi</a:t>
            </a:r>
            <a:endParaRPr lang="fi-FI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8C7E0B75-46F0-A697-EB79-E395BCCC3B6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02767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va, joka sisältää kohteen symboli, logo, Grafiikka, Fontti&#10;&#10;Tekoälyllä luotu sisältö voi olla virheellistä.">
            <a:extLst>
              <a:ext uri="{FF2B5EF4-FFF2-40B4-BE49-F238E27FC236}">
                <a16:creationId xmlns:a16="http://schemas.microsoft.com/office/drawing/2014/main" id="{2357512E-AF1E-998E-6396-E5E28FA807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4997905" y="7690053"/>
            <a:ext cx="782320" cy="559709"/>
          </a:xfrm>
          <a:prstGeom prst="rect">
            <a:avLst/>
          </a:prstGeom>
        </p:spPr>
      </p:pic>
      <p:pic>
        <p:nvPicPr>
          <p:cNvPr id="3" name="Kuva 2" descr="Kuva, joka sisältää kohteen symboli, logo, Grafiikka, Fontti&#10;&#10;Tekoälyllä luotu sisältö voi olla virheellistä.">
            <a:extLst>
              <a:ext uri="{FF2B5EF4-FFF2-40B4-BE49-F238E27FC236}">
                <a16:creationId xmlns:a16="http://schemas.microsoft.com/office/drawing/2014/main" id="{E8130905-9D9B-DBC4-45BD-555B4CC5A0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774" y="1778001"/>
            <a:ext cx="782320" cy="559709"/>
          </a:xfrm>
          <a:prstGeom prst="rect">
            <a:avLst/>
          </a:prstGeom>
        </p:spPr>
      </p:pic>
      <p:sp>
        <p:nvSpPr>
          <p:cNvPr id="28" name="Päivämäärän paikkamerkki 27">
            <a:extLst>
              <a:ext uri="{FF2B5EF4-FFF2-40B4-BE49-F238E27FC236}">
                <a16:creationId xmlns:a16="http://schemas.microsoft.com/office/drawing/2014/main" id="{EC42734D-5205-6798-AF2A-B2EF56BD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30" name="Dian numeron paikkamerkki 29">
            <a:extLst>
              <a:ext uri="{FF2B5EF4-FFF2-40B4-BE49-F238E27FC236}">
                <a16:creationId xmlns:a16="http://schemas.microsoft.com/office/drawing/2014/main" id="{6BC2CA2D-EDEA-0A06-03FA-B7714382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64A1F3B2-4219-22B2-F9DA-BDC2E1B6A0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90094" y="2608262"/>
            <a:ext cx="11707812" cy="3856038"/>
          </a:xfrm>
        </p:spPr>
        <p:txBody>
          <a:bodyPr vert="horz" lIns="180000" tIns="180000" rIns="180000" bIns="180000" rtlCol="0">
            <a:normAutofit/>
          </a:bodyPr>
          <a:lstStyle>
            <a:lvl1pPr>
              <a:defRPr lang="fi-FI" dirty="0"/>
            </a:lvl1pPr>
          </a:lstStyle>
          <a:p>
            <a:pPr marL="0" lvl="0" indent="0">
              <a:buNone/>
            </a:pPr>
            <a:r>
              <a:rPr lang="fi-FI" dirty="0"/>
              <a:t>Lisää lainaus tähän</a:t>
            </a:r>
            <a:endParaRPr lang="fi-FI"/>
          </a:p>
        </p:txBody>
      </p:sp>
      <p:sp>
        <p:nvSpPr>
          <p:cNvPr id="22" name="Tekstin paikkamerkki 17">
            <a:extLst>
              <a:ext uri="{FF2B5EF4-FFF2-40B4-BE49-F238E27FC236}">
                <a16:creationId xmlns:a16="http://schemas.microsoft.com/office/drawing/2014/main" id="{FE8D6B22-54C6-D858-1E07-5068B1C020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90094" y="6464300"/>
            <a:ext cx="11707812" cy="436360"/>
          </a:xfrm>
        </p:spPr>
        <p:txBody>
          <a:bodyPr vert="horz" lIns="180000" tIns="0" rIns="180000" bIns="0" rtlCol="0" anchor="ctr" anchorCtr="0">
            <a:normAutofit/>
          </a:bodyPr>
          <a:lstStyle>
            <a:lvl1pPr>
              <a:defRPr lang="fi-FI" b="1" dirty="0">
                <a:solidFill>
                  <a:schemeClr val="tx2"/>
                </a:solidFill>
              </a:defRPr>
            </a:lvl1pPr>
          </a:lstStyle>
          <a:p>
            <a:pPr marL="0" lvl="0" indent="0">
              <a:buNone/>
            </a:pPr>
            <a:r>
              <a:rPr lang="fi-FI" dirty="0"/>
              <a:t>Lisää henkilön nimi tähän</a:t>
            </a:r>
            <a:endParaRPr lang="fi-FI"/>
          </a:p>
        </p:txBody>
      </p:sp>
      <p:sp>
        <p:nvSpPr>
          <p:cNvPr id="23" name="Tekstin paikkamerkki 17">
            <a:extLst>
              <a:ext uri="{FF2B5EF4-FFF2-40B4-BE49-F238E27FC236}">
                <a16:creationId xmlns:a16="http://schemas.microsoft.com/office/drawing/2014/main" id="{F7A88483-8675-D6BC-E726-17F941ACF4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90094" y="6943320"/>
            <a:ext cx="11707812" cy="436360"/>
          </a:xfrm>
        </p:spPr>
        <p:txBody>
          <a:bodyPr vert="horz" lIns="180000" tIns="0" rIns="180000" bIns="0" rtlCol="0" anchor="ctr" anchorCtr="0">
            <a:normAutofit/>
          </a:bodyPr>
          <a:lstStyle>
            <a:lvl1pPr>
              <a:defRPr lang="fi-FI" dirty="0"/>
            </a:lvl1pPr>
          </a:lstStyle>
          <a:p>
            <a:pPr marL="0" lvl="0" indent="0">
              <a:buNone/>
            </a:pPr>
            <a:r>
              <a:rPr lang="fi-FI" dirty="0"/>
              <a:t>Lisää henkilön titteli ja organisaatio tähän</a:t>
            </a:r>
            <a:endParaRPr lang="fi-FI"/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032F6FC1-22D8-BB40-0664-7C9AD8C6CBA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18679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BE1FF8-F527-0CB2-348D-8CB8AD90EC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0" y="1947863"/>
            <a:ext cx="6489700" cy="266541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fi-FI" dirty="0"/>
              <a:t>Syötä otsikko, esim. organisaation nimi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B11BDC3-1103-AFA4-F28A-BF6E4B9BB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0B93F2E-96ED-967D-A060-C7B1205AD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AEA32F49-936D-54B9-16E3-67E2DEED8E80}"/>
              </a:ext>
            </a:extLst>
          </p:cNvPr>
          <p:cNvSpPr txBox="1"/>
          <p:nvPr userDrawn="1"/>
        </p:nvSpPr>
        <p:spPr>
          <a:xfrm>
            <a:off x="1257298" y="1321003"/>
            <a:ext cx="7721601" cy="43636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/>
          <a:p>
            <a:pPr algn="l"/>
            <a:r>
              <a:rPr lang="fi-FI" sz="2400" cap="all" baseline="0" dirty="0">
                <a:solidFill>
                  <a:schemeClr val="tx2"/>
                </a:solidFill>
              </a:rPr>
              <a:t>KIRJOITA TÄHÄN</a:t>
            </a:r>
            <a:endParaRPr lang="fi-FI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3CFC6182-FE95-B9B8-E405-275DCDFEC4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47000" y="1223963"/>
            <a:ext cx="9318625" cy="7043644"/>
          </a:xfrm>
        </p:spPr>
        <p:txBody>
          <a:bodyPr/>
          <a:lstStyle>
            <a:lvl1pPr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A6D41417-A008-FDC0-451C-A8026DF0B459}"/>
              </a:ext>
            </a:extLst>
          </p:cNvPr>
          <p:cNvSpPr>
            <a:spLocks noGrp="1" noChangeAspect="1"/>
          </p:cNvSpPr>
          <p:nvPr>
            <p:ph sz="quarter" idx="15" hasCustomPrompt="1"/>
          </p:nvPr>
        </p:nvSpPr>
        <p:spPr>
          <a:xfrm>
            <a:off x="1257300" y="7296057"/>
            <a:ext cx="3175000" cy="971550"/>
          </a:xfrm>
        </p:spPr>
        <p:txBody>
          <a:bodyPr lIns="0" tIns="0" rIns="0" bIns="0" anchor="b" anchorCtr="0">
            <a:noAutofit/>
          </a:bodyPr>
          <a:lstStyle>
            <a:lvl2pPr marL="493712" indent="0">
              <a:buNone/>
              <a:defRPr>
                <a:latin typeface="+mn-lt"/>
              </a:defRPr>
            </a:lvl2pPr>
          </a:lstStyle>
          <a:p>
            <a:pPr lvl="1"/>
            <a:r>
              <a:rPr lang="fi-FI" dirty="0"/>
              <a:t>Lisää logo</a:t>
            </a:r>
            <a:endParaRPr lang="fi-FI"/>
          </a:p>
        </p:txBody>
      </p:sp>
      <p:sp>
        <p:nvSpPr>
          <p:cNvPr id="6" name="Tekstin paikkamerkki 13">
            <a:extLst>
              <a:ext uri="{FF2B5EF4-FFF2-40B4-BE49-F238E27FC236}">
                <a16:creationId xmlns:a16="http://schemas.microsoft.com/office/drawing/2014/main" id="{AFF4AF52-A427-098F-2A0E-76B2D64EC38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3010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ima (vanh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2F34813-C08D-1746-1E16-3B00E1D12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8F6C88C-AF15-07CA-23C3-B27DE0CBC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 dirty="0"/>
          </a:p>
        </p:txBody>
      </p:sp>
      <p:pic>
        <p:nvPicPr>
          <p:cNvPr id="7" name="Kuva 6" descr="Kuva, joka sisältää kohteen teksti, Fontti, ympyrä, logo&#10;&#10;Tekoälyllä luotu sisältö voi olla virheellistä.">
            <a:extLst>
              <a:ext uri="{FF2B5EF4-FFF2-40B4-BE49-F238E27FC236}">
                <a16:creationId xmlns:a16="http://schemas.microsoft.com/office/drawing/2014/main" id="{26AFC373-757D-D99B-8CAC-50A52472C7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315" y="1223963"/>
            <a:ext cx="7872019" cy="7606272"/>
          </a:xfrm>
          <a:prstGeom prst="rect">
            <a:avLst/>
          </a:prstGeom>
        </p:spPr>
      </p:pic>
      <p:sp>
        <p:nvSpPr>
          <p:cNvPr id="5" name="Tekstin paikkamerkki 13">
            <a:extLst>
              <a:ext uri="{FF2B5EF4-FFF2-40B4-BE49-F238E27FC236}">
                <a16:creationId xmlns:a16="http://schemas.microsoft.com/office/drawing/2014/main" id="{09B74B3E-D4FE-CDE4-4128-77A1CFB64A6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92664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2F34813-C08D-1746-1E16-3B00E1D12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8F6C88C-AF15-07CA-23C3-B27DE0CBC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 dirty="0"/>
          </a:p>
        </p:txBody>
      </p:sp>
      <p:sp>
        <p:nvSpPr>
          <p:cNvPr id="5" name="Tekstin paikkamerkki 13">
            <a:extLst>
              <a:ext uri="{FF2B5EF4-FFF2-40B4-BE49-F238E27FC236}">
                <a16:creationId xmlns:a16="http://schemas.microsoft.com/office/drawing/2014/main" id="{55915875-36A5-8D41-0638-75679B3028B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3445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25506AF-325A-AD71-7414-DBF76E844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ED44917-B8C2-8912-F56D-9BC39EDB1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8E54725-3D1C-7EDF-1EEF-E93DDBDAD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 dirty="0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138DD1BB-29E6-EA10-C42E-BD7AA80B7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C69AB818-1031-203D-4070-E445CB993F6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23541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70D58E1-CC50-BB2A-2636-2374CB2E6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091494-BD2A-C5FB-7740-8AB33F5335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3060699"/>
            <a:ext cx="7772400" cy="575945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50D6C84-9669-F737-4FA1-2217F3745B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299" y="3060698"/>
            <a:ext cx="7807325" cy="575945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274B785-E691-638C-9C73-7F06EC57D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0AAE35B-80DF-BF6A-75CE-5ECF32C97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 dirty="0"/>
          </a:p>
        </p:txBody>
      </p:sp>
      <p:sp>
        <p:nvSpPr>
          <p:cNvPr id="8" name="Tekstin paikkamerkki 13">
            <a:extLst>
              <a:ext uri="{FF2B5EF4-FFF2-40B4-BE49-F238E27FC236}">
                <a16:creationId xmlns:a16="http://schemas.microsoft.com/office/drawing/2014/main" id="{A3691375-8A9B-02F8-5C49-3DD6CF6B94D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4039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3575275-838F-FE64-5166-C8E595694C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3065475"/>
            <a:ext cx="7736681" cy="1375895"/>
          </a:xfrm>
        </p:spPr>
        <p:txBody>
          <a:bodyPr anchor="b"/>
          <a:lstStyle>
            <a:lvl1pPr marL="0" indent="0">
              <a:buNone/>
              <a:defRPr sz="3528" b="1"/>
            </a:lvl1pPr>
            <a:lvl2pPr marL="672038" indent="0">
              <a:buNone/>
              <a:defRPr sz="2940" b="1"/>
            </a:lvl2pPr>
            <a:lvl3pPr marL="1344077" indent="0">
              <a:buNone/>
              <a:defRPr sz="2646" b="1"/>
            </a:lvl3pPr>
            <a:lvl4pPr marL="2016115" indent="0">
              <a:buNone/>
              <a:defRPr sz="2352" b="1"/>
            </a:lvl4pPr>
            <a:lvl5pPr marL="2688153" indent="0">
              <a:buNone/>
              <a:defRPr sz="2352" b="1"/>
            </a:lvl5pPr>
            <a:lvl6pPr marL="3360191" indent="0">
              <a:buNone/>
              <a:defRPr sz="2352" b="1"/>
            </a:lvl6pPr>
            <a:lvl7pPr marL="4032230" indent="0">
              <a:buNone/>
              <a:defRPr sz="2352" b="1"/>
            </a:lvl7pPr>
            <a:lvl8pPr marL="4704268" indent="0">
              <a:buNone/>
              <a:defRPr sz="2352" b="1"/>
            </a:lvl8pPr>
            <a:lvl9pPr marL="5376306" indent="0">
              <a:buNone/>
              <a:defRPr sz="2352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EFF10CE-E2F5-DA64-DCB6-7C32F4681B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4446146"/>
            <a:ext cx="7736681" cy="465208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CD37FB61-0FA0-44DB-B42C-754E665DD2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3060697"/>
            <a:ext cx="7774782" cy="1375894"/>
          </a:xfrm>
        </p:spPr>
        <p:txBody>
          <a:bodyPr anchor="b"/>
          <a:lstStyle>
            <a:lvl1pPr marL="0" indent="0">
              <a:buNone/>
              <a:defRPr sz="3528" b="1"/>
            </a:lvl1pPr>
            <a:lvl2pPr marL="672038" indent="0">
              <a:buNone/>
              <a:defRPr sz="2940" b="1"/>
            </a:lvl2pPr>
            <a:lvl3pPr marL="1344077" indent="0">
              <a:buNone/>
              <a:defRPr sz="2646" b="1"/>
            </a:lvl3pPr>
            <a:lvl4pPr marL="2016115" indent="0">
              <a:buNone/>
              <a:defRPr sz="2352" b="1"/>
            </a:lvl4pPr>
            <a:lvl5pPr marL="2688153" indent="0">
              <a:buNone/>
              <a:defRPr sz="2352" b="1"/>
            </a:lvl5pPr>
            <a:lvl6pPr marL="3360191" indent="0">
              <a:buNone/>
              <a:defRPr sz="2352" b="1"/>
            </a:lvl6pPr>
            <a:lvl7pPr marL="4032230" indent="0">
              <a:buNone/>
              <a:defRPr sz="2352" b="1"/>
            </a:lvl7pPr>
            <a:lvl8pPr marL="4704268" indent="0">
              <a:buNone/>
              <a:defRPr sz="2352" b="1"/>
            </a:lvl8pPr>
            <a:lvl9pPr marL="5376306" indent="0">
              <a:buNone/>
              <a:defRPr sz="2352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F4DA448E-4376-7318-9E3F-844324855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4436591"/>
            <a:ext cx="7774782" cy="466164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F910E101-05EE-D887-854E-85851991E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82E376F1-B655-CC0F-35FE-62A8965E6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10" name="Otsikko 9">
            <a:extLst>
              <a:ext uri="{FF2B5EF4-FFF2-40B4-BE49-F238E27FC236}">
                <a16:creationId xmlns:a16="http://schemas.microsoft.com/office/drawing/2014/main" id="{B9D8C6B7-5A01-6D24-4593-C21E6A407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F0765765-8096-B165-F72C-165C9EB22F0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68101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6258B82-F92E-E4E4-6A18-EB1B6D852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A8F388D-4FD9-5286-B6E3-D6119412E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2D4B97B6-C70B-7AC4-AC93-5B67E418B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DD0535A9-BF8E-0BAC-BD68-46B9FB1BA93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6218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0513" y="1871576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80513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80513" y="3141538"/>
            <a:ext cx="7885112" cy="506751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988307F-020C-D103-E082-E630656FF156}"/>
              </a:ext>
            </a:extLst>
          </p:cNvPr>
          <p:cNvSpPr/>
          <p:nvPr userDrawn="1"/>
        </p:nvSpPr>
        <p:spPr>
          <a:xfrm>
            <a:off x="742950" y="8789078"/>
            <a:ext cx="278130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9FF684FB-A772-CCFE-09A7-43B1015A83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642" y="8820150"/>
            <a:ext cx="2288983" cy="384313"/>
          </a:xfrm>
          <a:prstGeom prst="rect">
            <a:avLst/>
          </a:prstGeom>
        </p:spPr>
      </p:pic>
      <p:sp>
        <p:nvSpPr>
          <p:cNvPr id="13" name="Kuvan paikkamerkki 32">
            <a:extLst>
              <a:ext uri="{FF2B5EF4-FFF2-40B4-BE49-F238E27FC236}">
                <a16:creationId xmlns:a16="http://schemas.microsoft.com/office/drawing/2014/main" id="{EA6223A7-7380-B792-DD54-4483444301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258888" y="1223963"/>
            <a:ext cx="7405914" cy="7596186"/>
          </a:xfrm>
          <a:prstGeom prst="round2DiagRect">
            <a:avLst>
              <a:gd name="adj1" fmla="val 2329"/>
              <a:gd name="adj2" fmla="val 2287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C8644769-4221-87EB-8199-FBA46A59738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99865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EDB9FC23-8F20-7669-BE25-B97AC8579A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8889" y="5614440"/>
            <a:ext cx="15806736" cy="2283951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672038" indent="0" algn="ctr">
              <a:buNone/>
              <a:defRPr sz="2940"/>
            </a:lvl2pPr>
            <a:lvl3pPr marL="1344077" indent="0" algn="ctr">
              <a:buNone/>
              <a:defRPr sz="2646"/>
            </a:lvl3pPr>
            <a:lvl4pPr marL="2016115" indent="0" algn="ctr">
              <a:buNone/>
              <a:defRPr sz="2352"/>
            </a:lvl4pPr>
            <a:lvl5pPr marL="2688153" indent="0" algn="ctr">
              <a:buNone/>
              <a:defRPr sz="2352"/>
            </a:lvl5pPr>
            <a:lvl6pPr marL="3360191" indent="0" algn="ctr">
              <a:buNone/>
              <a:defRPr sz="2352"/>
            </a:lvl6pPr>
            <a:lvl7pPr marL="4032230" indent="0" algn="ctr">
              <a:buNone/>
              <a:defRPr sz="2352"/>
            </a:lvl7pPr>
            <a:lvl8pPr marL="4704268" indent="0" algn="ctr">
              <a:buNone/>
              <a:defRPr sz="2352"/>
            </a:lvl8pPr>
            <a:lvl9pPr marL="5376306" indent="0" algn="ctr">
              <a:buNone/>
              <a:defRPr sz="2352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97AF1740-6FD1-7E52-F2AC-B3DA66F194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23142" y="9644266"/>
            <a:ext cx="4114800" cy="414104"/>
          </a:xfrm>
        </p:spPr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29226E4-F3D2-45D2-A4B8-0A214E034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230100" y="9631516"/>
            <a:ext cx="4204023" cy="426854"/>
          </a:xfrm>
        </p:spPr>
        <p:txBody>
          <a:bodyPr/>
          <a:lstStyle>
            <a:lvl1pPr>
              <a:defRPr sz="1470" b="0"/>
            </a:lvl1pPr>
          </a:lstStyle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2" name="Tekstin paikkamerkki 21">
            <a:extLst>
              <a:ext uri="{FF2B5EF4-FFF2-40B4-BE49-F238E27FC236}">
                <a16:creationId xmlns:a16="http://schemas.microsoft.com/office/drawing/2014/main" id="{F0EBEDB4-2E4C-96C1-3AE1-9FB07447D9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7299" y="3695700"/>
            <a:ext cx="15808325" cy="776860"/>
          </a:xfrm>
        </p:spPr>
        <p:txBody>
          <a:bodyPr lIns="180000" tIns="180000" rIns="180000" bIns="180000" anchor="b">
            <a:no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LISÄÄ TÄHÄN YLÄOTSIKKO ISOILLA KIRJAIMILLA</a:t>
            </a:r>
            <a:endParaRPr lang="fi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0582E6D7-9A47-EF78-1933-A8C4AB20D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299" y="4478935"/>
            <a:ext cx="15808325" cy="1122755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5" name="Tekstin paikkamerkki 13">
            <a:extLst>
              <a:ext uri="{FF2B5EF4-FFF2-40B4-BE49-F238E27FC236}">
                <a16:creationId xmlns:a16="http://schemas.microsoft.com/office/drawing/2014/main" id="{19319B4D-2260-6598-98F2-9B015F91672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6565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328BA6-F20D-21F3-2215-EB78D8F74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13157"/>
            <a:ext cx="15773400" cy="4193259"/>
          </a:xfrm>
        </p:spPr>
        <p:txBody>
          <a:bodyPr anchor="b"/>
          <a:lstStyle>
            <a:lvl1pPr algn="l">
              <a:defRPr sz="8819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40E6A69-2065-B29C-890F-F8D1F6CA4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706416"/>
            <a:ext cx="15773400" cy="2113734"/>
          </a:xfrm>
        </p:spPr>
        <p:txBody>
          <a:bodyPr/>
          <a:lstStyle>
            <a:lvl1pPr marL="0" indent="0" algn="l">
              <a:buNone/>
              <a:defRPr sz="3528">
                <a:solidFill>
                  <a:schemeClr val="tx1">
                    <a:tint val="82000"/>
                  </a:schemeClr>
                </a:solidFill>
              </a:defRPr>
            </a:lvl1pPr>
            <a:lvl2pPr marL="672038" indent="0">
              <a:buNone/>
              <a:defRPr sz="2940">
                <a:solidFill>
                  <a:schemeClr val="tx1">
                    <a:tint val="82000"/>
                  </a:schemeClr>
                </a:solidFill>
              </a:defRPr>
            </a:lvl2pPr>
            <a:lvl3pPr marL="1344077" indent="0">
              <a:buNone/>
              <a:defRPr sz="2646">
                <a:solidFill>
                  <a:schemeClr val="tx1">
                    <a:tint val="82000"/>
                  </a:schemeClr>
                </a:solidFill>
              </a:defRPr>
            </a:lvl3pPr>
            <a:lvl4pPr marL="2016115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4pPr>
            <a:lvl5pPr marL="2688153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5pPr>
            <a:lvl6pPr marL="3360191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6pPr>
            <a:lvl7pPr marL="4032230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7pPr>
            <a:lvl8pPr marL="4704268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8pPr>
            <a:lvl9pPr marL="5376306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826374D-01F4-4E76-C2CB-013F2DF77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2FBF67F-5CFB-C477-5313-0C172831A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29A1BE31-50E3-E502-B376-A80738B85DB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90177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1B0004-8ED2-7FEA-71C2-4906DE19D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1223963"/>
            <a:ext cx="5898356" cy="2352146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F871D69-3944-2A5E-C8D1-2610977A0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A2ADC0F-F423-F924-4715-CB9C3E307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E4B3D571-06F5-B9C0-36B7-5E9B49CE6FC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45375" y="1223963"/>
            <a:ext cx="9620250" cy="759618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A887ACC6-E3E6-5CFC-8596-EC9A9696C0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0475" y="3576638"/>
            <a:ext cx="5897563" cy="52435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C31067A9-7D3B-196D-57CE-A91C6D3B525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20407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718BFA-45C0-4836-5FE0-85D6E3FCC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4918" y="1223963"/>
            <a:ext cx="5898356" cy="2352146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810B6576-FBD6-14B7-4A77-2DC79054A8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385538" y="1223963"/>
            <a:ext cx="9647544" cy="7596185"/>
          </a:xfrm>
        </p:spPr>
        <p:txBody>
          <a:bodyPr/>
          <a:lstStyle>
            <a:lvl1pPr marL="0" indent="0">
              <a:buNone/>
              <a:defRPr sz="4704"/>
            </a:lvl1pPr>
            <a:lvl2pPr marL="672038" indent="0">
              <a:buNone/>
              <a:defRPr sz="4116"/>
            </a:lvl2pPr>
            <a:lvl3pPr marL="1344077" indent="0">
              <a:buNone/>
              <a:defRPr sz="3528"/>
            </a:lvl3pPr>
            <a:lvl4pPr marL="2016115" indent="0">
              <a:buNone/>
              <a:defRPr sz="2940"/>
            </a:lvl4pPr>
            <a:lvl5pPr marL="2688153" indent="0">
              <a:buNone/>
              <a:defRPr sz="2940"/>
            </a:lvl5pPr>
            <a:lvl6pPr marL="3360191" indent="0">
              <a:buNone/>
              <a:defRPr sz="2940"/>
            </a:lvl6pPr>
            <a:lvl7pPr marL="4032230" indent="0">
              <a:buNone/>
              <a:defRPr sz="2940"/>
            </a:lvl7pPr>
            <a:lvl8pPr marL="4704268" indent="0">
              <a:buNone/>
              <a:defRPr sz="2940"/>
            </a:lvl8pPr>
            <a:lvl9pPr marL="5376306" indent="0">
              <a:buNone/>
              <a:defRPr sz="294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5E835AF-0D92-F1A6-5B53-09C1B0658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6B5923E-C78A-A802-9B2C-549B1FEF4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BB641DB3-54D4-AFEF-53B4-3760162B7D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54125" y="3576638"/>
            <a:ext cx="5899150" cy="52435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13">
            <a:extLst>
              <a:ext uri="{FF2B5EF4-FFF2-40B4-BE49-F238E27FC236}">
                <a16:creationId xmlns:a16="http://schemas.microsoft.com/office/drawing/2014/main" id="{AAB470EF-4362-B822-F541-7A44DDCBDB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70799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72FF8C-5657-101C-1CDD-A997CA638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220F663-B11F-45B6-77E9-D20960944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6E8326-BD6E-4122-8A66-AA9334A17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B03F218-0380-BE25-ECC2-17157B4AF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D1614526-5579-D49F-D494-278535721E5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16955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E44AE7FF-3C0D-4F32-74D0-4B2E78BE3C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1223963"/>
            <a:ext cx="3943350" cy="7596188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6CE08AD-B195-F928-4515-9FBBBD96FA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1223962"/>
            <a:ext cx="11601450" cy="759618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A1933AB-5606-81C6-278E-A07004368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F3C9956-AF96-7EBE-85B2-954491AE4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56D63159-0577-AE62-55B5-97E49C3C91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81892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0BA6B3-CB3D-8F47-A81E-48885D22AE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‹#›</a:t>
            </a:fld>
            <a:endParaRPr lang="fi-FI" dirty="0"/>
          </a:p>
        </p:txBody>
      </p:sp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ACF4DAD1-3A69-C142-BDE9-9E0DC1BBE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540" y="530716"/>
            <a:ext cx="16031690" cy="13229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2E4CAE-8655-5D40-8396-6E1E42B083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39506" y="2116667"/>
            <a:ext cx="16031690" cy="693208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5B0E119-865C-EF49-AB4E-47AF149DEC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097984" y="9613030"/>
            <a:ext cx="4114800" cy="412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47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20.12.2023</a:t>
            </a:r>
          </a:p>
        </p:txBody>
      </p:sp>
      <p:sp>
        <p:nvSpPr>
          <p:cNvPr id="4" name="d_lahde">
            <a:extLst>
              <a:ext uri="{FF2B5EF4-FFF2-40B4-BE49-F238E27FC236}">
                <a16:creationId xmlns:a16="http://schemas.microsoft.com/office/drawing/2014/main" id="{EA52353F-5D3A-231B-9997-944785F3EEBF}"/>
              </a:ext>
            </a:extLst>
          </p:cNvPr>
          <p:cNvSpPr txBox="1"/>
          <p:nvPr userDrawn="1"/>
        </p:nvSpPr>
        <p:spPr>
          <a:xfrm>
            <a:off x="3505200" y="9651266"/>
            <a:ext cx="9848850" cy="361922"/>
          </a:xfrm>
          <a:prstGeom prst="rect">
            <a:avLst/>
          </a:prstGeom>
          <a:noFill/>
        </p:spPr>
        <p:txBody>
          <a:bodyPr vert="horz" lIns="130861" tIns="68792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47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119010068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en / kuva oike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8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888" y="322394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0173" y="1223964"/>
            <a:ext cx="7345450" cy="3696380"/>
          </a:xfrm>
          <a:prstGeom prst="round2DiagRect">
            <a:avLst>
              <a:gd name="adj1" fmla="val 4109"/>
              <a:gd name="adj2" fmla="val 3056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720173" y="5138961"/>
            <a:ext cx="7345451" cy="3650117"/>
          </a:xfrm>
          <a:prstGeom prst="round2DiagRect">
            <a:avLst>
              <a:gd name="adj1" fmla="val 3826"/>
              <a:gd name="adj2" fmla="val 3911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BB3D80FC-3672-E39A-A421-9833230C309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611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oikea / kuva vas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0513" y="1871576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80513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80513" y="3141538"/>
            <a:ext cx="7885112" cy="506751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58888" y="1223964"/>
            <a:ext cx="7405914" cy="3696380"/>
          </a:xfrm>
          <a:prstGeom prst="round2DiagRect">
            <a:avLst>
              <a:gd name="adj1" fmla="val 5287"/>
              <a:gd name="adj2" fmla="val 460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988307F-020C-D103-E082-E630656FF156}"/>
              </a:ext>
            </a:extLst>
          </p:cNvPr>
          <p:cNvSpPr/>
          <p:nvPr userDrawn="1"/>
        </p:nvSpPr>
        <p:spPr>
          <a:xfrm>
            <a:off x="742950" y="8789078"/>
            <a:ext cx="278130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9FF684FB-A772-CCFE-09A7-43B1015A83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642" y="8820150"/>
            <a:ext cx="2288983" cy="384313"/>
          </a:xfrm>
          <a:prstGeom prst="rect">
            <a:avLst/>
          </a:prstGeom>
        </p:spPr>
      </p:pic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58888" y="5170033"/>
            <a:ext cx="7405914" cy="3650117"/>
          </a:xfrm>
          <a:prstGeom prst="round2DiagRect">
            <a:avLst>
              <a:gd name="adj1" fmla="val 4782"/>
              <a:gd name="adj2" fmla="val 5128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389A2FB6-5A8A-CF1A-95C9-DAE3DCF1C5A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1459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en / kuva oike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8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888" y="322394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0173" y="1223964"/>
            <a:ext cx="3557677" cy="7596186"/>
          </a:xfrm>
          <a:prstGeom prst="round2DiagRect">
            <a:avLst>
              <a:gd name="adj1" fmla="val 4109"/>
              <a:gd name="adj2" fmla="val 3859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Kuvan paikkamerkki 32">
            <a:extLst>
              <a:ext uri="{FF2B5EF4-FFF2-40B4-BE49-F238E27FC236}">
                <a16:creationId xmlns:a16="http://schemas.microsoft.com/office/drawing/2014/main" id="{5AF3FF8F-8620-A9BF-5A33-61CCA32C86E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507948" y="1223964"/>
            <a:ext cx="3557677" cy="7596186"/>
          </a:xfrm>
          <a:prstGeom prst="round2DiagRect">
            <a:avLst>
              <a:gd name="adj1" fmla="val 4109"/>
              <a:gd name="adj2" fmla="val 439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C47301A0-DE15-FCD0-3F76-2F640149437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7954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i vasen / kuva oike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0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00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44000" y="322394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Kuvan paikkamerkki 32">
            <a:extLst>
              <a:ext uri="{FF2B5EF4-FFF2-40B4-BE49-F238E27FC236}">
                <a16:creationId xmlns:a16="http://schemas.microsoft.com/office/drawing/2014/main" id="{5AF3FF8F-8620-A9BF-5A33-61CCA32C86E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046663" y="1223964"/>
            <a:ext cx="3557677" cy="7596186"/>
          </a:xfrm>
          <a:prstGeom prst="round2DiagRect">
            <a:avLst>
              <a:gd name="adj1" fmla="val 4109"/>
              <a:gd name="adj2" fmla="val 439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9BE3CF6C-E513-345F-2EAC-B492464A035F}"/>
              </a:ext>
            </a:extLst>
          </p:cNvPr>
          <p:cNvSpPr/>
          <p:nvPr userDrawn="1"/>
        </p:nvSpPr>
        <p:spPr>
          <a:xfrm>
            <a:off x="742950" y="8789078"/>
            <a:ext cx="278130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58888" y="1223964"/>
            <a:ext cx="3557677" cy="7596186"/>
          </a:xfrm>
          <a:prstGeom prst="round2DiagRect">
            <a:avLst>
              <a:gd name="adj1" fmla="val 4109"/>
              <a:gd name="adj2" fmla="val 3859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10" name="Kuva 9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106F3ECF-3244-34EA-B493-9385A36842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642" y="8820150"/>
            <a:ext cx="2288983" cy="384313"/>
          </a:xfrm>
          <a:prstGeom prst="rect">
            <a:avLst/>
          </a:prstGeom>
        </p:spPr>
      </p:pic>
      <p:sp>
        <p:nvSpPr>
          <p:cNvPr id="11" name="Tekstin paikkamerkki 13">
            <a:extLst>
              <a:ext uri="{FF2B5EF4-FFF2-40B4-BE49-F238E27FC236}">
                <a16:creationId xmlns:a16="http://schemas.microsoft.com/office/drawing/2014/main" id="{D8CC8E05-4782-3366-A316-38CD4591DEF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902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en / kuva oike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8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888" y="322394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0173" y="1223964"/>
            <a:ext cx="4474798" cy="3696380"/>
          </a:xfrm>
          <a:prstGeom prst="round2DiagRect">
            <a:avLst>
              <a:gd name="adj1" fmla="val 4109"/>
              <a:gd name="adj2" fmla="val 460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Kuvan paikkamerkki 32">
            <a:extLst>
              <a:ext uri="{FF2B5EF4-FFF2-40B4-BE49-F238E27FC236}">
                <a16:creationId xmlns:a16="http://schemas.microsoft.com/office/drawing/2014/main" id="{0D0EF39B-AAAB-B99B-55CC-9868EB7C0B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4412686" y="1223964"/>
            <a:ext cx="2652939" cy="3696380"/>
          </a:xfrm>
          <a:prstGeom prst="round2DiagRect">
            <a:avLst>
              <a:gd name="adj1" fmla="val 3944"/>
              <a:gd name="adj2" fmla="val 438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590826" y="5138961"/>
            <a:ext cx="4474798" cy="3650117"/>
          </a:xfrm>
          <a:prstGeom prst="round2DiagRect">
            <a:avLst>
              <a:gd name="adj1" fmla="val 1999"/>
              <a:gd name="adj2" fmla="val 234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Kuvan paikkamerkki 32">
            <a:extLst>
              <a:ext uri="{FF2B5EF4-FFF2-40B4-BE49-F238E27FC236}">
                <a16:creationId xmlns:a16="http://schemas.microsoft.com/office/drawing/2014/main" id="{291B15EC-75C0-83F5-16D3-D7AA1455257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720173" y="5138962"/>
            <a:ext cx="2652939" cy="3696380"/>
          </a:xfrm>
          <a:prstGeom prst="round2DiagRect">
            <a:avLst>
              <a:gd name="adj1" fmla="val 4375"/>
              <a:gd name="adj2" fmla="val 3521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0C273148-FADF-97ED-2D2A-5FB181769AF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2163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oikea / kuva vase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0513" y="1871576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80513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80513" y="314153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58888" y="1223964"/>
            <a:ext cx="4474798" cy="3696380"/>
          </a:xfrm>
          <a:prstGeom prst="round2DiagRect">
            <a:avLst>
              <a:gd name="adj1" fmla="val 4109"/>
              <a:gd name="adj2" fmla="val 460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Kuvan paikkamerkki 32">
            <a:extLst>
              <a:ext uri="{FF2B5EF4-FFF2-40B4-BE49-F238E27FC236}">
                <a16:creationId xmlns:a16="http://schemas.microsoft.com/office/drawing/2014/main" id="{0D0EF39B-AAAB-B99B-55CC-9868EB7C0B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933021" y="1223963"/>
            <a:ext cx="2652939" cy="3696380"/>
          </a:xfrm>
          <a:prstGeom prst="round2DiagRect">
            <a:avLst>
              <a:gd name="adj1" fmla="val 3944"/>
              <a:gd name="adj2" fmla="val 438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90004" y="5170033"/>
            <a:ext cx="4474798" cy="3650117"/>
          </a:xfrm>
          <a:prstGeom prst="round2DiagRect">
            <a:avLst>
              <a:gd name="adj1" fmla="val 1999"/>
              <a:gd name="adj2" fmla="val 234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988307F-020C-D103-E082-E630656FF156}"/>
              </a:ext>
            </a:extLst>
          </p:cNvPr>
          <p:cNvSpPr/>
          <p:nvPr userDrawn="1"/>
        </p:nvSpPr>
        <p:spPr>
          <a:xfrm>
            <a:off x="742950" y="8789078"/>
            <a:ext cx="278130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8" name="Kuvan paikkamerkki 32">
            <a:extLst>
              <a:ext uri="{FF2B5EF4-FFF2-40B4-BE49-F238E27FC236}">
                <a16:creationId xmlns:a16="http://schemas.microsoft.com/office/drawing/2014/main" id="{291B15EC-75C0-83F5-16D3-D7AA1455257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258888" y="5123770"/>
            <a:ext cx="2652939" cy="3696380"/>
          </a:xfrm>
          <a:prstGeom prst="round2DiagRect">
            <a:avLst>
              <a:gd name="adj1" fmla="val 4375"/>
              <a:gd name="adj2" fmla="val 3521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12" name="Kuva 11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9FF684FB-A772-CCFE-09A7-43B1015A83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642" y="8820150"/>
            <a:ext cx="2288983" cy="384313"/>
          </a:xfrm>
          <a:prstGeom prst="rect">
            <a:avLst/>
          </a:prstGeom>
        </p:spPr>
      </p:pic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CFA3E18E-4E97-B777-C84A-0B8C3727835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7917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bin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Ryhmä 17">
            <a:extLst>
              <a:ext uri="{FF2B5EF4-FFF2-40B4-BE49-F238E27FC236}">
                <a16:creationId xmlns:a16="http://schemas.microsoft.com/office/drawing/2014/main" id="{2CF958B5-6642-35D8-D4A8-C0D6A20AFE1F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3" y="0"/>
            <a:ext cx="18287998" cy="10080625"/>
            <a:chOff x="2" y="0"/>
            <a:chExt cx="12191998" cy="6858000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B9FBC65E-3B50-B92B-3697-8517E5C8EEAC}"/>
                </a:ext>
              </a:extLst>
            </p:cNvPr>
            <p:cNvSpPr>
              <a:spLocks/>
            </p:cNvSpPr>
            <p:nvPr userDrawn="1"/>
          </p:nvSpPr>
          <p:spPr>
            <a:xfrm>
              <a:off x="2" y="0"/>
              <a:ext cx="4064400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3939" dirty="0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D0D81977-16C5-0925-340F-84BC24F00828}"/>
                </a:ext>
              </a:extLst>
            </p:cNvPr>
            <p:cNvSpPr>
              <a:spLocks/>
            </p:cNvSpPr>
            <p:nvPr userDrawn="1"/>
          </p:nvSpPr>
          <p:spPr>
            <a:xfrm>
              <a:off x="4064402" y="0"/>
              <a:ext cx="8127598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3939" dirty="0"/>
            </a:p>
          </p:txBody>
        </p:sp>
        <p:sp>
          <p:nvSpPr>
            <p:cNvPr id="15" name="Suorakulmio: Pyöristetyt kulmat 14">
              <a:extLst>
                <a:ext uri="{FF2B5EF4-FFF2-40B4-BE49-F238E27FC236}">
                  <a16:creationId xmlns:a16="http://schemas.microsoft.com/office/drawing/2014/main" id="{53012155-F24D-3A25-DFA9-8EDF0B85DA6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300039" y="296863"/>
              <a:ext cx="11604094" cy="6264275"/>
            </a:xfrm>
            <a:prstGeom prst="roundRect">
              <a:avLst>
                <a:gd name="adj" fmla="val 86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3939" dirty="0"/>
                <a:t>  </a:t>
              </a:r>
              <a:endParaRPr lang="fi-FI"/>
            </a:p>
          </p:txBody>
        </p:sp>
      </p:grpSp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47765CE-BFE0-40DA-93DA-4011DB0D1354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257299" y="1223962"/>
            <a:ext cx="15808325" cy="1836737"/>
          </a:xfrm>
          <a:prstGeom prst="rect">
            <a:avLst/>
          </a:prstGeom>
        </p:spPr>
        <p:txBody>
          <a:bodyPr vert="horz" lIns="180000" tIns="180000" rIns="180000" bIns="180000" rtlCol="0" anchor="b" anchorCtr="0">
            <a:noAutofit/>
          </a:bodyPr>
          <a:lstStyle/>
          <a:p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2AC8636-28B0-B91A-DE6A-50A123446968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257299" y="3071828"/>
            <a:ext cx="15808325" cy="5748322"/>
          </a:xfrm>
          <a:prstGeom prst="rect">
            <a:avLst/>
          </a:prstGeom>
        </p:spPr>
        <p:txBody>
          <a:bodyPr vert="horz" lIns="180000" tIns="180000" rIns="180000" bIns="18000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  <a:endParaRPr lang="fi-FI"/>
          </a:p>
          <a:p>
            <a:pPr lvl="1"/>
            <a:r>
              <a:rPr lang="fi-FI" dirty="0"/>
              <a:t>toinen taso</a:t>
            </a:r>
            <a:endParaRPr lang="fi-FI"/>
          </a:p>
          <a:p>
            <a:pPr lvl="2"/>
            <a:r>
              <a:rPr lang="fi-FI" dirty="0"/>
              <a:t>kolmas taso</a:t>
            </a:r>
            <a:endParaRPr lang="fi-FI"/>
          </a:p>
          <a:p>
            <a:pPr lvl="3"/>
            <a:r>
              <a:rPr lang="fi-FI" dirty="0"/>
              <a:t>neljäs taso</a:t>
            </a:r>
            <a:endParaRPr lang="fi-FI"/>
          </a:p>
          <a:p>
            <a:pPr lvl="4"/>
            <a:r>
              <a:rPr lang="fi-FI" dirty="0"/>
              <a:t>viides taso</a:t>
            </a:r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B47667B-051B-434D-0953-CCF2213EC21F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16840200" y="9644064"/>
            <a:ext cx="997742" cy="4365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 b="0">
                <a:solidFill>
                  <a:schemeClr val="bg1"/>
                </a:solidFill>
                <a:latin typeface="+mn-lt"/>
                <a:cs typeface="Space Grotesk" pitchFamily="2" charset="0"/>
              </a:defRPr>
            </a:lvl1pPr>
          </a:lstStyle>
          <a:p>
            <a:r>
              <a:rPr lang="fi-FI" dirty="0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F522E98-5D97-CCC8-87DF-CA4E6DB281F1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6179800" y="9644063"/>
            <a:ext cx="493867" cy="43656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 b="0">
                <a:solidFill>
                  <a:schemeClr val="bg1"/>
                </a:solidFill>
                <a:latin typeface="+mn-lt"/>
                <a:cs typeface="Space Grotesk" pitchFamily="2" charset="0"/>
              </a:defRPr>
            </a:lvl1pPr>
          </a:lstStyle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4C2B2BE5-D52F-224B-921C-FF050C8E4B50}"/>
              </a:ext>
            </a:extLst>
          </p:cNvPr>
          <p:cNvSpPr txBox="1"/>
          <p:nvPr userDrawn="1"/>
        </p:nvSpPr>
        <p:spPr>
          <a:xfrm>
            <a:off x="450059" y="9706713"/>
            <a:ext cx="5646545" cy="31126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13440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solidFill>
                  <a:srgbClr val="FFFFFF"/>
                </a:solidFill>
                <a:latin typeface="+mn-lt"/>
              </a:rPr>
              <a:t>© </a:t>
            </a:r>
            <a:r>
              <a:rPr lang="fi-FI" sz="1200" dirty="0" err="1">
                <a:solidFill>
                  <a:srgbClr val="FFFFFF"/>
                </a:solidFill>
                <a:latin typeface="+mn-lt"/>
              </a:rPr>
              <a:t>Metsäteollisuus</a:t>
            </a:r>
            <a:r>
              <a:rPr lang="fi-FI" sz="1200" dirty="0">
                <a:solidFill>
                  <a:srgbClr val="FFFFFF"/>
                </a:solidFill>
                <a:latin typeface="+mn-lt"/>
              </a:rPr>
              <a:t> </a:t>
            </a:r>
            <a:r>
              <a:rPr lang="fi-FI" sz="1200" dirty="0" err="1">
                <a:solidFill>
                  <a:srgbClr val="FFFFFF"/>
                </a:solidFill>
                <a:latin typeface="+mn-lt"/>
              </a:rPr>
              <a:t>ry</a:t>
            </a:r>
            <a:endParaRPr lang="fi-FI" sz="12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9" name="Kuva 8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91292165-2A51-8976-54B0-3BED0415D362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79" y="8820150"/>
            <a:ext cx="2288983" cy="38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671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9" r:id="rId2"/>
    <p:sldLayoutId id="2147483683" r:id="rId3"/>
    <p:sldLayoutId id="2147483675" r:id="rId4"/>
    <p:sldLayoutId id="2147483668" r:id="rId5"/>
    <p:sldLayoutId id="2147483664" r:id="rId6"/>
    <p:sldLayoutId id="2147483654" r:id="rId7"/>
    <p:sldLayoutId id="2147483682" r:id="rId8"/>
    <p:sldLayoutId id="2147483676" r:id="rId9"/>
    <p:sldLayoutId id="2147483672" r:id="rId10"/>
    <p:sldLayoutId id="2147483665" r:id="rId11"/>
    <p:sldLayoutId id="2147483655" r:id="rId12"/>
    <p:sldLayoutId id="2147483649" r:id="rId13"/>
    <p:sldLayoutId id="2147483677" r:id="rId14"/>
    <p:sldLayoutId id="2147483669" r:id="rId15"/>
    <p:sldLayoutId id="2147483660" r:id="rId16"/>
    <p:sldLayoutId id="2147483656" r:id="rId17"/>
    <p:sldLayoutId id="2147483650" r:id="rId18"/>
    <p:sldLayoutId id="2147483673" r:id="rId19"/>
    <p:sldLayoutId id="2147483661" r:id="rId20"/>
    <p:sldLayoutId id="2147483652" r:id="rId21"/>
    <p:sldLayoutId id="2147483678" r:id="rId22"/>
    <p:sldLayoutId id="2147483670" r:id="rId23"/>
    <p:sldLayoutId id="2147483666" r:id="rId24"/>
    <p:sldLayoutId id="2147483657" r:id="rId25"/>
    <p:sldLayoutId id="2147483651" r:id="rId26"/>
    <p:sldLayoutId id="2147483679" r:id="rId27"/>
    <p:sldLayoutId id="2147483671" r:id="rId28"/>
    <p:sldLayoutId id="2147483662" r:id="rId29"/>
    <p:sldLayoutId id="2147483680" r:id="rId30"/>
    <p:sldLayoutId id="2147483674" r:id="rId31"/>
    <p:sldLayoutId id="2147483667" r:id="rId32"/>
    <p:sldLayoutId id="2147483658" r:id="rId33"/>
    <p:sldLayoutId id="2147483653" r:id="rId34"/>
    <p:sldLayoutId id="2147483681" r:id="rId35"/>
    <p:sldLayoutId id="2147483684" r:id="rId36"/>
  </p:sldLayoutIdLst>
  <p:hf hdr="0"/>
  <p:txStyles>
    <p:titleStyle>
      <a:lvl1pPr algn="l" defTabSz="1344077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66700" indent="-266700" algn="l" defTabSz="1344077" rtl="0" eaLnBrk="1" latinLnBrk="0" hangingPunct="1">
        <a:lnSpc>
          <a:spcPct val="90000"/>
        </a:lnSpc>
        <a:spcBef>
          <a:spcPts val="1470"/>
        </a:spcBef>
        <a:buClr>
          <a:schemeClr val="tx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1pPr>
      <a:lvl2pPr marL="812800" indent="-319088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2pPr>
      <a:lvl3pPr marL="1257300" indent="-268288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3pPr>
      <a:lvl4pPr marL="1879600" indent="-231775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4pPr>
      <a:lvl5pPr marL="2425700" indent="-182563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tabLst>
          <a:tab pos="2336800" algn="l"/>
        </a:tabLst>
        <a:defRPr sz="18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5pPr>
      <a:lvl6pPr marL="3696211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6pPr>
      <a:lvl7pPr marL="4368249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7pPr>
      <a:lvl8pPr marL="5040287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8pPr>
      <a:lvl9pPr marL="5712325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72038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344077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3pPr>
      <a:lvl4pPr marL="2016115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4pPr>
      <a:lvl5pPr marL="2688153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5pPr>
      <a:lvl6pPr marL="3360191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6pPr>
      <a:lvl7pPr marL="4032230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7pPr>
      <a:lvl8pPr marL="4704268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8pPr>
      <a:lvl9pPr marL="5376306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6" orient="horz" pos="771" userDrawn="1">
          <p15:clr>
            <a:srgbClr val="F26B43"/>
          </p15:clr>
        </p15:guide>
        <p15:guide id="7" orient="horz" pos="5556" userDrawn="1">
          <p15:clr>
            <a:srgbClr val="F26B43"/>
          </p15:clr>
        </p15:guide>
        <p15:guide id="8" pos="10750" userDrawn="1">
          <p15:clr>
            <a:srgbClr val="F26B43"/>
          </p15:clr>
        </p15:guide>
        <p15:guide id="9" pos="793" userDrawn="1">
          <p15:clr>
            <a:srgbClr val="F26B43"/>
          </p15:clr>
        </p15:guide>
        <p15:guide id="10" pos="5760" userDrawn="1">
          <p15:clr>
            <a:srgbClr val="F26B43"/>
          </p15:clr>
        </p15:guide>
        <p15:guide id="11" orient="horz" pos="317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A9AB52A4-29E8-4611-9206-BB94D3828D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1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1FE635D3-015E-4D21-BA2D-21CB81CA7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800" dirty="0">
                <a:solidFill>
                  <a:schemeClr val="accent6"/>
                </a:solidFill>
              </a:rPr>
              <a:t>Massa- ja paperiteollisuuden päästöt ilmaan ovat vähentyneet huomattavasti vuodesta 1992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EF47B2E5-F856-4A32-9BC3-F10CDC3A4CFB}"/>
              </a:ext>
            </a:extLst>
          </p:cNvPr>
          <p:cNvSpPr txBox="1"/>
          <p:nvPr/>
        </p:nvSpPr>
        <p:spPr>
          <a:xfrm>
            <a:off x="13637459" y="9168978"/>
            <a:ext cx="3533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44077">
              <a:defRPr/>
            </a:pPr>
            <a:r>
              <a:rPr lang="fi-FI" sz="2400" dirty="0">
                <a:solidFill>
                  <a:srgbClr val="000000"/>
                </a:solidFill>
              </a:rPr>
              <a:t>*C02 indeksi 1990 = 1 </a:t>
            </a:r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00000000-0008-0000-08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73562602"/>
              </p:ext>
            </p:extLst>
          </p:nvPr>
        </p:nvGraphicFramePr>
        <p:xfrm>
          <a:off x="1139540" y="2262657"/>
          <a:ext cx="16031690" cy="6497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kstin paikkamerkki 5">
            <a:extLst>
              <a:ext uri="{FF2B5EF4-FFF2-40B4-BE49-F238E27FC236}">
                <a16:creationId xmlns:a16="http://schemas.microsoft.com/office/drawing/2014/main" id="{8B986FB9-C96F-44A7-199F-A05BF511DD00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3893470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0102576C-0D30-4D55-90C3-E83232A3D6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2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6FAF59C0-72D1-478E-870C-2999C41D3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800" dirty="0">
                <a:solidFill>
                  <a:srgbClr val="000000"/>
                </a:solidFill>
              </a:rPr>
              <a:t>Rikkipäästöt ovat laskeneet merkittävästi - sellutehtaat lähes hajuttomia</a:t>
            </a:r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68E068DD-7F73-D59A-6335-0780F1F38873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31571486"/>
              </p:ext>
            </p:extLst>
          </p:nvPr>
        </p:nvGraphicFramePr>
        <p:xfrm>
          <a:off x="1139540" y="2438400"/>
          <a:ext cx="16031690" cy="6404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kstin paikkamerkki 5">
            <a:extLst>
              <a:ext uri="{FF2B5EF4-FFF2-40B4-BE49-F238E27FC236}">
                <a16:creationId xmlns:a16="http://schemas.microsoft.com/office/drawing/2014/main" id="{5799D7BC-158A-8F02-167B-1FA83C936147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2633559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0102576C-0D30-4D55-90C3-E83232A3D6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3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6FAF59C0-72D1-478E-870C-2999C41D3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800" dirty="0">
                <a:solidFill>
                  <a:schemeClr val="accent6"/>
                </a:solidFill>
              </a:rPr>
              <a:t>Typenoksidipäästöjen vähentäminen on haastavaa</a:t>
            </a:r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D1F3908F-46A3-46A5-8A34-9B512AA1FB3B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09836095"/>
              </p:ext>
            </p:extLst>
          </p:nvPr>
        </p:nvGraphicFramePr>
        <p:xfrm>
          <a:off x="1139540" y="1853633"/>
          <a:ext cx="16031690" cy="6961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kstin paikkamerkki 5">
            <a:extLst>
              <a:ext uri="{FF2B5EF4-FFF2-40B4-BE49-F238E27FC236}">
                <a16:creationId xmlns:a16="http://schemas.microsoft.com/office/drawing/2014/main" id="{3A140100-F800-25D9-D0CC-E145BFA62E9A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884366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0102576C-0D30-4D55-90C3-E83232A3D6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4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6FAF59C0-72D1-478E-870C-2999C41D3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800" dirty="0">
                <a:solidFill>
                  <a:srgbClr val="000000"/>
                </a:solidFill>
              </a:rPr>
              <a:t>Hiukkaspäästöjä on vähennetty merkittävästi investoimalla ilmansuojelutekniikkaan</a:t>
            </a:r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D3210402-363D-4E88-9940-FE6152D2B4E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13251596"/>
              </p:ext>
            </p:extLst>
          </p:nvPr>
        </p:nvGraphicFramePr>
        <p:xfrm>
          <a:off x="1139540" y="2277980"/>
          <a:ext cx="16031690" cy="6497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kstin paikkamerkki 5">
            <a:extLst>
              <a:ext uri="{FF2B5EF4-FFF2-40B4-BE49-F238E27FC236}">
                <a16:creationId xmlns:a16="http://schemas.microsoft.com/office/drawing/2014/main" id="{4B51ED3E-2F59-FCC2-F0F9-63FBD5608D29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942906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0102576C-0D30-4D55-90C3-E83232A3D6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5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6FAF59C0-72D1-478E-870C-2999C41D3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800" dirty="0">
                <a:solidFill>
                  <a:srgbClr val="000000"/>
                </a:solidFill>
              </a:rPr>
              <a:t>Hiilidioksidipäästöt ovat vähentyneet energiatehokkuuden ja bioenergian ansiosta </a:t>
            </a:r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30E1BD0A-565D-43D5-B278-BDEEBB306F8A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290450577"/>
              </p:ext>
            </p:extLst>
          </p:nvPr>
        </p:nvGraphicFramePr>
        <p:xfrm>
          <a:off x="1139540" y="2358189"/>
          <a:ext cx="16031690" cy="6448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kstin paikkamerkki 5">
            <a:extLst>
              <a:ext uri="{FF2B5EF4-FFF2-40B4-BE49-F238E27FC236}">
                <a16:creationId xmlns:a16="http://schemas.microsoft.com/office/drawing/2014/main" id="{1785EBE2-8FAF-D1E2-F349-AB12C3AD4047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2903934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A4C89532-F397-C524-ED6D-8CFC0FCE11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6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15D16D87-3E63-5407-9006-215C64F68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800" dirty="0">
                <a:solidFill>
                  <a:srgbClr val="000000"/>
                </a:solidFill>
              </a:rPr>
              <a:t>Massa- ja paperiteollisuuden ei-fossiiliset kokonaishiilidioksidipäästöt Suomessa</a:t>
            </a:r>
          </a:p>
        </p:txBody>
      </p:sp>
      <p:graphicFrame>
        <p:nvGraphicFramePr>
          <p:cNvPr id="7" name="Sisällön paikkamerkki 6">
            <a:extLst>
              <a:ext uri="{FF2B5EF4-FFF2-40B4-BE49-F238E27FC236}">
                <a16:creationId xmlns:a16="http://schemas.microsoft.com/office/drawing/2014/main" id="{F0B2413E-A7B0-497B-ADB3-C9F1A09CEDF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70626540"/>
              </p:ext>
            </p:extLst>
          </p:nvPr>
        </p:nvGraphicFramePr>
        <p:xfrm>
          <a:off x="1139540" y="2294021"/>
          <a:ext cx="16031690" cy="6529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kstin paikkamerkki 5">
            <a:extLst>
              <a:ext uri="{FF2B5EF4-FFF2-40B4-BE49-F238E27FC236}">
                <a16:creationId xmlns:a16="http://schemas.microsoft.com/office/drawing/2014/main" id="{A1683BDF-7AE3-EE97-B90F-4865D171837D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29298764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AMELEONADDRESS" val="{&quot;displayName&quot;:null,&quot;businessId&quot;:&quot;&quot;,&quot;language&quot;:&quot;fi-FI&quot;,&quot;unit&quot;:&quot;Yleinen&quot;,&quot;postalAddress&quot;:&quot;&quot;,&quot;postalCode&quot;:&quot;&quot;,&quot;postOffice&quot;:&quot;&quot;,&quot;streetAddress&quot;:&quot;Snellmaninkatu 13&quot;,&quot;streetPostOffice&quot;:&quot;00170 Helsinki&quot;,&quot;tel&quot;:&quot;09 132 61&quot;,&quot;fax&quot;:&quot;&quot;,&quot;email&quot;:&quot;etunimi.sukunimi@forestindustries.fi&quot;,&quot;www&quot;:&quot;www.metsateollisuus.fi&quot;,&quot;companyInfo&quot;:&quot;&quot;,&quot;addressLayout&quot;:&quot;9118ba33-9118-9118-9118-9118ba331b56&quot;,&quot;companyName&quot;:&quot;Metsäteollisuus ry&quot;,&quot;domicile&quot;:&quot;Helsinki&quot;,&quot;customFields&quot;:null}"/>
  <p:tag name="KAMELEONDOCUMENT" val="{&quot;content&quot;:&quot;b105ff8f-dd61-45dd-8537-30dd613703f5&quot;,&quot;module&quot;:&quot;ef23504f-7fcd-4484-b491-9ebeb84fe42b&quot;,&quot;language&quot;:&quot;fi-FI&quot;,&quot;author&quot;:&quot;1d56afa2-0c2d-42f5-be82-f734c510cec9&quot;,&quot;properties&quot;:{&quot;AuthorName&quot;:&quot;Liimatainen Elias&quot;,&quot;AuthorTitle&quot;:&quot;&quot;,&quot;AuthorEmail&quot;:&quot;elias.liimatainen@forestindustries.fi&quot;,&quot;AuthorPhone&quot;:&quot;0407506090&quot;,&quot;CompanyList&quot;:&quot;Metsäteollisuus ry&quot;,&quot;SiteList&quot;:&quot;Yleinen&quot;,&quot;AuthorMobile&quot;:&quot;+358407506090&quot;,&quot;AuthorDepartment&quot;:&quot;Taloustiimi&quot;,&quot;ddate&quot;:&quot;20.10.2025&quot;,&quot;dtitle&quot;:null,&quot;dsubtitle&quot;:null},&quot;raw&quot;:{&quot;ddate&quot;:&quot;2025-10-20&quot;}}"/>
</p:tagLst>
</file>

<file path=ppt/theme/theme1.xml><?xml version="1.0" encoding="utf-8"?>
<a:theme xmlns:a="http://schemas.openxmlformats.org/drawingml/2006/main" name="Office-teema">
  <a:themeElements>
    <a:clrScheme name="Mukautettu 1">
      <a:dk1>
        <a:srgbClr val="595949"/>
      </a:dk1>
      <a:lt1>
        <a:srgbClr val="FFFFFF"/>
      </a:lt1>
      <a:dk2>
        <a:srgbClr val="84BC26"/>
      </a:dk2>
      <a:lt2>
        <a:srgbClr val="EDEDED"/>
      </a:lt2>
      <a:accent1>
        <a:srgbClr val="84BC26"/>
      </a:accent1>
      <a:accent2>
        <a:srgbClr val="595949"/>
      </a:accent2>
      <a:accent3>
        <a:srgbClr val="EF7C00"/>
      </a:accent3>
      <a:accent4>
        <a:srgbClr val="0080C8"/>
      </a:accent4>
      <a:accent5>
        <a:srgbClr val="E8548D"/>
      </a:accent5>
      <a:accent6>
        <a:srgbClr val="000000"/>
      </a:accent6>
      <a:hlink>
        <a:srgbClr val="84BC26"/>
      </a:hlink>
      <a:folHlink>
        <a:srgbClr val="262626"/>
      </a:folHlink>
    </a:clrScheme>
    <a:fontScheme name="Mukautettu 1">
      <a:majorFont>
        <a:latin typeface="Segoe UI Black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0000" tIns="180000" rIns="180000" bIns="180000" rtlCol="0">
        <a:normAutofit/>
      </a:bodyPr>
      <a:lstStyle>
        <a:defPPr algn="l">
          <a:defRPr sz="2400"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Metry uusi pohja 2025.pptx" id="{D2836F5C-63CC-4E9C-BE5E-CAE6C6CB92E3}" vid="{03AF7056-FC02-4799-BC2A-D1175CDDF4A5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Metsäteollisuus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9EAAB1"/>
    </a:accent1>
    <a:accent2>
      <a:srgbClr val="99CC00"/>
    </a:accent2>
    <a:accent3>
      <a:srgbClr val="001999"/>
    </a:accent3>
    <a:accent4>
      <a:srgbClr val="FC831B"/>
    </a:accent4>
    <a:accent5>
      <a:srgbClr val="86766E"/>
    </a:accent5>
    <a:accent6>
      <a:srgbClr val="DDDE00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Metsateollisuus ry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9EAAB1"/>
    </a:accent1>
    <a:accent2>
      <a:srgbClr val="99CC00"/>
    </a:accent2>
    <a:accent3>
      <a:srgbClr val="001999"/>
    </a:accent3>
    <a:accent4>
      <a:srgbClr val="FC831B"/>
    </a:accent4>
    <a:accent5>
      <a:srgbClr val="86766E"/>
    </a:accent5>
    <a:accent6>
      <a:srgbClr val="DDDE00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Metsateollisuus ry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9EAAB1"/>
    </a:accent1>
    <a:accent2>
      <a:srgbClr val="99CC00"/>
    </a:accent2>
    <a:accent3>
      <a:srgbClr val="001999"/>
    </a:accent3>
    <a:accent4>
      <a:srgbClr val="FC831B"/>
    </a:accent4>
    <a:accent5>
      <a:srgbClr val="86766E"/>
    </a:accent5>
    <a:accent6>
      <a:srgbClr val="DDDE00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a0f1b53-4f2b-47f4-afa8-762e7ed58ed1}">
  <we:reference id="9a0f1b53-4f2b-47f4-afa8-762e7ed58ed1" version="1.4.0" store="EXCatalog" storeType="EXCatalog"/>
  <we:alternateReferences/>
  <we:properties>
    <we:property name="Office.AutoShowTaskpaneWithDocument" value="false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15BE812A</Template>
  <TotalTime>97</TotalTime>
  <Words>166</Words>
  <Application>Microsoft Office PowerPoint</Application>
  <PresentationFormat>Mukautettu</PresentationFormat>
  <Paragraphs>35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2" baseType="lpstr">
      <vt:lpstr>Wingdings</vt:lpstr>
      <vt:lpstr>Segoe UI</vt:lpstr>
      <vt:lpstr>Calibri</vt:lpstr>
      <vt:lpstr>Arial</vt:lpstr>
      <vt:lpstr>Aptos</vt:lpstr>
      <vt:lpstr>Office-teema</vt:lpstr>
      <vt:lpstr>Massa- ja paperiteollisuuden päästöt ilmaan ovat vähentyneet huomattavasti vuodesta 1992</vt:lpstr>
      <vt:lpstr>Rikkipäästöt ovat laskeneet merkittävästi - sellutehtaat lähes hajuttomia</vt:lpstr>
      <vt:lpstr>Typenoksidipäästöjen vähentäminen on haastavaa</vt:lpstr>
      <vt:lpstr>Hiukkaspäästöjä on vähennetty merkittävästi investoimalla ilmansuojelutekniikkaan</vt:lpstr>
      <vt:lpstr>Hiilidioksidipäästöt ovat vähentyneet energiatehokkuuden ja bioenergian ansiosta </vt:lpstr>
      <vt:lpstr>Massa- ja paperiteollisuuden ei-fossiiliset kokonaishiilidioksidipäästöt Suomessa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Liimatainen Elias</dc:creator>
  <cp:lastModifiedBy>Liimatainen Elias</cp:lastModifiedBy>
  <cp:revision>9</cp:revision>
  <dcterms:created xsi:type="dcterms:W3CDTF">2025-10-20T06:36:41Z</dcterms:created>
  <dcterms:modified xsi:type="dcterms:W3CDTF">2025-10-28T12:29:44Z</dcterms:modified>
</cp:coreProperties>
</file>