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5.xml" ContentType="application/vnd.openxmlformats-officedocument.drawingml.chartshapes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"/>
  </p:notesMasterIdLst>
  <p:sldIdLst>
    <p:sldId id="271" r:id="rId2"/>
    <p:sldId id="272" r:id="rId3"/>
    <p:sldId id="273" r:id="rId4"/>
    <p:sldId id="274" r:id="rId5"/>
    <p:sldId id="275" r:id="rId6"/>
    <p:sldId id="276" r:id="rId7"/>
  </p:sldIdLst>
  <p:sldSz cx="18288000" cy="10080625"/>
  <p:notesSz cx="6858000" cy="9144000"/>
  <p:embeddedFontLst>
    <p:embeddedFont>
      <p:font typeface="Segoe UI" panose="020B0502040204020203" pitchFamily="34" charset="0"/>
      <p:regular r:id="rId9"/>
      <p:bold r:id="rId10"/>
      <p:italic r:id="rId11"/>
      <p:boldItalic r:id="rId12"/>
    </p:embeddedFont>
  </p:embeddedFontLst>
  <p:custDataLst>
    <p:tags r:id="rId13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7A7A7A"/>
    <a:srgbClr val="262626"/>
    <a:srgbClr val="FA8C6E"/>
    <a:srgbClr val="84B014"/>
    <a:srgbClr val="4DA33C"/>
    <a:srgbClr val="FFFFFF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10.24.11.20\yleiset\Yhteiset\Tilastot\Ymp&#228;rist&#246;\Ymp&#228;rist&#246;kysely\Kyselyn%20analysointi\ANALYSOINTI%20-%20P&#228;&#228;st&#246;t,%20kaatopaikkaj&#228;tteet,%20ymp&#228;rist&#246;nsuojelu.xlsm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ivotFmts>
      <c:pivotFmt>
        <c:idx val="0"/>
        <c:marker>
          <c:symbol val="none"/>
        </c:marker>
      </c:pivotFmt>
      <c:pivotFmt>
        <c:idx val="1"/>
        <c:marker>
          <c:symbol val="none"/>
        </c:marker>
      </c:pivotFmt>
      <c:pivotFmt>
        <c:idx val="2"/>
        <c:marker>
          <c:symbol val="none"/>
        </c:marker>
      </c:pivotFmt>
      <c:pivotFmt>
        <c:idx val="3"/>
        <c:marker>
          <c:symbol val="none"/>
        </c:marker>
      </c:pivotFmt>
      <c:pivotFmt>
        <c:idx val="4"/>
        <c:marker>
          <c:symbol val="none"/>
        </c:marker>
      </c:pivotFmt>
      <c:pivotFmt>
        <c:idx val="5"/>
        <c:spPr>
          <a:ln w="31750">
            <a:solidFill>
              <a:srgbClr val="0071A1"/>
            </a:solidFill>
          </a:ln>
        </c:spPr>
        <c:marker>
          <c:symbol val="none"/>
        </c:marker>
      </c:pivotFmt>
      <c:pivotFmt>
        <c:idx val="6"/>
        <c:spPr>
          <a:ln w="31750">
            <a:solidFill>
              <a:srgbClr val="EAB818"/>
            </a:solidFill>
          </a:ln>
        </c:spPr>
        <c:marker>
          <c:symbol val="none"/>
        </c:marker>
      </c:pivotFmt>
      <c:pivotFmt>
        <c:idx val="7"/>
        <c:spPr>
          <a:ln w="31750">
            <a:solidFill>
              <a:srgbClr val="AB7A16"/>
            </a:solidFill>
          </a:ln>
        </c:spPr>
        <c:marker>
          <c:symbol val="none"/>
        </c:marker>
      </c:pivotFmt>
      <c:pivotFmt>
        <c:idx val="8"/>
        <c:spPr>
          <a:ln w="31750">
            <a:solidFill>
              <a:srgbClr val="84BD00"/>
            </a:solidFill>
          </a:ln>
        </c:spPr>
        <c:marker>
          <c:symbol val="none"/>
        </c:marker>
      </c:pivotFmt>
      <c:pivotFmt>
        <c:idx val="9"/>
        <c:spPr>
          <a:ln w="31750">
            <a:solidFill>
              <a:srgbClr val="509E2F"/>
            </a:solidFill>
          </a:ln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5.0211588226339907E-2"/>
          <c:y val="7.7575592843276406E-2"/>
          <c:w val="0.70192768083251467"/>
          <c:h val="0.79138483446066221"/>
        </c:manualLayout>
      </c:layout>
      <c:lineChart>
        <c:grouping val="standard"/>
        <c:varyColors val="0"/>
        <c:ser>
          <c:idx val="0"/>
          <c:order val="0"/>
          <c:tx>
            <c:strRef>
              <c:f>'2. Indeksit - ilmapäästöt'!$B$99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cat>
            <c:strRef>
              <c:f>'2. Indeksit - ilmapäästöt'!$A$100:$A$133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'2. Indeksit - ilmapäästöt'!$B$100:$B$133</c:f>
              <c:numCache>
                <c:formatCode>#,##0.00</c:formatCode>
                <c:ptCount val="34"/>
                <c:pt idx="0">
                  <c:v>1</c:v>
                </c:pt>
                <c:pt idx="1">
                  <c:v>1.0986301153748632</c:v>
                </c:pt>
                <c:pt idx="2">
                  <c:v>1.190495090286203</c:v>
                </c:pt>
                <c:pt idx="3">
                  <c:v>1.1880621923611765</c:v>
                </c:pt>
                <c:pt idx="4">
                  <c:v>1.1496150854879184</c:v>
                </c:pt>
                <c:pt idx="5">
                  <c:v>1.3337531595338616</c:v>
                </c:pt>
                <c:pt idx="6">
                  <c:v>1.3801162987034399</c:v>
                </c:pt>
                <c:pt idx="7">
                  <c:v>1.4158891010721097</c:v>
                </c:pt>
                <c:pt idx="8">
                  <c:v>1.4646117283943598</c:v>
                </c:pt>
                <c:pt idx="9">
                  <c:v>1.3537904030900043</c:v>
                </c:pt>
                <c:pt idx="10">
                  <c:v>1.416386979934757</c:v>
                </c:pt>
                <c:pt idx="11">
                  <c:v>1.4503470654852124</c:v>
                </c:pt>
                <c:pt idx="12">
                  <c:v>1.5505326436841729</c:v>
                </c:pt>
                <c:pt idx="13">
                  <c:v>1.3618644831440361</c:v>
                </c:pt>
                <c:pt idx="14">
                  <c:v>1.5701960872378142</c:v>
                </c:pt>
                <c:pt idx="15">
                  <c:v>1.5658379061059877</c:v>
                </c:pt>
                <c:pt idx="16">
                  <c:v>1.441536187251345</c:v>
                </c:pt>
                <c:pt idx="17">
                  <c:v>1.1455397416203419</c:v>
                </c:pt>
                <c:pt idx="18">
                  <c:v>1.3141388468028306</c:v>
                </c:pt>
                <c:pt idx="19">
                  <c:v>1.2846302958790472</c:v>
                </c:pt>
                <c:pt idx="20">
                  <c:v>1.2450736016468804</c:v>
                </c:pt>
                <c:pt idx="21">
                  <c:v>1.2553229086955831</c:v>
                </c:pt>
                <c:pt idx="22">
                  <c:v>1.2375766794564069</c:v>
                </c:pt>
                <c:pt idx="23">
                  <c:v>1.2229015407950827</c:v>
                </c:pt>
                <c:pt idx="24">
                  <c:v>1.2345480033110436</c:v>
                </c:pt>
                <c:pt idx="25">
                  <c:v>1.2640868399942695</c:v>
                </c:pt>
                <c:pt idx="26">
                  <c:v>1.315086962438643</c:v>
                </c:pt>
                <c:pt idx="27">
                  <c:v>1.2699144751990095</c:v>
                </c:pt>
                <c:pt idx="28">
                  <c:v>1.1163562338185815</c:v>
                </c:pt>
                <c:pt idx="29">
                  <c:v>1.1924098090237314</c:v>
                </c:pt>
                <c:pt idx="30">
                  <c:v>1.0019899440692863</c:v>
                </c:pt>
                <c:pt idx="31">
                  <c:v>0.93304951755637711</c:v>
                </c:pt>
                <c:pt idx="32">
                  <c:v>0.96092203434468726</c:v>
                </c:pt>
                <c:pt idx="33">
                  <c:v>0.97895324486828039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15-4624-B267-C2E84BEDB965}"/>
            </c:ext>
          </c:extLst>
        </c:ser>
        <c:ser>
          <c:idx val="1"/>
          <c:order val="1"/>
          <c:tx>
            <c:strRef>
              <c:f>'2. Indeksit - ilmapäästöt'!$D$99</c:f>
              <c:strCache>
                <c:ptCount val="1"/>
                <c:pt idx="0">
                  <c:v>Typenoksidit (NOx)</c:v>
                </c:pt>
              </c:strCache>
            </c:strRef>
          </c:tx>
          <c:spPr>
            <a:ln w="57150">
              <a:solidFill>
                <a:srgbClr val="EF7D00"/>
              </a:solidFill>
            </a:ln>
          </c:spPr>
          <c:marker>
            <c:symbol val="none"/>
          </c:marker>
          <c:cat>
            <c:strRef>
              <c:f>'2. Indeksit - ilmapäästöt'!$A$100:$A$133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'2. Indeksit - ilmapäästöt'!$D$100:$D$133</c:f>
              <c:numCache>
                <c:formatCode>#,##0.00</c:formatCode>
                <c:ptCount val="34"/>
                <c:pt idx="0">
                  <c:v>1</c:v>
                </c:pt>
                <c:pt idx="1">
                  <c:v>1.1204273823357751</c:v>
                </c:pt>
                <c:pt idx="2">
                  <c:v>1.2156629736934816</c:v>
                </c:pt>
                <c:pt idx="3">
                  <c:v>1.1220942155104876</c:v>
                </c:pt>
                <c:pt idx="4">
                  <c:v>1.1082021863382781</c:v>
                </c:pt>
                <c:pt idx="5">
                  <c:v>1.1504461539270487</c:v>
                </c:pt>
                <c:pt idx="6">
                  <c:v>1.1480852451086074</c:v>
                </c:pt>
                <c:pt idx="7">
                  <c:v>1.2182289503157522</c:v>
                </c:pt>
                <c:pt idx="8">
                  <c:v>1.1752435837439072</c:v>
                </c:pt>
                <c:pt idx="9">
                  <c:v>1.0366650716948593</c:v>
                </c:pt>
                <c:pt idx="10">
                  <c:v>1.1175101613725871</c:v>
                </c:pt>
                <c:pt idx="11">
                  <c:v>1.1177562427371823</c:v>
                </c:pt>
                <c:pt idx="12">
                  <c:v>1.158943322413911</c:v>
                </c:pt>
                <c:pt idx="13">
                  <c:v>1.0090513773720826</c:v>
                </c:pt>
                <c:pt idx="14">
                  <c:v>1.2312470751547213</c:v>
                </c:pt>
                <c:pt idx="15">
                  <c:v>1.113244225238063</c:v>
                </c:pt>
                <c:pt idx="16">
                  <c:v>1.0973682965175282</c:v>
                </c:pt>
                <c:pt idx="17">
                  <c:v>0.81303006083678186</c:v>
                </c:pt>
                <c:pt idx="18">
                  <c:v>0.98803660723205811</c:v>
                </c:pt>
                <c:pt idx="19">
                  <c:v>0.98392815265457645</c:v>
                </c:pt>
                <c:pt idx="20">
                  <c:v>0.95413343078435819</c:v>
                </c:pt>
                <c:pt idx="21">
                  <c:v>0.95154105825503077</c:v>
                </c:pt>
                <c:pt idx="22">
                  <c:v>0.962355177436232</c:v>
                </c:pt>
                <c:pt idx="23">
                  <c:v>0.93341616670435035</c:v>
                </c:pt>
                <c:pt idx="24">
                  <c:v>0.9528107434496611</c:v>
                </c:pt>
                <c:pt idx="25">
                  <c:v>0.93066131737660474</c:v>
                </c:pt>
                <c:pt idx="26">
                  <c:v>0.93896630052423735</c:v>
                </c:pt>
                <c:pt idx="27">
                  <c:v>0.92375032206161523</c:v>
                </c:pt>
                <c:pt idx="28">
                  <c:v>0.81616181427166756</c:v>
                </c:pt>
                <c:pt idx="29">
                  <c:v>0.85361061304757058</c:v>
                </c:pt>
                <c:pt idx="30">
                  <c:v>0.72880939736356454</c:v>
                </c:pt>
                <c:pt idx="31">
                  <c:v>0.69585279286574375</c:v>
                </c:pt>
                <c:pt idx="32">
                  <c:v>0.71144173182389414</c:v>
                </c:pt>
                <c:pt idx="33">
                  <c:v>0.72362538844574398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15-4624-B267-C2E84BEDB965}"/>
            </c:ext>
          </c:extLst>
        </c:ser>
        <c:ser>
          <c:idx val="2"/>
          <c:order val="2"/>
          <c:tx>
            <c:strRef>
              <c:f>'2. Indeksit - ilmapäästöt'!$F$99</c:f>
              <c:strCache>
                <c:ptCount val="1"/>
                <c:pt idx="0">
                  <c:v>Hiilidioksidi (CO2)*</c:v>
                </c:pt>
              </c:strCache>
            </c:strRef>
          </c:tx>
          <c:spPr>
            <a:ln w="57150">
              <a:solidFill>
                <a:srgbClr val="FFC000"/>
              </a:solidFill>
            </a:ln>
          </c:spPr>
          <c:marker>
            <c:symbol val="none"/>
          </c:marker>
          <c:dPt>
            <c:idx val="0"/>
            <c:bubble3D val="0"/>
            <c:spPr>
              <a:ln w="57150">
                <a:solidFill>
                  <a:srgbClr val="FFC000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3-2D15-4624-B267-C2E84BEDB965}"/>
              </c:ext>
            </c:extLst>
          </c:dPt>
          <c:dPt>
            <c:idx val="1"/>
            <c:bubble3D val="0"/>
            <c:spPr>
              <a:ln w="57150">
                <a:solidFill>
                  <a:srgbClr val="FFC000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5-2D15-4624-B267-C2E84BEDB965}"/>
              </c:ext>
            </c:extLst>
          </c:dPt>
          <c:dPt>
            <c:idx val="2"/>
            <c:bubble3D val="0"/>
            <c:spPr>
              <a:ln w="57150">
                <a:solidFill>
                  <a:srgbClr val="FFC000"/>
                </a:solidFill>
                <a:prstDash val="dashDot"/>
              </a:ln>
            </c:spPr>
            <c:extLst>
              <c:ext xmlns:c16="http://schemas.microsoft.com/office/drawing/2014/chart" uri="{C3380CC4-5D6E-409C-BE32-E72D297353CC}">
                <c16:uniqueId val="{00000007-2D15-4624-B267-C2E84BEDB965}"/>
              </c:ext>
            </c:extLst>
          </c:dPt>
          <c:dPt>
            <c:idx val="3"/>
            <c:bubble3D val="0"/>
            <c:spPr>
              <a:ln w="57150">
                <a:solidFill>
                  <a:srgbClr val="FFC000"/>
                </a:solidFill>
                <a:prstDash val="dashDot"/>
              </a:ln>
            </c:spPr>
            <c:extLst>
              <c:ext xmlns:c16="http://schemas.microsoft.com/office/drawing/2014/chart" uri="{C3380CC4-5D6E-409C-BE32-E72D297353CC}">
                <c16:uniqueId val="{00000009-2D15-4624-B267-C2E84BEDB965}"/>
              </c:ext>
            </c:extLst>
          </c:dPt>
          <c:dPt>
            <c:idx val="4"/>
            <c:bubble3D val="0"/>
            <c:spPr>
              <a:ln w="57150">
                <a:solidFill>
                  <a:srgbClr val="FFC000"/>
                </a:solidFill>
                <a:prstDash val="dashDot"/>
              </a:ln>
            </c:spPr>
            <c:extLst>
              <c:ext xmlns:c16="http://schemas.microsoft.com/office/drawing/2014/chart" uri="{C3380CC4-5D6E-409C-BE32-E72D297353CC}">
                <c16:uniqueId val="{0000000B-2D15-4624-B267-C2E84BEDB965}"/>
              </c:ext>
            </c:extLst>
          </c:dPt>
          <c:dPt>
            <c:idx val="5"/>
            <c:bubble3D val="0"/>
            <c:spPr>
              <a:ln w="57150">
                <a:solidFill>
                  <a:srgbClr val="FFC000"/>
                </a:solidFill>
                <a:prstDash val="dashDot"/>
              </a:ln>
            </c:spPr>
            <c:extLst>
              <c:ext xmlns:c16="http://schemas.microsoft.com/office/drawing/2014/chart" uri="{C3380CC4-5D6E-409C-BE32-E72D297353CC}">
                <c16:uniqueId val="{0000000D-2D15-4624-B267-C2E84BEDB965}"/>
              </c:ext>
            </c:extLst>
          </c:dPt>
          <c:cat>
            <c:strRef>
              <c:f>'2. Indeksit - ilmapäästöt'!$A$100:$A$133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'2. Indeksit - ilmapäästöt'!$F$100:$F$133</c:f>
              <c:numCache>
                <c:formatCode>#,##0.00</c:formatCode>
                <c:ptCount val="3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1.0223392857142857</c:v>
                </c:pt>
                <c:pt idx="7">
                  <c:v>0.82239914965986405</c:v>
                </c:pt>
                <c:pt idx="8">
                  <c:v>0.76473435374149656</c:v>
                </c:pt>
                <c:pt idx="9">
                  <c:v>0.7954632042517007</c:v>
                </c:pt>
                <c:pt idx="10">
                  <c:v>0.89440874523809533</c:v>
                </c:pt>
                <c:pt idx="11">
                  <c:v>0.9016489115646259</c:v>
                </c:pt>
                <c:pt idx="12">
                  <c:v>0.84402945578231281</c:v>
                </c:pt>
                <c:pt idx="13">
                  <c:v>0.7337675527210884</c:v>
                </c:pt>
                <c:pt idx="14">
                  <c:v>0.84754421768707489</c:v>
                </c:pt>
                <c:pt idx="15">
                  <c:v>0.84937061224489807</c:v>
                </c:pt>
                <c:pt idx="16">
                  <c:v>0.75184846938775507</c:v>
                </c:pt>
                <c:pt idx="17">
                  <c:v>0.5760739795918367</c:v>
                </c:pt>
                <c:pt idx="18">
                  <c:v>0.68347988095238099</c:v>
                </c:pt>
                <c:pt idx="19">
                  <c:v>0.62358679251700677</c:v>
                </c:pt>
                <c:pt idx="20">
                  <c:v>0.53232432482993197</c:v>
                </c:pt>
                <c:pt idx="21">
                  <c:v>0.51438639795918362</c:v>
                </c:pt>
                <c:pt idx="22">
                  <c:v>0.51113963792517003</c:v>
                </c:pt>
                <c:pt idx="23">
                  <c:v>0.51402777210884354</c:v>
                </c:pt>
                <c:pt idx="24">
                  <c:v>0.52465146258503403</c:v>
                </c:pt>
                <c:pt idx="25">
                  <c:v>0.50487625680272108</c:v>
                </c:pt>
                <c:pt idx="26">
                  <c:v>0.50504937585034015</c:v>
                </c:pt>
                <c:pt idx="27">
                  <c:v>0.45750982738095236</c:v>
                </c:pt>
                <c:pt idx="28">
                  <c:v>0.38182345425170072</c:v>
                </c:pt>
                <c:pt idx="29">
                  <c:v>0.39137808112244904</c:v>
                </c:pt>
                <c:pt idx="30">
                  <c:v>0.31984798809523807</c:v>
                </c:pt>
                <c:pt idx="31">
                  <c:v>0.23426531972789114</c:v>
                </c:pt>
                <c:pt idx="32">
                  <c:v>0.19868563435374148</c:v>
                </c:pt>
                <c:pt idx="33">
                  <c:v>0.15272495238095238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2D15-4624-B267-C2E84BEDB965}"/>
            </c:ext>
          </c:extLst>
        </c:ser>
        <c:ser>
          <c:idx val="3"/>
          <c:order val="3"/>
          <c:tx>
            <c:strRef>
              <c:f>'2. Indeksit - ilmapäästöt'!$E$99</c:f>
              <c:strCache>
                <c:ptCount val="1"/>
                <c:pt idx="0">
                  <c:v>Hiukkaset</c:v>
                </c:pt>
              </c:strCache>
            </c:strRef>
          </c:tx>
          <c:spPr>
            <a:ln w="57150">
              <a:solidFill>
                <a:srgbClr val="0070C0"/>
              </a:solidFill>
            </a:ln>
          </c:spPr>
          <c:marker>
            <c:symbol val="none"/>
          </c:marker>
          <c:cat>
            <c:strRef>
              <c:f>'2. Indeksit - ilmapäästöt'!$A$100:$A$133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'2. Indeksit - ilmapäästöt'!$E$100:$E$133</c:f>
              <c:numCache>
                <c:formatCode>#,##0.00</c:formatCode>
                <c:ptCount val="34"/>
                <c:pt idx="0">
                  <c:v>1</c:v>
                </c:pt>
                <c:pt idx="1">
                  <c:v>0.83937147028314574</c:v>
                </c:pt>
                <c:pt idx="2">
                  <c:v>0.72745783549118281</c:v>
                </c:pt>
                <c:pt idx="3">
                  <c:v>0.59839409888969997</c:v>
                </c:pt>
                <c:pt idx="4">
                  <c:v>0.54238272695839251</c:v>
                </c:pt>
                <c:pt idx="5">
                  <c:v>0.4891789926620308</c:v>
                </c:pt>
                <c:pt idx="6">
                  <c:v>0.47786007914249495</c:v>
                </c:pt>
                <c:pt idx="7">
                  <c:v>0.46938414844980603</c:v>
                </c:pt>
                <c:pt idx="8">
                  <c:v>0.44292212532175651</c:v>
                </c:pt>
                <c:pt idx="9">
                  <c:v>0.34168811710015756</c:v>
                </c:pt>
                <c:pt idx="10">
                  <c:v>0.35201352337777092</c:v>
                </c:pt>
                <c:pt idx="11">
                  <c:v>0.40788428291521006</c:v>
                </c:pt>
                <c:pt idx="12">
                  <c:v>0.45578854354758153</c:v>
                </c:pt>
                <c:pt idx="13">
                  <c:v>0.37033155326750933</c:v>
                </c:pt>
                <c:pt idx="14">
                  <c:v>0.33488109416420142</c:v>
                </c:pt>
                <c:pt idx="15">
                  <c:v>0.31419724153828427</c:v>
                </c:pt>
                <c:pt idx="16">
                  <c:v>0.2339313842252872</c:v>
                </c:pt>
                <c:pt idx="17">
                  <c:v>0.12522501824887625</c:v>
                </c:pt>
                <c:pt idx="18">
                  <c:v>0.19532905605286408</c:v>
                </c:pt>
                <c:pt idx="19">
                  <c:v>0.18239809443313229</c:v>
                </c:pt>
                <c:pt idx="20">
                  <c:v>0.2095448922355834</c:v>
                </c:pt>
                <c:pt idx="21">
                  <c:v>0.17467394060471009</c:v>
                </c:pt>
                <c:pt idx="22">
                  <c:v>0.18710207845095861</c:v>
                </c:pt>
                <c:pt idx="23">
                  <c:v>0.171035690960083</c:v>
                </c:pt>
                <c:pt idx="24">
                  <c:v>0.19037220023819587</c:v>
                </c:pt>
                <c:pt idx="25">
                  <c:v>0.19754120404164588</c:v>
                </c:pt>
                <c:pt idx="26">
                  <c:v>0.18156948019516694</c:v>
                </c:pt>
                <c:pt idx="27">
                  <c:v>0.16191632410004222</c:v>
                </c:pt>
                <c:pt idx="28">
                  <c:v>0.15381666602635527</c:v>
                </c:pt>
                <c:pt idx="29">
                  <c:v>0.15053455760882095</c:v>
                </c:pt>
                <c:pt idx="30">
                  <c:v>0.1345253371239771</c:v>
                </c:pt>
                <c:pt idx="31">
                  <c:v>0.12517292250950862</c:v>
                </c:pt>
                <c:pt idx="32">
                  <c:v>0.1021399208575051</c:v>
                </c:pt>
                <c:pt idx="33">
                  <c:v>0.10380106803949443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2D15-4624-B267-C2E84BEDB965}"/>
            </c:ext>
          </c:extLst>
        </c:ser>
        <c:ser>
          <c:idx val="4"/>
          <c:order val="4"/>
          <c:tx>
            <c:strRef>
              <c:f>'2. Indeksit - ilmapäästöt'!$C$99</c:f>
              <c:strCache>
                <c:ptCount val="1"/>
                <c:pt idx="0">
                  <c:v>Rikkipäästöt</c:v>
                </c:pt>
              </c:strCache>
            </c:strRef>
          </c:tx>
          <c:spPr>
            <a:ln w="57150">
              <a:solidFill>
                <a:srgbClr val="00B0F0"/>
              </a:solidFill>
            </a:ln>
          </c:spPr>
          <c:marker>
            <c:symbol val="none"/>
          </c:marker>
          <c:cat>
            <c:strRef>
              <c:f>'2. Indeksit - ilmapäästöt'!$A$100:$A$133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'2. Indeksit - ilmapäästöt'!$C$100:$C$133</c:f>
              <c:numCache>
                <c:formatCode>#,##0.00</c:formatCode>
                <c:ptCount val="34"/>
                <c:pt idx="0">
                  <c:v>1</c:v>
                </c:pt>
                <c:pt idx="1">
                  <c:v>0.78005719659396866</c:v>
                </c:pt>
                <c:pt idx="2">
                  <c:v>0.70567263967434013</c:v>
                </c:pt>
                <c:pt idx="3">
                  <c:v>0.61964265010885389</c:v>
                </c:pt>
                <c:pt idx="4">
                  <c:v>0.62498550761977145</c:v>
                </c:pt>
                <c:pt idx="5">
                  <c:v>0.56027316526466309</c:v>
                </c:pt>
                <c:pt idx="6">
                  <c:v>0.52580931892253979</c:v>
                </c:pt>
                <c:pt idx="7">
                  <c:v>0.49090297190410559</c:v>
                </c:pt>
                <c:pt idx="8">
                  <c:v>0.44660459633890276</c:v>
                </c:pt>
                <c:pt idx="9">
                  <c:v>0.40539148749790677</c:v>
                </c:pt>
                <c:pt idx="10">
                  <c:v>0.4225659242273952</c:v>
                </c:pt>
                <c:pt idx="11">
                  <c:v>0.37305576667911938</c:v>
                </c:pt>
                <c:pt idx="12">
                  <c:v>0.35529326136524658</c:v>
                </c:pt>
                <c:pt idx="13">
                  <c:v>0.29030363146843235</c:v>
                </c:pt>
                <c:pt idx="14">
                  <c:v>0.31545564043438495</c:v>
                </c:pt>
                <c:pt idx="15">
                  <c:v>0.2881687428343232</c:v>
                </c:pt>
                <c:pt idx="16">
                  <c:v>0.23230931248148196</c:v>
                </c:pt>
                <c:pt idx="17">
                  <c:v>0.17547676710422919</c:v>
                </c:pt>
                <c:pt idx="18">
                  <c:v>0.19529194094838132</c:v>
                </c:pt>
                <c:pt idx="19">
                  <c:v>0.16662131088409959</c:v>
                </c:pt>
                <c:pt idx="20">
                  <c:v>0.16757961147538875</c:v>
                </c:pt>
                <c:pt idx="21">
                  <c:v>0.16474809022633879</c:v>
                </c:pt>
                <c:pt idx="22">
                  <c:v>0.16142154147397167</c:v>
                </c:pt>
                <c:pt idx="23" formatCode="0.00">
                  <c:v>0.17630032548221072</c:v>
                </c:pt>
                <c:pt idx="24">
                  <c:v>0.16446070964742102</c:v>
                </c:pt>
                <c:pt idx="25">
                  <c:v>0.13077650755984543</c:v>
                </c:pt>
                <c:pt idx="26">
                  <c:v>0.13000609277044683</c:v>
                </c:pt>
                <c:pt idx="27">
                  <c:v>0.134262213599705</c:v>
                </c:pt>
                <c:pt idx="28">
                  <c:v>8.8098414276323173E-2</c:v>
                </c:pt>
                <c:pt idx="29">
                  <c:v>8.5511632381471567E-2</c:v>
                </c:pt>
                <c:pt idx="30">
                  <c:v>6.9637961166605228E-2</c:v>
                </c:pt>
                <c:pt idx="31">
                  <c:v>4.0628036364219411E-2</c:v>
                </c:pt>
                <c:pt idx="32">
                  <c:v>4.2210873991886992E-2</c:v>
                </c:pt>
                <c:pt idx="33">
                  <c:v>3.798385415831583E-2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2D15-4624-B267-C2E84BEDB9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7327976"/>
        <c:axId val="722456328"/>
      </c:lineChart>
      <c:catAx>
        <c:axId val="717327976"/>
        <c:scaling>
          <c:orientation val="minMax"/>
        </c:scaling>
        <c:delete val="0"/>
        <c:axPos val="b"/>
        <c:numFmt formatCode="General" sourceLinked="0"/>
        <c:majorTickMark val="cross"/>
        <c:minorTickMark val="in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22456328"/>
        <c:crosses val="autoZero"/>
        <c:auto val="1"/>
        <c:lblAlgn val="ctr"/>
        <c:lblOffset val="100"/>
        <c:tickLblSkip val="4"/>
        <c:tickMarkSkip val="2"/>
        <c:noMultiLvlLbl val="0"/>
      </c:catAx>
      <c:valAx>
        <c:axId val="722456328"/>
        <c:scaling>
          <c:orientation val="minMax"/>
        </c:scaling>
        <c:delete val="0"/>
        <c:axPos val="l"/>
        <c:majorGridlines>
          <c:spPr>
            <a:ln>
              <a:solidFill>
                <a:sysClr val="window" lastClr="FFFFFF">
                  <a:lumMod val="65000"/>
                </a:sysClr>
              </a:solidFill>
            </a:ln>
          </c:spPr>
        </c:majorGridlines>
        <c:numFmt formatCode="#,##0.0" sourceLinked="0"/>
        <c:majorTickMark val="out"/>
        <c:minorTickMark val="none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71732797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7836975123276553"/>
          <c:y val="0.16023951307161871"/>
          <c:w val="0.19819732551005817"/>
          <c:h val="0.70819480898221054"/>
        </c:manualLayout>
      </c:layout>
      <c:overlay val="0"/>
      <c:txPr>
        <a:bodyPr/>
        <a:lstStyle/>
        <a:p>
          <a:pPr>
            <a:defRPr sz="28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59594A"/>
          </a:solidFill>
          <a:latin typeface="+mn-lt"/>
          <a:cs typeface="Arial" pitchFamily="34" charset="0"/>
        </a:defRPr>
      </a:pPr>
      <a:endParaRPr lang="fi-FI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2400" b="1" dirty="0">
                <a:solidFill>
                  <a:schemeClr val="bg2">
                    <a:lumMod val="10000"/>
                  </a:schemeClr>
                </a:solidFill>
              </a:rPr>
              <a:t>Massa- ja paperiteollisuuden kokonaisrikkipäästöt</a:t>
            </a:r>
            <a:r>
              <a:rPr lang="fi-FI" sz="2400" b="1" baseline="0" dirty="0">
                <a:solidFill>
                  <a:schemeClr val="bg2">
                    <a:lumMod val="10000"/>
                  </a:schemeClr>
                </a:solidFill>
              </a:rPr>
              <a:t> ilmaan</a:t>
            </a:r>
            <a:endParaRPr lang="fi-FI" sz="2400" b="1" dirty="0">
              <a:solidFill>
                <a:schemeClr val="bg2">
                  <a:lumMod val="10000"/>
                </a:schemeClr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5.3055411175647355E-2"/>
          <c:y val="0.12633463404558049"/>
          <c:w val="0.89626565049270024"/>
          <c:h val="0.60958132443490554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'3. Rikki'!$C$8</c:f>
              <c:strCache>
                <c:ptCount val="1"/>
                <c:pt idx="0">
                  <c:v>TRS (sellu)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'3. Rikki'!$A$9:$A$42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'3. Rikki'!$C$9:$C$42</c:f>
              <c:numCache>
                <c:formatCode>#,##0</c:formatCode>
                <c:ptCount val="34"/>
                <c:pt idx="0">
                  <c:v>4.9550000000000001</c:v>
                </c:pt>
                <c:pt idx="1">
                  <c:v>3.944</c:v>
                </c:pt>
                <c:pt idx="2">
                  <c:v>3.82</c:v>
                </c:pt>
                <c:pt idx="3">
                  <c:v>2.8220000000000001</c:v>
                </c:pt>
                <c:pt idx="4">
                  <c:v>2.7890000000000001</c:v>
                </c:pt>
                <c:pt idx="5">
                  <c:v>2.3835000000000002</c:v>
                </c:pt>
                <c:pt idx="6">
                  <c:v>2.7281999999999997</c:v>
                </c:pt>
                <c:pt idx="7">
                  <c:v>2.1004999999999998</c:v>
                </c:pt>
                <c:pt idx="8">
                  <c:v>1.756</c:v>
                </c:pt>
                <c:pt idx="9">
                  <c:v>1.0106199999999999</c:v>
                </c:pt>
                <c:pt idx="10">
                  <c:v>0.91515999999999997</c:v>
                </c:pt>
                <c:pt idx="11">
                  <c:v>0.95034000000000007</c:v>
                </c:pt>
                <c:pt idx="12">
                  <c:v>0.86785000000000001</c:v>
                </c:pt>
                <c:pt idx="13">
                  <c:v>0.84756999999999993</c:v>
                </c:pt>
                <c:pt idx="14">
                  <c:v>0.95265999999999995</c:v>
                </c:pt>
                <c:pt idx="15">
                  <c:v>0.86824000000000001</c:v>
                </c:pt>
                <c:pt idx="16">
                  <c:v>0.52527999999999997</c:v>
                </c:pt>
                <c:pt idx="17">
                  <c:v>0.37639</c:v>
                </c:pt>
                <c:pt idx="18">
                  <c:v>0.42041099999999998</c:v>
                </c:pt>
                <c:pt idx="19">
                  <c:v>0.36615099999999995</c:v>
                </c:pt>
                <c:pt idx="20">
                  <c:v>0.35912800000000006</c:v>
                </c:pt>
                <c:pt idx="21">
                  <c:v>0.30414000000000002</c:v>
                </c:pt>
                <c:pt idx="22">
                  <c:v>0.34149999999999997</c:v>
                </c:pt>
                <c:pt idx="23">
                  <c:v>0.28871000000000002</c:v>
                </c:pt>
                <c:pt idx="24">
                  <c:v>0.32467000000000001</c:v>
                </c:pt>
                <c:pt idx="25">
                  <c:v>0.24411999999999998</c:v>
                </c:pt>
                <c:pt idx="26">
                  <c:v>0.24004800000000001</c:v>
                </c:pt>
                <c:pt idx="27">
                  <c:v>0.24878</c:v>
                </c:pt>
                <c:pt idx="28">
                  <c:v>0.24055499999999999</c:v>
                </c:pt>
                <c:pt idx="29">
                  <c:v>0.20323999999999998</c:v>
                </c:pt>
                <c:pt idx="30">
                  <c:v>0.22333000000000003</c:v>
                </c:pt>
                <c:pt idx="31">
                  <c:v>0.20726300000000003</c:v>
                </c:pt>
                <c:pt idx="32">
                  <c:v>0.22752999999999998</c:v>
                </c:pt>
                <c:pt idx="33">
                  <c:v>0.18717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70-4ED1-83C5-CD80163DCED1}"/>
            </c:ext>
          </c:extLst>
        </c:ser>
        <c:ser>
          <c:idx val="2"/>
          <c:order val="2"/>
          <c:tx>
            <c:strRef>
              <c:f>'3. Rikki'!$D$8</c:f>
              <c:strCache>
                <c:ptCount val="1"/>
                <c:pt idx="0">
                  <c:v>Rikkidioksidi (prosessi+energia)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'3. Rikki'!$A$9:$A$42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'3. Rikki'!$E$9:$E$42</c:f>
              <c:numCache>
                <c:formatCode>#,##0</c:formatCode>
                <c:ptCount val="34"/>
                <c:pt idx="0">
                  <c:v>10.570399999999999</c:v>
                </c:pt>
                <c:pt idx="1">
                  <c:v>8.1667000000000005</c:v>
                </c:pt>
                <c:pt idx="2">
                  <c:v>7.1358500000000005</c:v>
                </c:pt>
                <c:pt idx="3">
                  <c:v>6.7981999999999996</c:v>
                </c:pt>
                <c:pt idx="4">
                  <c:v>6.9141499999999994</c:v>
                </c:pt>
                <c:pt idx="5">
                  <c:v>6.3149649999999999</c:v>
                </c:pt>
                <c:pt idx="6">
                  <c:v>5.4352</c:v>
                </c:pt>
                <c:pt idx="7">
                  <c:v>5.5209650000000003</c:v>
                </c:pt>
                <c:pt idx="8">
                  <c:v>5.1777150000000001</c:v>
                </c:pt>
                <c:pt idx="9">
                  <c:v>5.2832450000000009</c:v>
                </c:pt>
                <c:pt idx="10">
                  <c:v>5.6453449999999989</c:v>
                </c:pt>
                <c:pt idx="11">
                  <c:v>4.8414999999999999</c:v>
                </c:pt>
                <c:pt idx="12">
                  <c:v>4.6482199999999994</c:v>
                </c:pt>
                <c:pt idx="13">
                  <c:v>3.6595099999999996</c:v>
                </c:pt>
                <c:pt idx="14">
                  <c:v>3.9449149999999999</c:v>
                </c:pt>
                <c:pt idx="15">
                  <c:v>3.6056950000000008</c:v>
                </c:pt>
                <c:pt idx="16">
                  <c:v>3.0814149999999998</c:v>
                </c:pt>
                <c:pt idx="17">
                  <c:v>2.3479570000000001</c:v>
                </c:pt>
                <c:pt idx="18">
                  <c:v>2.6115744999999997</c:v>
                </c:pt>
                <c:pt idx="19">
                  <c:v>2.2207114999999997</c:v>
                </c:pt>
                <c:pt idx="20">
                  <c:v>2.2426125000000003</c:v>
                </c:pt>
                <c:pt idx="21">
                  <c:v>2.2536399999999999</c:v>
                </c:pt>
                <c:pt idx="22">
                  <c:v>2.1646339999999999</c:v>
                </c:pt>
                <c:pt idx="23">
                  <c:v>1.9651439999999998</c:v>
                </c:pt>
                <c:pt idx="24">
                  <c:v>1.7744264999999997</c:v>
                </c:pt>
                <c:pt idx="25">
                  <c:v>1.4409714999999998</c:v>
                </c:pt>
                <c:pt idx="26">
                  <c:v>1.4242899999999996</c:v>
                </c:pt>
                <c:pt idx="27">
                  <c:v>1.428105</c:v>
                </c:pt>
                <c:pt idx="28">
                  <c:v>1.1559760000000001</c:v>
                </c:pt>
                <c:pt idx="29">
                  <c:v>1.1362474999999999</c:v>
                </c:pt>
                <c:pt idx="30">
                  <c:v>0.93924499999999989</c:v>
                </c:pt>
                <c:pt idx="31">
                  <c:v>0.69446600000000003</c:v>
                </c:pt>
                <c:pt idx="32">
                  <c:v>0.62613999999999992</c:v>
                </c:pt>
                <c:pt idx="33">
                  <c:v>0.62498149999999986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70-4ED1-83C5-CD80163DC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01794383"/>
        <c:axId val="501793903"/>
      </c:barChart>
      <c:lineChart>
        <c:grouping val="standard"/>
        <c:varyColors val="0"/>
        <c:ser>
          <c:idx val="0"/>
          <c:order val="0"/>
          <c:tx>
            <c:strRef>
              <c:f>'3. Rikki'!$B$8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 cap="rnd">
              <a:solidFill>
                <a:schemeClr val="bg2">
                  <a:lumMod val="1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'3. Rikki'!$A$9:$A$42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'3. Rikki'!$B$9:$B$42</c:f>
              <c:numCache>
                <c:formatCode>#,##0</c:formatCode>
                <c:ptCount val="34"/>
                <c:pt idx="0">
                  <c:v>14.071695999999999</c:v>
                </c:pt>
                <c:pt idx="1">
                  <c:v>15.459588999999999</c:v>
                </c:pt>
                <c:pt idx="2">
                  <c:v>16.752285000000001</c:v>
                </c:pt>
                <c:pt idx="3">
                  <c:v>16.718050000000002</c:v>
                </c:pt>
                <c:pt idx="4">
                  <c:v>16.177033999999999</c:v>
                </c:pt>
                <c:pt idx="5">
                  <c:v>18.768169</c:v>
                </c:pt>
                <c:pt idx="6">
                  <c:v>19.420577000000002</c:v>
                </c:pt>
                <c:pt idx="7">
                  <c:v>19.923960999999998</c:v>
                </c:pt>
                <c:pt idx="8">
                  <c:v>20.609570999999999</c:v>
                </c:pt>
                <c:pt idx="9">
                  <c:v>19.050127</c:v>
                </c:pt>
                <c:pt idx="10">
                  <c:v>19.930966999999999</c:v>
                </c:pt>
                <c:pt idx="11">
                  <c:v>20.408843000000001</c:v>
                </c:pt>
                <c:pt idx="12">
                  <c:v>21.818624</c:v>
                </c:pt>
                <c:pt idx="13">
                  <c:v>19.163743</c:v>
                </c:pt>
                <c:pt idx="14">
                  <c:v>22.095321999999999</c:v>
                </c:pt>
                <c:pt idx="15">
                  <c:v>22.033995000000001</c:v>
                </c:pt>
                <c:pt idx="16">
                  <c:v>20.284859000000001</c:v>
                </c:pt>
                <c:pt idx="17">
                  <c:v>16.119686999999999</c:v>
                </c:pt>
                <c:pt idx="18">
                  <c:v>18.492162354000001</c:v>
                </c:pt>
                <c:pt idx="19">
                  <c:v>18.076926996000001</c:v>
                </c:pt>
                <c:pt idx="20">
                  <c:v>17.52029722</c:v>
                </c:pt>
                <c:pt idx="21">
                  <c:v>17.664522352999999</c:v>
                </c:pt>
                <c:pt idx="22">
                  <c:v>17.414802809999998</c:v>
                </c:pt>
                <c:pt idx="23">
                  <c:v>17.445448720000002</c:v>
                </c:pt>
                <c:pt idx="24">
                  <c:v>17.6041232</c:v>
                </c:pt>
                <c:pt idx="25">
                  <c:v>17.979275730000001</c:v>
                </c:pt>
                <c:pt idx="26">
                  <c:v>18.695969949000002</c:v>
                </c:pt>
                <c:pt idx="27">
                  <c:v>18.044579441</c:v>
                </c:pt>
                <c:pt idx="28">
                  <c:v>15.872852550000001</c:v>
                </c:pt>
                <c:pt idx="29">
                  <c:v>16.97442045</c:v>
                </c:pt>
                <c:pt idx="30">
                  <c:v>14.246796888</c:v>
                </c:pt>
                <c:pt idx="31">
                  <c:v>13.285456163999999</c:v>
                </c:pt>
                <c:pt idx="32">
                  <c:v>13.698957747000003</c:v>
                </c:pt>
                <c:pt idx="33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70-4ED1-83C5-CD80163DCE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76976479"/>
        <c:axId val="476981759"/>
      </c:lineChart>
      <c:catAx>
        <c:axId val="501794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01793903"/>
        <c:crosses val="autoZero"/>
        <c:auto val="1"/>
        <c:lblAlgn val="ctr"/>
        <c:lblOffset val="100"/>
        <c:tickLblSkip val="2"/>
        <c:noMultiLvlLbl val="0"/>
      </c:catAx>
      <c:valAx>
        <c:axId val="501793903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01794383"/>
        <c:crosses val="autoZero"/>
        <c:crossBetween val="between"/>
        <c:majorUnit val="4"/>
      </c:valAx>
      <c:valAx>
        <c:axId val="476981759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6976479"/>
        <c:crosses val="max"/>
        <c:crossBetween val="between"/>
      </c:valAx>
      <c:catAx>
        <c:axId val="47697647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69817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chemeClr val="bg2">
                    <a:lumMod val="10000"/>
                  </a:schemeClr>
                </a:solidFill>
              </a:defRPr>
            </a:pPr>
            <a:r>
              <a:rPr lang="fi-FI" sz="2400" b="1" i="0" u="none" strike="noStrike" kern="1200" spc="0" baseline="0" dirty="0">
                <a:solidFill>
                  <a:schemeClr val="bg2">
                    <a:lumMod val="1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Massa- ja paperiteollisuuden typenoksidin kokonaispäästöt ilmaan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3031471664523475E-2"/>
          <c:y val="0.1019265296118141"/>
          <c:w val="0.89509441000336543"/>
          <c:h val="0.66640713268458329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'4. Typenoksidipäästöt'!$C$9</c:f>
              <c:strCache>
                <c:ptCount val="1"/>
                <c:pt idx="0">
                  <c:v>Energian tuotannon päästöt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'4. Typenoksidipäästöt'!$A$10:$A$43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'4. Typenoksidipäästöt'!$C$10:$C$43</c:f>
              <c:numCache>
                <c:formatCode>#,##0</c:formatCode>
                <c:ptCount val="34"/>
                <c:pt idx="0">
                  <c:v>11.930099999999999</c:v>
                </c:pt>
                <c:pt idx="1">
                  <c:v>13.250400000000001</c:v>
                </c:pt>
                <c:pt idx="2">
                  <c:v>13.759600000000001</c:v>
                </c:pt>
                <c:pt idx="3">
                  <c:v>12.2151</c:v>
                </c:pt>
                <c:pt idx="4">
                  <c:v>12.280900000000001</c:v>
                </c:pt>
                <c:pt idx="5">
                  <c:v>11.7255</c:v>
                </c:pt>
                <c:pt idx="6">
                  <c:v>11.106200000000001</c:v>
                </c:pt>
                <c:pt idx="7">
                  <c:v>11.951499999999998</c:v>
                </c:pt>
                <c:pt idx="8">
                  <c:v>10.855</c:v>
                </c:pt>
                <c:pt idx="9">
                  <c:v>9.7838000000000012</c:v>
                </c:pt>
                <c:pt idx="10">
                  <c:v>10.28172</c:v>
                </c:pt>
                <c:pt idx="11">
                  <c:v>10.564399999999999</c:v>
                </c:pt>
                <c:pt idx="12">
                  <c:v>10.026</c:v>
                </c:pt>
                <c:pt idx="13">
                  <c:v>8.2990799999999982</c:v>
                </c:pt>
                <c:pt idx="14">
                  <c:v>10.405150000000001</c:v>
                </c:pt>
                <c:pt idx="15">
                  <c:v>8.6807499999999997</c:v>
                </c:pt>
                <c:pt idx="16">
                  <c:v>8.0327900000000003</c:v>
                </c:pt>
                <c:pt idx="17">
                  <c:v>6.3506170000000006</c:v>
                </c:pt>
                <c:pt idx="18">
                  <c:v>7.6571599999999993</c:v>
                </c:pt>
                <c:pt idx="19">
                  <c:v>7.6349600000000013</c:v>
                </c:pt>
                <c:pt idx="20">
                  <c:v>6.6150200000000003</c:v>
                </c:pt>
                <c:pt idx="21">
                  <c:v>6.3103499999999997</c:v>
                </c:pt>
                <c:pt idx="22">
                  <c:v>6.6011300000000004</c:v>
                </c:pt>
                <c:pt idx="23">
                  <c:v>5.9315790000000002</c:v>
                </c:pt>
                <c:pt idx="24">
                  <c:v>5.9598800000000001</c:v>
                </c:pt>
                <c:pt idx="25">
                  <c:v>5.7939200000000008</c:v>
                </c:pt>
                <c:pt idx="26">
                  <c:v>5.6248949999999986</c:v>
                </c:pt>
                <c:pt idx="27">
                  <c:v>5.0706999999999987</c:v>
                </c:pt>
                <c:pt idx="28">
                  <c:v>4.116397000000001</c:v>
                </c:pt>
                <c:pt idx="29">
                  <c:v>4.015142</c:v>
                </c:pt>
                <c:pt idx="30">
                  <c:v>3.5127899999999994</c:v>
                </c:pt>
                <c:pt idx="31">
                  <c:v>3.3355979999999992</c:v>
                </c:pt>
                <c:pt idx="32">
                  <c:v>3.3216799999999997</c:v>
                </c:pt>
                <c:pt idx="33">
                  <c:v>3.0935799999999998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26-4533-848B-346FB3D31A53}"/>
            </c:ext>
          </c:extLst>
        </c:ser>
        <c:ser>
          <c:idx val="2"/>
          <c:order val="2"/>
          <c:tx>
            <c:strRef>
              <c:f>'4. Typenoksidipäästöt'!$D$9</c:f>
              <c:strCache>
                <c:ptCount val="1"/>
                <c:pt idx="0">
                  <c:v>Prosessiperäiset päästöt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'4. Typenoksidipäästöt'!$A$10:$A$43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'4. Typenoksidipäästöt'!$D$10:$D$43</c:f>
              <c:numCache>
                <c:formatCode>#,##0</c:formatCode>
                <c:ptCount val="34"/>
                <c:pt idx="0">
                  <c:v>7.0880000000000001</c:v>
                </c:pt>
                <c:pt idx="1">
                  <c:v>8.0579999999999998</c:v>
                </c:pt>
                <c:pt idx="2">
                  <c:v>9.36</c:v>
                </c:pt>
                <c:pt idx="3">
                  <c:v>9.125</c:v>
                </c:pt>
                <c:pt idx="4">
                  <c:v>8.7949999999999999</c:v>
                </c:pt>
                <c:pt idx="5">
                  <c:v>10.153799999999999</c:v>
                </c:pt>
                <c:pt idx="6">
                  <c:v>10.728200000000001</c:v>
                </c:pt>
                <c:pt idx="7">
                  <c:v>11.216900000000001</c:v>
                </c:pt>
                <c:pt idx="8">
                  <c:v>11.495899999999999</c:v>
                </c:pt>
                <c:pt idx="9">
                  <c:v>9.9315999999999995</c:v>
                </c:pt>
                <c:pt idx="10">
                  <c:v>10.971200000000001</c:v>
                </c:pt>
                <c:pt idx="11">
                  <c:v>10.693200000000001</c:v>
                </c:pt>
                <c:pt idx="12">
                  <c:v>12.014899999999999</c:v>
                </c:pt>
                <c:pt idx="13">
                  <c:v>10.891159999999999</c:v>
                </c:pt>
                <c:pt idx="14">
                  <c:v>13.01083</c:v>
                </c:pt>
                <c:pt idx="15">
                  <c:v>12.49104</c:v>
                </c:pt>
                <c:pt idx="16">
                  <c:v>12.837070000000001</c:v>
                </c:pt>
                <c:pt idx="17">
                  <c:v>9.1116700000000019</c:v>
                </c:pt>
                <c:pt idx="18">
                  <c:v>11.133419</c:v>
                </c:pt>
                <c:pt idx="19">
                  <c:v>11.077484</c:v>
                </c:pt>
                <c:pt idx="20">
                  <c:v>11.530785</c:v>
                </c:pt>
                <c:pt idx="21">
                  <c:v>11.786153000000001</c:v>
                </c:pt>
                <c:pt idx="22">
                  <c:v>11.701036999999998</c:v>
                </c:pt>
                <c:pt idx="23">
                  <c:v>11.820223</c:v>
                </c:pt>
                <c:pt idx="24">
                  <c:v>12.160769999999998</c:v>
                </c:pt>
                <c:pt idx="25">
                  <c:v>11.905490000000002</c:v>
                </c:pt>
                <c:pt idx="26">
                  <c:v>12.232460000000001</c:v>
                </c:pt>
                <c:pt idx="27">
                  <c:v>12.497275999999999</c:v>
                </c:pt>
                <c:pt idx="28">
                  <c:v>11.40545</c:v>
                </c:pt>
                <c:pt idx="29">
                  <c:v>12.218909999999997</c:v>
                </c:pt>
                <c:pt idx="30">
                  <c:v>10.347780000000002</c:v>
                </c:pt>
                <c:pt idx="31">
                  <c:v>9.8981999999999992</c:v>
                </c:pt>
                <c:pt idx="32">
                  <c:v>10.208589999999999</c:v>
                </c:pt>
                <c:pt idx="33">
                  <c:v>10.6684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26-4533-848B-346FB3D31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636365552"/>
        <c:axId val="636365944"/>
      </c:barChart>
      <c:lineChart>
        <c:grouping val="standard"/>
        <c:varyColors val="0"/>
        <c:ser>
          <c:idx val="0"/>
          <c:order val="0"/>
          <c:tx>
            <c:strRef>
              <c:f>'4. Typenoksidipäästöt'!$B$9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cat>
            <c:strRef>
              <c:f>'4. Typenoksidipäästöt'!$A$10:$A$43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'4. Typenoksidipäästöt'!$B$10:$B$43</c:f>
              <c:numCache>
                <c:formatCode>#,##0</c:formatCode>
                <c:ptCount val="34"/>
                <c:pt idx="0">
                  <c:v>14.071695999999999</c:v>
                </c:pt>
                <c:pt idx="1">
                  <c:v>15.459588999999999</c:v>
                </c:pt>
                <c:pt idx="2">
                  <c:v>16.752285000000001</c:v>
                </c:pt>
                <c:pt idx="3">
                  <c:v>16.718050000000002</c:v>
                </c:pt>
                <c:pt idx="4">
                  <c:v>16.177033999999999</c:v>
                </c:pt>
                <c:pt idx="5">
                  <c:v>18.768169</c:v>
                </c:pt>
                <c:pt idx="6">
                  <c:v>19.420577000000002</c:v>
                </c:pt>
                <c:pt idx="7">
                  <c:v>19.923960999999998</c:v>
                </c:pt>
                <c:pt idx="8">
                  <c:v>20.609570999999999</c:v>
                </c:pt>
                <c:pt idx="9">
                  <c:v>19.050127</c:v>
                </c:pt>
                <c:pt idx="10">
                  <c:v>19.930966999999999</c:v>
                </c:pt>
                <c:pt idx="11">
                  <c:v>20.408843000000001</c:v>
                </c:pt>
                <c:pt idx="12">
                  <c:v>21.818624</c:v>
                </c:pt>
                <c:pt idx="13">
                  <c:v>19.163743</c:v>
                </c:pt>
                <c:pt idx="14">
                  <c:v>22.095321999999999</c:v>
                </c:pt>
                <c:pt idx="15">
                  <c:v>22.033995000000001</c:v>
                </c:pt>
                <c:pt idx="16">
                  <c:v>20.284859000000001</c:v>
                </c:pt>
                <c:pt idx="17">
                  <c:v>16.119686999999999</c:v>
                </c:pt>
                <c:pt idx="18">
                  <c:v>18.492162354000001</c:v>
                </c:pt>
                <c:pt idx="19">
                  <c:v>18.076926996000001</c:v>
                </c:pt>
                <c:pt idx="20">
                  <c:v>17.52029722</c:v>
                </c:pt>
                <c:pt idx="21">
                  <c:v>17.664522352999999</c:v>
                </c:pt>
                <c:pt idx="22">
                  <c:v>17.414802809999998</c:v>
                </c:pt>
                <c:pt idx="23">
                  <c:v>17.445448720000002</c:v>
                </c:pt>
                <c:pt idx="24">
                  <c:v>17.6041232</c:v>
                </c:pt>
                <c:pt idx="25">
                  <c:v>17.979275730000001</c:v>
                </c:pt>
                <c:pt idx="26">
                  <c:v>18.695969949000002</c:v>
                </c:pt>
                <c:pt idx="27">
                  <c:v>18.044579441</c:v>
                </c:pt>
                <c:pt idx="28">
                  <c:v>15.872852550000001</c:v>
                </c:pt>
                <c:pt idx="29">
                  <c:v>16.97442045</c:v>
                </c:pt>
                <c:pt idx="30">
                  <c:v>14.246796888</c:v>
                </c:pt>
                <c:pt idx="31">
                  <c:v>13.285456163999999</c:v>
                </c:pt>
                <c:pt idx="32">
                  <c:v>13.698957747000003</c:v>
                </c:pt>
                <c:pt idx="33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26-4533-848B-346FB3D31A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780112"/>
        <c:axId val="843780440"/>
      </c:line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2"/>
        <c:noMultiLvlLbl val="0"/>
      </c:catAx>
      <c:valAx>
        <c:axId val="636365944"/>
        <c:scaling>
          <c:orientation val="minMax"/>
          <c:max val="30"/>
        </c:scaling>
        <c:delete val="0"/>
        <c:axPos val="l"/>
        <c:majorGridlines/>
        <c:numFmt formatCode="##0" sourceLinked="0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552"/>
        <c:crosses val="autoZero"/>
        <c:crossBetween val="between"/>
      </c:valAx>
      <c:valAx>
        <c:axId val="843780440"/>
        <c:scaling>
          <c:orientation val="minMax"/>
          <c:max val="30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843780112"/>
        <c:crosses val="max"/>
        <c:crossBetween val="between"/>
      </c:valAx>
      <c:catAx>
        <c:axId val="843780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3780440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fi-FI" sz="2400" dirty="0">
                <a:solidFill>
                  <a:schemeClr val="bg2">
                    <a:lumMod val="1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Massa ja -paperiteollisuuden</a:t>
            </a:r>
            <a:r>
              <a:rPr lang="fi-FI" sz="2400" baseline="0" dirty="0">
                <a:solidFill>
                  <a:schemeClr val="bg2">
                    <a:lumMod val="1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kokonaishiukkaspäästöt ilmaan</a:t>
            </a:r>
            <a:endParaRPr lang="fi-FI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5.2881573122728363E-2"/>
          <c:y val="0.12401058563331757"/>
          <c:w val="0.88495095764682541"/>
          <c:h val="0.63643043179849601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'5. Hiukkaset'!$C$9</c:f>
              <c:strCache>
                <c:ptCount val="1"/>
                <c:pt idx="0">
                  <c:v>Energian tuotannon päästöt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'5. Hiukkaset'!$A$10:$A$43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'5. Hiukkaset'!$C$10:$C$43</c:f>
              <c:numCache>
                <c:formatCode>#,##0</c:formatCode>
                <c:ptCount val="34"/>
                <c:pt idx="0">
                  <c:v>3.9768000000000003</c:v>
                </c:pt>
                <c:pt idx="1">
                  <c:v>3.4690000000000003</c:v>
                </c:pt>
                <c:pt idx="2">
                  <c:v>3.4885000000000002</c:v>
                </c:pt>
                <c:pt idx="3">
                  <c:v>2.8358000000000003</c:v>
                </c:pt>
                <c:pt idx="4">
                  <c:v>2.2308400000000002</c:v>
                </c:pt>
                <c:pt idx="5">
                  <c:v>1.7574199999999998</c:v>
                </c:pt>
                <c:pt idx="6">
                  <c:v>1.5498099999999999</c:v>
                </c:pt>
                <c:pt idx="7">
                  <c:v>1.5460999999999998</c:v>
                </c:pt>
                <c:pt idx="8">
                  <c:v>1.5477099999999999</c:v>
                </c:pt>
                <c:pt idx="9">
                  <c:v>1.3380999999999998</c:v>
                </c:pt>
                <c:pt idx="10">
                  <c:v>1.11948</c:v>
                </c:pt>
                <c:pt idx="11">
                  <c:v>0.92191000000000012</c:v>
                </c:pt>
                <c:pt idx="12">
                  <c:v>1.0624200000000001</c:v>
                </c:pt>
                <c:pt idx="13">
                  <c:v>0.70562000000000002</c:v>
                </c:pt>
                <c:pt idx="14">
                  <c:v>0.84986000000000006</c:v>
                </c:pt>
                <c:pt idx="15">
                  <c:v>0.74545000000000006</c:v>
                </c:pt>
                <c:pt idx="16">
                  <c:v>0.43888999999999995</c:v>
                </c:pt>
                <c:pt idx="17">
                  <c:v>0.31684099999999998</c:v>
                </c:pt>
                <c:pt idx="18">
                  <c:v>0.45506999999999997</c:v>
                </c:pt>
                <c:pt idx="19">
                  <c:v>0.34273999999999993</c:v>
                </c:pt>
                <c:pt idx="20">
                  <c:v>0.250282</c:v>
                </c:pt>
                <c:pt idx="21">
                  <c:v>0.22003999999999999</c:v>
                </c:pt>
                <c:pt idx="22">
                  <c:v>0.22249000000000002</c:v>
                </c:pt>
                <c:pt idx="23">
                  <c:v>0.18194400000000002</c:v>
                </c:pt>
                <c:pt idx="24">
                  <c:v>0.229989</c:v>
                </c:pt>
                <c:pt idx="25">
                  <c:v>0.17751000000000003</c:v>
                </c:pt>
                <c:pt idx="26">
                  <c:v>0.18454600000000002</c:v>
                </c:pt>
                <c:pt idx="27">
                  <c:v>0.14035999999999998</c:v>
                </c:pt>
                <c:pt idx="28">
                  <c:v>0.11780700000000002</c:v>
                </c:pt>
                <c:pt idx="29">
                  <c:v>0.144452</c:v>
                </c:pt>
                <c:pt idx="30">
                  <c:v>8.2379999999999995E-2</c:v>
                </c:pt>
                <c:pt idx="31">
                  <c:v>6.5949999999999995E-2</c:v>
                </c:pt>
                <c:pt idx="32">
                  <c:v>6.2429999999999992E-2</c:v>
                </c:pt>
                <c:pt idx="33">
                  <c:v>8.0418999999999977E-2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99-4447-BB6C-94E8E23A7AB2}"/>
            </c:ext>
          </c:extLst>
        </c:ser>
        <c:ser>
          <c:idx val="2"/>
          <c:order val="2"/>
          <c:tx>
            <c:strRef>
              <c:f>'5. Hiukkaset'!$D$9</c:f>
              <c:strCache>
                <c:ptCount val="1"/>
                <c:pt idx="0">
                  <c:v>Prosessiperäiset päästöt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'5. Hiukkaset'!$A$10:$A$43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'5. Hiukkaset'!$D$10:$D$43</c:f>
              <c:numCache>
                <c:formatCode>#,##0</c:formatCode>
                <c:ptCount val="34"/>
                <c:pt idx="0">
                  <c:v>9.037700000000001</c:v>
                </c:pt>
                <c:pt idx="1">
                  <c:v>7.4550000000000001</c:v>
                </c:pt>
                <c:pt idx="2">
                  <c:v>5.9790000000000001</c:v>
                </c:pt>
                <c:pt idx="3">
                  <c:v>4.952</c:v>
                </c:pt>
                <c:pt idx="4">
                  <c:v>4.8280000000000003</c:v>
                </c:pt>
                <c:pt idx="5">
                  <c:v>4.609</c:v>
                </c:pt>
                <c:pt idx="6">
                  <c:v>4.6692999999999998</c:v>
                </c:pt>
                <c:pt idx="7">
                  <c:v>4.5626999999999995</c:v>
                </c:pt>
                <c:pt idx="8">
                  <c:v>4.2166999999999994</c:v>
                </c:pt>
                <c:pt idx="9">
                  <c:v>3.1087999999999996</c:v>
                </c:pt>
                <c:pt idx="10">
                  <c:v>3.4618000000000002</c:v>
                </c:pt>
                <c:pt idx="11">
                  <c:v>4.3864999999999998</c:v>
                </c:pt>
                <c:pt idx="12">
                  <c:v>4.86944</c:v>
                </c:pt>
                <c:pt idx="13">
                  <c:v>4.1140600000000003</c:v>
                </c:pt>
                <c:pt idx="14">
                  <c:v>3.5084499999999998</c:v>
                </c:pt>
                <c:pt idx="15">
                  <c:v>3.3436699999999999</c:v>
                </c:pt>
                <c:pt idx="16">
                  <c:v>2.60561</c:v>
                </c:pt>
                <c:pt idx="17">
                  <c:v>1.3129000000000002</c:v>
                </c:pt>
                <c:pt idx="18">
                  <c:v>2.08704</c:v>
                </c:pt>
                <c:pt idx="19">
                  <c:v>2.0310799999999998</c:v>
                </c:pt>
                <c:pt idx="20">
                  <c:v>2.4768400000000002</c:v>
                </c:pt>
                <c:pt idx="21">
                  <c:v>2.0532539999999999</c:v>
                </c:pt>
                <c:pt idx="22">
                  <c:v>2.2125500000000002</c:v>
                </c:pt>
                <c:pt idx="23">
                  <c:v>2.044</c:v>
                </c:pt>
                <c:pt idx="24">
                  <c:v>2.2476100000000008</c:v>
                </c:pt>
                <c:pt idx="25">
                  <c:v>2.3933899999999997</c:v>
                </c:pt>
                <c:pt idx="26">
                  <c:v>2.17849</c:v>
                </c:pt>
                <c:pt idx="27">
                  <c:v>1.9669000000000001</c:v>
                </c:pt>
                <c:pt idx="28">
                  <c:v>1.8840399999999999</c:v>
                </c:pt>
                <c:pt idx="29">
                  <c:v>1.8146799999999998</c:v>
                </c:pt>
                <c:pt idx="30">
                  <c:v>1.6683999999999999</c:v>
                </c:pt>
                <c:pt idx="31">
                  <c:v>1.563113</c:v>
                </c:pt>
                <c:pt idx="32">
                  <c:v>1.2668700000000002</c:v>
                </c:pt>
                <c:pt idx="33">
                  <c:v>1.2705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99-4447-BB6C-94E8E23A7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6"/>
        <c:overlap val="100"/>
        <c:axId val="636365552"/>
        <c:axId val="636365944"/>
      </c:barChart>
      <c:lineChart>
        <c:grouping val="standard"/>
        <c:varyColors val="0"/>
        <c:ser>
          <c:idx val="0"/>
          <c:order val="0"/>
          <c:tx>
            <c:strRef>
              <c:f>'5. Hiukkaset'!$B$9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>
              <a:solidFill>
                <a:srgbClr val="59594A"/>
              </a:solidFill>
            </a:ln>
          </c:spPr>
          <c:marker>
            <c:symbol val="none"/>
          </c:marker>
          <c:cat>
            <c:strRef>
              <c:f>'5. Hiukkaset'!$A$10:$A$43</c:f>
              <c:strCache>
                <c:ptCount val="34"/>
                <c:pt idx="0">
                  <c:v>1992</c:v>
                </c:pt>
                <c:pt idx="1">
                  <c:v>1993</c:v>
                </c:pt>
                <c:pt idx="2">
                  <c:v>1994</c:v>
                </c:pt>
                <c:pt idx="3">
                  <c:v>1995</c:v>
                </c:pt>
                <c:pt idx="4">
                  <c:v>1996</c:v>
                </c:pt>
                <c:pt idx="5">
                  <c:v>1997</c:v>
                </c:pt>
                <c:pt idx="6">
                  <c:v>1998</c:v>
                </c:pt>
                <c:pt idx="7">
                  <c:v>1999</c:v>
                </c:pt>
                <c:pt idx="8">
                  <c:v>2000</c:v>
                </c:pt>
                <c:pt idx="9">
                  <c:v>2001</c:v>
                </c:pt>
                <c:pt idx="10">
                  <c:v>2002</c:v>
                </c:pt>
                <c:pt idx="11">
                  <c:v>2003</c:v>
                </c:pt>
                <c:pt idx="12">
                  <c:v>2004</c:v>
                </c:pt>
                <c:pt idx="13">
                  <c:v>2005</c:v>
                </c:pt>
                <c:pt idx="14">
                  <c:v>2006</c:v>
                </c:pt>
                <c:pt idx="15">
                  <c:v>2007</c:v>
                </c:pt>
                <c:pt idx="16">
                  <c:v>2008</c:v>
                </c:pt>
                <c:pt idx="17">
                  <c:v>2009</c:v>
                </c:pt>
                <c:pt idx="18">
                  <c:v>2010</c:v>
                </c:pt>
                <c:pt idx="19">
                  <c:v>2011</c:v>
                </c:pt>
                <c:pt idx="20">
                  <c:v>2012</c:v>
                </c:pt>
                <c:pt idx="21">
                  <c:v>2013</c:v>
                </c:pt>
                <c:pt idx="22">
                  <c:v>2014</c:v>
                </c:pt>
                <c:pt idx="23">
                  <c:v>2015</c:v>
                </c:pt>
                <c:pt idx="24">
                  <c:v>2016</c:v>
                </c:pt>
                <c:pt idx="25">
                  <c:v>2017</c:v>
                </c:pt>
                <c:pt idx="26">
                  <c:v>2018</c:v>
                </c:pt>
                <c:pt idx="27">
                  <c:v>2019</c:v>
                </c:pt>
                <c:pt idx="28">
                  <c:v>2020</c:v>
                </c:pt>
                <c:pt idx="29">
                  <c:v>2021</c:v>
                </c:pt>
                <c:pt idx="30">
                  <c:v>2022</c:v>
                </c:pt>
                <c:pt idx="31">
                  <c:v>2023</c:v>
                </c:pt>
                <c:pt idx="32">
                  <c:v>2024</c:v>
                </c:pt>
                <c:pt idx="33">
                  <c:v>2025</c:v>
                </c:pt>
              </c:strCache>
            </c:strRef>
          </c:cat>
          <c:val>
            <c:numRef>
              <c:f>'5. Hiukkaset'!$B$10:$B$43</c:f>
              <c:numCache>
                <c:formatCode>#,##0</c:formatCode>
                <c:ptCount val="34"/>
                <c:pt idx="0">
                  <c:v>14.071695999999999</c:v>
                </c:pt>
                <c:pt idx="1">
                  <c:v>15.459588999999999</c:v>
                </c:pt>
                <c:pt idx="2">
                  <c:v>16.752285000000001</c:v>
                </c:pt>
                <c:pt idx="3">
                  <c:v>16.718050000000002</c:v>
                </c:pt>
                <c:pt idx="4">
                  <c:v>16.177033999999999</c:v>
                </c:pt>
                <c:pt idx="5">
                  <c:v>18.768169</c:v>
                </c:pt>
                <c:pt idx="6">
                  <c:v>19.420577000000002</c:v>
                </c:pt>
                <c:pt idx="7">
                  <c:v>19.923960999999998</c:v>
                </c:pt>
                <c:pt idx="8">
                  <c:v>20.609570999999999</c:v>
                </c:pt>
                <c:pt idx="9">
                  <c:v>19.050127</c:v>
                </c:pt>
                <c:pt idx="10">
                  <c:v>19.930966999999999</c:v>
                </c:pt>
                <c:pt idx="11">
                  <c:v>20.408843000000001</c:v>
                </c:pt>
                <c:pt idx="12">
                  <c:v>21.818624</c:v>
                </c:pt>
                <c:pt idx="13">
                  <c:v>19.163743</c:v>
                </c:pt>
                <c:pt idx="14">
                  <c:v>22.095321999999999</c:v>
                </c:pt>
                <c:pt idx="15">
                  <c:v>22.033995000000001</c:v>
                </c:pt>
                <c:pt idx="16">
                  <c:v>20.284859000000001</c:v>
                </c:pt>
                <c:pt idx="17">
                  <c:v>16.119686999999999</c:v>
                </c:pt>
                <c:pt idx="18">
                  <c:v>18.492162354000001</c:v>
                </c:pt>
                <c:pt idx="19">
                  <c:v>18.076926996000001</c:v>
                </c:pt>
                <c:pt idx="20">
                  <c:v>17.52029722</c:v>
                </c:pt>
                <c:pt idx="21">
                  <c:v>17.664522352999999</c:v>
                </c:pt>
                <c:pt idx="22">
                  <c:v>17.414802809999998</c:v>
                </c:pt>
                <c:pt idx="23">
                  <c:v>17.445448720000002</c:v>
                </c:pt>
                <c:pt idx="24">
                  <c:v>17.6041232</c:v>
                </c:pt>
                <c:pt idx="25">
                  <c:v>17.979275730000001</c:v>
                </c:pt>
                <c:pt idx="26">
                  <c:v>18.695969949000002</c:v>
                </c:pt>
                <c:pt idx="27">
                  <c:v>18.044579441</c:v>
                </c:pt>
                <c:pt idx="28">
                  <c:v>15.872852550000001</c:v>
                </c:pt>
                <c:pt idx="29">
                  <c:v>16.97442045</c:v>
                </c:pt>
                <c:pt idx="30">
                  <c:v>14.246796888</c:v>
                </c:pt>
                <c:pt idx="31">
                  <c:v>13.285456163999999</c:v>
                </c:pt>
                <c:pt idx="32">
                  <c:v>13.698957747000003</c:v>
                </c:pt>
                <c:pt idx="33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99-4447-BB6C-94E8E23A7A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43780112"/>
        <c:axId val="843780440"/>
      </c:lineChart>
      <c:catAx>
        <c:axId val="636365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 rot="-2700000"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944"/>
        <c:crosses val="autoZero"/>
        <c:auto val="1"/>
        <c:lblAlgn val="ctr"/>
        <c:lblOffset val="100"/>
        <c:tickLblSkip val="2"/>
        <c:noMultiLvlLbl val="0"/>
      </c:catAx>
      <c:valAx>
        <c:axId val="636365944"/>
        <c:scaling>
          <c:orientation val="minMax"/>
          <c:max val="20"/>
        </c:scaling>
        <c:delete val="0"/>
        <c:axPos val="l"/>
        <c:majorGridlines>
          <c:spPr>
            <a:ln>
              <a:solidFill>
                <a:sysClr val="window" lastClr="FFFFFF">
                  <a:lumMod val="65000"/>
                </a:sysClr>
              </a:solidFill>
            </a:ln>
          </c:spPr>
        </c:majorGridlines>
        <c:numFmt formatCode="##0" sourceLinked="0"/>
        <c:majorTickMark val="out"/>
        <c:minorTickMark val="none"/>
        <c:tickLblPos val="nextTo"/>
        <c:spPr>
          <a:ln>
            <a:solidFill>
              <a:sysClr val="window" lastClr="FFFFFF">
                <a:lumMod val="65000"/>
              </a:sysClr>
            </a:solidFill>
          </a:ln>
        </c:spPr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36365552"/>
        <c:crosses val="autoZero"/>
        <c:crossBetween val="between"/>
      </c:valAx>
      <c:valAx>
        <c:axId val="843780440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843780112"/>
        <c:crosses val="max"/>
        <c:crossBetween val="between"/>
      </c:valAx>
      <c:catAx>
        <c:axId val="8437801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43780440"/>
        <c:crosses val="autoZero"/>
        <c:auto val="1"/>
        <c:lblAlgn val="ctr"/>
        <c:lblOffset val="100"/>
        <c:noMultiLvlLbl val="0"/>
      </c:catAx>
    </c:plotArea>
    <c:legend>
      <c:legendPos val="b"/>
      <c:overlay val="0"/>
      <c:txPr>
        <a:bodyPr/>
        <a:lstStyle/>
        <a:p>
          <a:pPr>
            <a:defRPr sz="2400">
              <a:solidFill>
                <a:schemeClr val="bg2">
                  <a:lumMod val="10000"/>
                </a:schemeClr>
              </a:solidFill>
            </a:defRPr>
          </a:pPr>
          <a:endParaRPr lang="fi-FI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2400" b="1" dirty="0">
                <a:solidFill>
                  <a:schemeClr val="bg2">
                    <a:lumMod val="10000"/>
                  </a:schemeClr>
                </a:solidFill>
              </a:rPr>
              <a:t>Massa- ja paperiteollisuuden fossiiliset kokonaishiilidioksidipäästöt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>
        <c:manualLayout>
          <c:layoutTarget val="inner"/>
          <c:xMode val="edge"/>
          <c:yMode val="edge"/>
          <c:x val="4.6354818124042282E-2"/>
          <c:y val="0.13082930128826911"/>
          <c:w val="0.90778967254761556"/>
          <c:h val="0.61228546126012251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'6. Hiilidioksidipäästöt'!$C$4</c:f>
              <c:strCache>
                <c:ptCount val="1"/>
                <c:pt idx="0">
                  <c:v>Hiilidioksidi (fossiilinen+turve)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</a:effectLst>
          </c:spPr>
          <c:invertIfNegative val="0"/>
          <c:cat>
            <c:strRef>
              <c:f>'6. Hiilidioksidipäästöt'!$A$5:$A$35</c:f>
              <c:strCache>
                <c:ptCount val="31"/>
                <c:pt idx="0">
                  <c:v>1990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</c:v>
                </c:pt>
              </c:strCache>
            </c:strRef>
          </c:cat>
          <c:val>
            <c:numRef>
              <c:f>'6. Hiilidioksidipäästöt'!$C$5:$C$35</c:f>
              <c:numCache>
                <c:formatCode>General</c:formatCode>
                <c:ptCount val="31"/>
                <c:pt idx="0" formatCode="#,##0.00">
                  <c:v>5.88</c:v>
                </c:pt>
                <c:pt idx="3" formatCode="#,##0.00">
                  <c:v>6.011355</c:v>
                </c:pt>
                <c:pt idx="4" formatCode="#,##0.00">
                  <c:v>4.8357070000000002</c:v>
                </c:pt>
                <c:pt idx="5" formatCode="#,##0.00">
                  <c:v>4.4966379999999999</c:v>
                </c:pt>
                <c:pt idx="6" formatCode="#,##0.00">
                  <c:v>4.6773236410000001</c:v>
                </c:pt>
                <c:pt idx="7" formatCode="#,##0.00">
                  <c:v>5.259123422</c:v>
                </c:pt>
                <c:pt idx="8" formatCode="#,##0.00">
                  <c:v>5.3016955999999995</c:v>
                </c:pt>
                <c:pt idx="9" formatCode="#,##0.00">
                  <c:v>4.962893199999999</c:v>
                </c:pt>
                <c:pt idx="10" formatCode="#,##0.00">
                  <c:v>4.3145532099999997</c:v>
                </c:pt>
                <c:pt idx="11" formatCode="#,##0.00">
                  <c:v>4.9835599999999998</c:v>
                </c:pt>
                <c:pt idx="12" formatCode="#,##0.00">
                  <c:v>4.9942992000000004</c:v>
                </c:pt>
                <c:pt idx="13" formatCode="#,##0.00">
                  <c:v>4.4208689999999997</c:v>
                </c:pt>
                <c:pt idx="14" formatCode="#,##0.00">
                  <c:v>3.3873150000000001</c:v>
                </c:pt>
                <c:pt idx="15" formatCode="#,##0.00">
                  <c:v>4.0188616999999995</c:v>
                </c:pt>
                <c:pt idx="16" formatCode="#,##0.00">
                  <c:v>3.6666903399999997</c:v>
                </c:pt>
                <c:pt idx="17" formatCode="#,##0.00">
                  <c:v>3.1300670300000002</c:v>
                </c:pt>
                <c:pt idx="18" formatCode="#,##0.00">
                  <c:v>3.0245920199999996</c:v>
                </c:pt>
                <c:pt idx="19" formatCode="#,##0.00">
                  <c:v>3.0055010709999994</c:v>
                </c:pt>
                <c:pt idx="20" formatCode="#,##0.00">
                  <c:v>3.0224832999999998</c:v>
                </c:pt>
                <c:pt idx="21" formatCode="#,##0.00">
                  <c:v>3.0849506</c:v>
                </c:pt>
                <c:pt idx="22" formatCode="#,##0.00">
                  <c:v>2.96867239</c:v>
                </c:pt>
                <c:pt idx="23" formatCode="#,##0.00">
                  <c:v>2.9696903300000002</c:v>
                </c:pt>
                <c:pt idx="24" formatCode="#,##0.00">
                  <c:v>2.6901577849999998</c:v>
                </c:pt>
                <c:pt idx="25" formatCode="#,##0.00">
                  <c:v>2.2451219110000005</c:v>
                </c:pt>
                <c:pt idx="26" formatCode="#,##0.00">
                  <c:v>2.3013031170000002</c:v>
                </c:pt>
                <c:pt idx="27" formatCode="#,##0.00">
                  <c:v>1.8807061699999998</c:v>
                </c:pt>
                <c:pt idx="28" formatCode="#,##0.00">
                  <c:v>1.37748008</c:v>
                </c:pt>
                <c:pt idx="29" formatCode="#,##0.00">
                  <c:v>1.1682715299999999</c:v>
                </c:pt>
                <c:pt idx="30" formatCode="#,##0.00">
                  <c:v>0.89802271999999994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C7-4D23-B48E-C5225BCB3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600978303"/>
        <c:axId val="1600976639"/>
      </c:barChart>
      <c:lineChart>
        <c:grouping val="standard"/>
        <c:varyColors val="0"/>
        <c:ser>
          <c:idx val="0"/>
          <c:order val="0"/>
          <c:tx>
            <c:strRef>
              <c:f>'6. Hiilidioksidipäästöt'!$B$4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 cap="rnd">
              <a:solidFill>
                <a:srgbClr val="59594A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57150" cap="rnd">
                <a:solidFill>
                  <a:srgbClr val="59594A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D7C7-4D23-B48E-C5225BCB344C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57150" cap="rnd">
                <a:solidFill>
                  <a:srgbClr val="59594A"/>
                </a:solidFill>
                <a:prstDash val="sys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D7C7-4D23-B48E-C5225BCB344C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57150" cap="rnd">
                <a:solidFill>
                  <a:srgbClr val="59594A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D7C7-4D23-B48E-C5225BCB344C}"/>
              </c:ext>
            </c:extLst>
          </c:dPt>
          <c:cat>
            <c:strRef>
              <c:f>'6. Hiilidioksidipäästöt'!$A$5:$A$35</c:f>
              <c:strCache>
                <c:ptCount val="31"/>
                <c:pt idx="0">
                  <c:v>1990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  <c:pt idx="24">
                  <c:v>2019</c:v>
                </c:pt>
                <c:pt idx="25">
                  <c:v>2020</c:v>
                </c:pt>
                <c:pt idx="26">
                  <c:v>2021</c:v>
                </c:pt>
                <c:pt idx="27">
                  <c:v>2022</c:v>
                </c:pt>
                <c:pt idx="28">
                  <c:v>2023</c:v>
                </c:pt>
                <c:pt idx="29">
                  <c:v>2024</c:v>
                </c:pt>
                <c:pt idx="30">
                  <c:v>2025</c:v>
                </c:pt>
              </c:strCache>
            </c:strRef>
          </c:cat>
          <c:val>
            <c:numRef>
              <c:f>'6. Hiilidioksidipäästöt'!$B$5:$B$35</c:f>
              <c:numCache>
                <c:formatCode>General</c:formatCode>
                <c:ptCount val="31"/>
                <c:pt idx="0" formatCode="#,##0.00">
                  <c:v>14</c:v>
                </c:pt>
                <c:pt idx="3" formatCode="#,##0.00">
                  <c:v>19.420577000000002</c:v>
                </c:pt>
                <c:pt idx="4" formatCode="#,##0.00">
                  <c:v>19.923960999999998</c:v>
                </c:pt>
                <c:pt idx="5" formatCode="#,##0.00">
                  <c:v>20.609570999999999</c:v>
                </c:pt>
                <c:pt idx="6" formatCode="#,##0.00">
                  <c:v>19.050127</c:v>
                </c:pt>
                <c:pt idx="7" formatCode="#,##0.00">
                  <c:v>19.930966999999999</c:v>
                </c:pt>
                <c:pt idx="8" formatCode="#,##0.00">
                  <c:v>20.408843000000001</c:v>
                </c:pt>
                <c:pt idx="9" formatCode="#,##0.00">
                  <c:v>21.818624</c:v>
                </c:pt>
                <c:pt idx="10" formatCode="#,##0.00">
                  <c:v>19.163743</c:v>
                </c:pt>
                <c:pt idx="11" formatCode="#,##0.00">
                  <c:v>22.095321999999999</c:v>
                </c:pt>
                <c:pt idx="12" formatCode="#,##0.00">
                  <c:v>22.033995000000001</c:v>
                </c:pt>
                <c:pt idx="13" formatCode="#,##0.00">
                  <c:v>20.284859000000001</c:v>
                </c:pt>
                <c:pt idx="14" formatCode="#,##0.00">
                  <c:v>16.119686999999999</c:v>
                </c:pt>
                <c:pt idx="15" formatCode="#,##0.00">
                  <c:v>18.492162354000001</c:v>
                </c:pt>
                <c:pt idx="16" formatCode="#,##0.00">
                  <c:v>18.076926996000001</c:v>
                </c:pt>
                <c:pt idx="17" formatCode="#,##0.00">
                  <c:v>17.52029722</c:v>
                </c:pt>
                <c:pt idx="18" formatCode="#,##0.00">
                  <c:v>17.664522352999999</c:v>
                </c:pt>
                <c:pt idx="19" formatCode="#,##0.00">
                  <c:v>17.414802809999998</c:v>
                </c:pt>
                <c:pt idx="20" formatCode="#,##0.00">
                  <c:v>17.445448720000002</c:v>
                </c:pt>
                <c:pt idx="21" formatCode="#,##0.00">
                  <c:v>17.6041232</c:v>
                </c:pt>
                <c:pt idx="22" formatCode="#,##0.00">
                  <c:v>17.979275730000001</c:v>
                </c:pt>
                <c:pt idx="23" formatCode="#,##0.00">
                  <c:v>18.695969949000002</c:v>
                </c:pt>
                <c:pt idx="24" formatCode="#,##0.00">
                  <c:v>18.044579441</c:v>
                </c:pt>
                <c:pt idx="25" formatCode="#,##0.00">
                  <c:v>15.872852550000001</c:v>
                </c:pt>
                <c:pt idx="26" formatCode="#,##0.00">
                  <c:v>16.97442045</c:v>
                </c:pt>
                <c:pt idx="27" formatCode="#,##0.00">
                  <c:v>14.246796888</c:v>
                </c:pt>
                <c:pt idx="28" formatCode="#,##0.00">
                  <c:v>13.285456163999999</c:v>
                </c:pt>
                <c:pt idx="29" formatCode="#,##0.00">
                  <c:v>13.698957747000003</c:v>
                </c:pt>
                <c:pt idx="30" formatCode="#,##0.00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7C7-4D23-B48E-C5225BCB3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5084239"/>
        <c:axId val="1325091311"/>
      </c:lineChart>
      <c:catAx>
        <c:axId val="1600978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600976639"/>
        <c:crosses val="autoZero"/>
        <c:auto val="1"/>
        <c:lblAlgn val="ctr"/>
        <c:lblOffset val="100"/>
        <c:tickLblSkip val="2"/>
        <c:noMultiLvlLbl val="0"/>
      </c:catAx>
      <c:valAx>
        <c:axId val="1600976639"/>
        <c:scaling>
          <c:orientation val="minMax"/>
          <c:max val="7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#,##0" sourceLinked="0"/>
        <c:majorTickMark val="cross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600978303"/>
        <c:crosses val="autoZero"/>
        <c:crossBetween val="between"/>
      </c:valAx>
      <c:valAx>
        <c:axId val="1325091311"/>
        <c:scaling>
          <c:orientation val="minMax"/>
          <c:max val="28"/>
          <c:min val="0"/>
        </c:scaling>
        <c:delete val="0"/>
        <c:axPos val="r"/>
        <c:numFmt formatCode="#,##0" sourceLinked="0"/>
        <c:majorTickMark val="cross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325084239"/>
        <c:crosses val="max"/>
        <c:crossBetween val="between"/>
        <c:majorUnit val="4"/>
      </c:valAx>
      <c:catAx>
        <c:axId val="13250842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25091311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span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/>
      </a:pPr>
      <a:endParaRPr lang="fi-FI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445024729351875E-2"/>
          <c:y val="0.10438922587907705"/>
          <c:w val="0.8871935745663263"/>
          <c:h val="0.64146229342923455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'6. Hiilidioksidipäästöt'!$C$40</c:f>
              <c:strCache>
                <c:ptCount val="1"/>
                <c:pt idx="0">
                  <c:v>Hiilidioksidi (ei-fossiilinen)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>
              <a:glow>
                <a:schemeClr val="accent1">
                  <a:alpha val="40000"/>
                </a:schemeClr>
              </a:glow>
            </a:effectLst>
          </c:spPr>
          <c:invertIfNegative val="0"/>
          <c:cat>
            <c:strRef>
              <c:f>'6. Hiilidioksidipäästöt'!$A$44:$A$71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'6. Hiilidioksidipäästöt'!$C$44:$C$71</c:f>
              <c:numCache>
                <c:formatCode>#,##0</c:formatCode>
                <c:ptCount val="28"/>
                <c:pt idx="0">
                  <c:v>19.171275000000001</c:v>
                </c:pt>
                <c:pt idx="1">
                  <c:v>21.288878</c:v>
                </c:pt>
                <c:pt idx="2">
                  <c:v>21.510755</c:v>
                </c:pt>
                <c:pt idx="3">
                  <c:v>19.005399405999999</c:v>
                </c:pt>
                <c:pt idx="4">
                  <c:v>20.907884691</c:v>
                </c:pt>
                <c:pt idx="5">
                  <c:v>21.567596302999998</c:v>
                </c:pt>
                <c:pt idx="6">
                  <c:v>22.059219502000001</c:v>
                </c:pt>
                <c:pt idx="7">
                  <c:v>19.650745641</c:v>
                </c:pt>
                <c:pt idx="8">
                  <c:v>22.668382999999999</c:v>
                </c:pt>
                <c:pt idx="9">
                  <c:v>21.520454999999998</c:v>
                </c:pt>
                <c:pt idx="10">
                  <c:v>20.560428000000002</c:v>
                </c:pt>
                <c:pt idx="11">
                  <c:v>16.3980496</c:v>
                </c:pt>
                <c:pt idx="12">
                  <c:v>19.852693899999998</c:v>
                </c:pt>
                <c:pt idx="13">
                  <c:v>19.109088670000002</c:v>
                </c:pt>
                <c:pt idx="14">
                  <c:v>19.091553559999998</c:v>
                </c:pt>
                <c:pt idx="15">
                  <c:v>19.56138275</c:v>
                </c:pt>
                <c:pt idx="16">
                  <c:v>19.77787447</c:v>
                </c:pt>
                <c:pt idx="17">
                  <c:v>19.308796999999998</c:v>
                </c:pt>
                <c:pt idx="18">
                  <c:v>18.188686000000001</c:v>
                </c:pt>
                <c:pt idx="19">
                  <c:v>21.259398270000002</c:v>
                </c:pt>
                <c:pt idx="20">
                  <c:v>22.559117860000001</c:v>
                </c:pt>
                <c:pt idx="21">
                  <c:v>23.201717569999996</c:v>
                </c:pt>
                <c:pt idx="22">
                  <c:v>21.640983252000002</c:v>
                </c:pt>
                <c:pt idx="23">
                  <c:v>21.575319514000004</c:v>
                </c:pt>
                <c:pt idx="24">
                  <c:v>18.73659584</c:v>
                </c:pt>
                <c:pt idx="25">
                  <c:v>18.475512030000001</c:v>
                </c:pt>
                <c:pt idx="26">
                  <c:v>18.546484349999997</c:v>
                </c:pt>
                <c:pt idx="27">
                  <c:v>19.2160023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D7-4A84-BFF2-AD26DA069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600978303"/>
        <c:axId val="1600976639"/>
      </c:barChart>
      <c:lineChart>
        <c:grouping val="standard"/>
        <c:varyColors val="0"/>
        <c:ser>
          <c:idx val="0"/>
          <c:order val="0"/>
          <c:tx>
            <c:strRef>
              <c:f>'6. Hiilidioksidipäästöt'!$B$40</c:f>
              <c:strCache>
                <c:ptCount val="1"/>
                <c:pt idx="0">
                  <c:v>Sellun, paperin ja kartongin tuotanto</c:v>
                </c:pt>
              </c:strCache>
            </c:strRef>
          </c:tx>
          <c:spPr>
            <a:ln w="57150" cap="rnd">
              <a:solidFill>
                <a:srgbClr val="59594A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57150" cap="rnd">
                <a:solidFill>
                  <a:srgbClr val="59594A"/>
                </a:solidFill>
                <a:prstDash val="dash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2-14D7-4A84-BFF2-AD26DA069D28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57150" cap="rnd">
                <a:solidFill>
                  <a:srgbClr val="59594A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4-14D7-4A84-BFF2-AD26DA069D2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57150" cap="rnd">
                <a:solidFill>
                  <a:srgbClr val="59594A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6-14D7-4A84-BFF2-AD26DA069D28}"/>
              </c:ext>
            </c:extLst>
          </c:dPt>
          <c:cat>
            <c:strRef>
              <c:f>'6. Hiilidioksidipäästöt'!$A$44:$A$71</c:f>
              <c:strCache>
                <c:ptCount val="28"/>
                <c:pt idx="0">
                  <c:v>1998</c:v>
                </c:pt>
                <c:pt idx="1">
                  <c:v>1999</c:v>
                </c:pt>
                <c:pt idx="2">
                  <c:v>2000</c:v>
                </c:pt>
                <c:pt idx="3">
                  <c:v>2001</c:v>
                </c:pt>
                <c:pt idx="4">
                  <c:v>2002</c:v>
                </c:pt>
                <c:pt idx="5">
                  <c:v>2003</c:v>
                </c:pt>
                <c:pt idx="6">
                  <c:v>2004</c:v>
                </c:pt>
                <c:pt idx="7">
                  <c:v>2005</c:v>
                </c:pt>
                <c:pt idx="8">
                  <c:v>2006</c:v>
                </c:pt>
                <c:pt idx="9">
                  <c:v>2007</c:v>
                </c:pt>
                <c:pt idx="10">
                  <c:v>2008</c:v>
                </c:pt>
                <c:pt idx="11">
                  <c:v>2009</c:v>
                </c:pt>
                <c:pt idx="12">
                  <c:v>2010</c:v>
                </c:pt>
                <c:pt idx="13">
                  <c:v>2011</c:v>
                </c:pt>
                <c:pt idx="14">
                  <c:v>2012</c:v>
                </c:pt>
                <c:pt idx="15">
                  <c:v>2013</c:v>
                </c:pt>
                <c:pt idx="16">
                  <c:v>2014</c:v>
                </c:pt>
                <c:pt idx="17">
                  <c:v>2015</c:v>
                </c:pt>
                <c:pt idx="18">
                  <c:v>2016</c:v>
                </c:pt>
                <c:pt idx="19">
                  <c:v>2017</c:v>
                </c:pt>
                <c:pt idx="20">
                  <c:v>2018</c:v>
                </c:pt>
                <c:pt idx="21">
                  <c:v>2019</c:v>
                </c:pt>
                <c:pt idx="22">
                  <c:v>2020</c:v>
                </c:pt>
                <c:pt idx="23">
                  <c:v>2021</c:v>
                </c:pt>
                <c:pt idx="24">
                  <c:v>2022</c:v>
                </c:pt>
                <c:pt idx="25">
                  <c:v>2023</c:v>
                </c:pt>
                <c:pt idx="26">
                  <c:v>2024</c:v>
                </c:pt>
                <c:pt idx="27">
                  <c:v>2025</c:v>
                </c:pt>
              </c:strCache>
            </c:strRef>
          </c:cat>
          <c:val>
            <c:numRef>
              <c:f>'6. Hiilidioksidipäästöt'!$B$44:$B$71</c:f>
              <c:numCache>
                <c:formatCode>#,##0</c:formatCode>
                <c:ptCount val="28"/>
                <c:pt idx="0">
                  <c:v>19.420577000000002</c:v>
                </c:pt>
                <c:pt idx="1">
                  <c:v>19.923960999999998</c:v>
                </c:pt>
                <c:pt idx="2">
                  <c:v>20.609570999999999</c:v>
                </c:pt>
                <c:pt idx="3">
                  <c:v>19.050127</c:v>
                </c:pt>
                <c:pt idx="4">
                  <c:v>19.930966999999999</c:v>
                </c:pt>
                <c:pt idx="5">
                  <c:v>20.408843000000001</c:v>
                </c:pt>
                <c:pt idx="6">
                  <c:v>21.818624</c:v>
                </c:pt>
                <c:pt idx="7">
                  <c:v>19.163743</c:v>
                </c:pt>
                <c:pt idx="8">
                  <c:v>22.095321999999999</c:v>
                </c:pt>
                <c:pt idx="9">
                  <c:v>22.033995000000001</c:v>
                </c:pt>
                <c:pt idx="10">
                  <c:v>20.284859000000001</c:v>
                </c:pt>
                <c:pt idx="11">
                  <c:v>16.119686999999999</c:v>
                </c:pt>
                <c:pt idx="12">
                  <c:v>18.492162354000001</c:v>
                </c:pt>
                <c:pt idx="13">
                  <c:v>18.076926996000001</c:v>
                </c:pt>
                <c:pt idx="14">
                  <c:v>17.52029722</c:v>
                </c:pt>
                <c:pt idx="15">
                  <c:v>17.664522352999999</c:v>
                </c:pt>
                <c:pt idx="16">
                  <c:v>17.414802809999998</c:v>
                </c:pt>
                <c:pt idx="17">
                  <c:v>17.445448720000002</c:v>
                </c:pt>
                <c:pt idx="18">
                  <c:v>17.6041232</c:v>
                </c:pt>
                <c:pt idx="19">
                  <c:v>17.979275730000001</c:v>
                </c:pt>
                <c:pt idx="20">
                  <c:v>18.695969949000002</c:v>
                </c:pt>
                <c:pt idx="21">
                  <c:v>18.044579441</c:v>
                </c:pt>
                <c:pt idx="22">
                  <c:v>15.872852550000001</c:v>
                </c:pt>
                <c:pt idx="23">
                  <c:v>16.97442045</c:v>
                </c:pt>
                <c:pt idx="24">
                  <c:v>14.246796888</c:v>
                </c:pt>
                <c:pt idx="25">
                  <c:v>13.285456163999999</c:v>
                </c:pt>
                <c:pt idx="26">
                  <c:v>13.698957747000003</c:v>
                </c:pt>
                <c:pt idx="27">
                  <c:v>13.952822460000002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4D7-4A84-BFF2-AD26DA069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5084239"/>
        <c:axId val="1325091311"/>
      </c:lineChart>
      <c:catAx>
        <c:axId val="16009783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600976639"/>
        <c:crosses val="autoZero"/>
        <c:auto val="1"/>
        <c:lblAlgn val="ctr"/>
        <c:lblOffset val="100"/>
        <c:tickLblSkip val="2"/>
        <c:noMultiLvlLbl val="0"/>
      </c:catAx>
      <c:valAx>
        <c:axId val="1600976639"/>
        <c:scaling>
          <c:orientation val="minMax"/>
          <c:max val="25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600978303"/>
        <c:crosses val="autoZero"/>
        <c:crossBetween val="between"/>
      </c:valAx>
      <c:valAx>
        <c:axId val="1325091311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325084239"/>
        <c:crosses val="max"/>
        <c:crossBetween val="between"/>
      </c:valAx>
      <c:catAx>
        <c:axId val="13250842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25091311"/>
        <c:crosses val="autoZero"/>
        <c:auto val="1"/>
        <c:lblAlgn val="ctr"/>
        <c:lblOffset val="100"/>
        <c:noMultiLvlLbl val="0"/>
      </c:catAx>
      <c:spPr>
        <a:noFill/>
        <a:ln>
          <a:solidFill>
            <a:schemeClr val="bg1">
              <a:lumMod val="65000"/>
            </a:schemeClr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>
          <a:solidFill>
            <a:srgbClr val="59594A"/>
          </a:solidFill>
        </a:defRPr>
      </a:pPr>
      <a:endParaRPr lang="fi-FI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0.04616</cdr:x>
      <cdr:y>0.00306</cdr:y>
    </cdr:from>
    <cdr:to>
      <cdr:x>0.40359</cdr:x>
      <cdr:y>0.06853</cdr:y>
    </cdr:to>
    <cdr:sp macro="" textlink="">
      <cdr:nvSpPr>
        <cdr:cNvPr id="2" name="Tekstikehys 1">
          <a:extLst xmlns:a="http://schemas.openxmlformats.org/drawingml/2006/main">
            <a:ext uri="{FF2B5EF4-FFF2-40B4-BE49-F238E27FC236}">
              <a16:creationId xmlns:a16="http://schemas.microsoft.com/office/drawing/2014/main" id="{E848F3D4-E903-4AEA-946B-B8D459F8C16D}"/>
            </a:ext>
          </a:extLst>
        </cdr:cNvPr>
        <cdr:cNvSpPr txBox="1"/>
      </cdr:nvSpPr>
      <cdr:spPr>
        <a:xfrm xmlns:a="http://schemas.openxmlformats.org/drawingml/2006/main">
          <a:off x="739993" y="21207"/>
          <a:ext cx="5730376" cy="4538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Indeksi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1992 = 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0.16862</cdr:x>
      <cdr:y>0.08269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4024A915-FB41-D711-69EE-8104D955C51E}"/>
            </a:ext>
          </a:extLst>
        </cdr:cNvPr>
        <cdr:cNvSpPr txBox="1"/>
      </cdr:nvSpPr>
      <cdr:spPr>
        <a:xfrm xmlns:a="http://schemas.openxmlformats.org/drawingml/2006/main">
          <a:off x="0" y="0"/>
          <a:ext cx="2703305" cy="57325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Päästöt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S-t/v</a:t>
          </a:r>
          <a:endParaRPr lang="fi-FI" sz="2400" dirty="0">
            <a:solidFill>
              <a:schemeClr val="bg2">
                <a:lumMod val="10000"/>
              </a:schemeClr>
            </a:solidFill>
            <a:latin typeface="+mn-lt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0.85883</cdr:x>
      <cdr:y>0</cdr:y>
    </cdr:from>
    <cdr:to>
      <cdr:x>1</cdr:x>
      <cdr:y>0.08642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981A35C5-F072-4883-5C52-77D5A74EF98D}"/>
            </a:ext>
          </a:extLst>
        </cdr:cNvPr>
        <cdr:cNvSpPr txBox="1"/>
      </cdr:nvSpPr>
      <cdr:spPr>
        <a:xfrm xmlns:a="http://schemas.openxmlformats.org/drawingml/2006/main">
          <a:off x="13768871" y="0"/>
          <a:ext cx="2263292" cy="5991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milj.</a:t>
          </a:r>
          <a:r>
            <a:rPr lang="fi-FI" sz="240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 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itchFamily="34" charset="0"/>
            </a:rPr>
            <a:t>t</a:t>
          </a:r>
        </a:p>
        <a:p xmlns:a="http://schemas.openxmlformats.org/drawingml/2006/main">
          <a:endParaRPr lang="fi-FI" sz="2400" dirty="0">
            <a:solidFill>
              <a:schemeClr val="bg2">
                <a:lumMod val="10000"/>
              </a:schemeClr>
            </a:solidFill>
            <a:latin typeface="+mn-lt"/>
            <a:cs typeface="Arial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0.17268</cdr:x>
      <cdr:y>0.0703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1B4F572F-5313-496F-8F98-78735B742C51}"/>
            </a:ext>
          </a:extLst>
        </cdr:cNvPr>
        <cdr:cNvSpPr txBox="1"/>
      </cdr:nvSpPr>
      <cdr:spPr>
        <a:xfrm xmlns:a="http://schemas.openxmlformats.org/drawingml/2006/main">
          <a:off x="-1139825" y="-1908225"/>
          <a:ext cx="2768434" cy="4827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Päästöt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t/v</a:t>
          </a:r>
        </a:p>
      </cdr:txBody>
    </cdr:sp>
  </cdr:relSizeAnchor>
  <cdr:relSizeAnchor xmlns:cdr="http://schemas.openxmlformats.org/drawingml/2006/chartDrawing">
    <cdr:from>
      <cdr:x>0.84232</cdr:x>
      <cdr:y>0</cdr:y>
    </cdr:from>
    <cdr:to>
      <cdr:x>1</cdr:x>
      <cdr:y>0.06073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E9583574-0BC2-4B21-B195-6BAAE16AB09D}"/>
            </a:ext>
          </a:extLst>
        </cdr:cNvPr>
        <cdr:cNvSpPr txBox="1"/>
      </cdr:nvSpPr>
      <cdr:spPr>
        <a:xfrm xmlns:a="http://schemas.openxmlformats.org/drawingml/2006/main">
          <a:off x="13504223" y="0"/>
          <a:ext cx="2527940" cy="417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milj. t/v</a:t>
          </a:r>
        </a:p>
        <a:p xmlns:a="http://schemas.openxmlformats.org/drawingml/2006/main">
          <a:endParaRPr lang="fi-FI" sz="1200" baseline="0" dirty="0">
            <a:solidFill>
              <a:srgbClr val="59594A"/>
            </a:solidFill>
            <a:latin typeface="+mn-lt"/>
            <a:cs typeface="Arial" pitchFamily="34" charset="0"/>
          </a:endParaRPr>
        </a:p>
        <a:p xmlns:a="http://schemas.openxmlformats.org/drawingml/2006/main">
          <a:endParaRPr lang="fi-FI" sz="1200" dirty="0">
            <a:solidFill>
              <a:srgbClr val="59594A"/>
            </a:solidFill>
            <a:latin typeface="+mn-lt"/>
            <a:cs typeface="Arial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0.17226</cdr:x>
      <cdr:y>0.06553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1B4F572F-5313-496F-8F98-78735B742C51}"/>
            </a:ext>
          </a:extLst>
        </cdr:cNvPr>
        <cdr:cNvSpPr txBox="1"/>
      </cdr:nvSpPr>
      <cdr:spPr>
        <a:xfrm xmlns:a="http://schemas.openxmlformats.org/drawingml/2006/main">
          <a:off x="-1139825" y="-2116138"/>
          <a:ext cx="2761700" cy="4372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Päästöt 1000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t/v</a:t>
          </a:r>
        </a:p>
      </cdr:txBody>
    </cdr:sp>
  </cdr:relSizeAnchor>
  <cdr:relSizeAnchor xmlns:cdr="http://schemas.openxmlformats.org/drawingml/2006/chartDrawing">
    <cdr:from>
      <cdr:x>0.83892</cdr:x>
      <cdr:y>0</cdr:y>
    </cdr:from>
    <cdr:to>
      <cdr:x>1</cdr:x>
      <cdr:y>0.07201</cdr:y>
    </cdr:to>
    <cdr:sp macro="" textlink="">
      <cdr:nvSpPr>
        <cdr:cNvPr id="3" name="Tekstiruutu 1">
          <a:extLst xmlns:a="http://schemas.openxmlformats.org/drawingml/2006/main">
            <a:ext uri="{FF2B5EF4-FFF2-40B4-BE49-F238E27FC236}">
              <a16:creationId xmlns:a16="http://schemas.microsoft.com/office/drawing/2014/main" id="{E9583574-0BC2-4B21-B195-6BAAE16AB09D}"/>
            </a:ext>
          </a:extLst>
        </cdr:cNvPr>
        <cdr:cNvSpPr txBox="1"/>
      </cdr:nvSpPr>
      <cdr:spPr>
        <a:xfrm xmlns:a="http://schemas.openxmlformats.org/drawingml/2006/main">
          <a:off x="13449632" y="0"/>
          <a:ext cx="2582531" cy="4805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Tuotanto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  <a:r>
            <a:rPr lang="fi-FI" sz="240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m</a:t>
          </a:r>
          <a:r>
            <a:rPr lang="fi-FI" sz="2400" baseline="0" dirty="0">
              <a:solidFill>
                <a:schemeClr val="bg2">
                  <a:lumMod val="1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rPr>
            <a:t>ilj. t/v</a:t>
          </a:r>
        </a:p>
        <a:p xmlns:a="http://schemas.openxmlformats.org/drawingml/2006/main">
          <a:endParaRPr lang="fi-FI" sz="1400" baseline="0" dirty="0">
            <a:solidFill>
              <a:srgbClr val="59594A"/>
            </a:solidFill>
            <a:latin typeface="+mn-lt"/>
            <a:cs typeface="Arial" pitchFamily="34" charset="0"/>
          </a:endParaRPr>
        </a:p>
        <a:p xmlns:a="http://schemas.openxmlformats.org/drawingml/2006/main">
          <a:endParaRPr lang="fi-FI" sz="1200" dirty="0">
            <a:solidFill>
              <a:srgbClr val="59594A"/>
            </a:solidFill>
            <a:latin typeface="+mn-lt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0.84147</cdr:x>
      <cdr:y>0.00278</cdr:y>
    </cdr:from>
    <cdr:to>
      <cdr:x>1</cdr:x>
      <cdr:y>0.06629</cdr:y>
    </cdr:to>
    <cdr:sp macro="" textlink="">
      <cdr:nvSpPr>
        <cdr:cNvPr id="2" name="Tekstikehys 1">
          <a:extLst xmlns:a="http://schemas.openxmlformats.org/drawingml/2006/main">
            <a:ext uri="{FF2B5EF4-FFF2-40B4-BE49-F238E27FC236}">
              <a16:creationId xmlns:a16="http://schemas.microsoft.com/office/drawing/2014/main" id="{4B114473-B59B-4F60-AC68-5F5364D7B35D}"/>
            </a:ext>
          </a:extLst>
        </cdr:cNvPr>
        <cdr:cNvSpPr txBox="1"/>
      </cdr:nvSpPr>
      <cdr:spPr>
        <a:xfrm xmlns:a="http://schemas.openxmlformats.org/drawingml/2006/main">
          <a:off x="13490575" y="19273"/>
          <a:ext cx="2541588" cy="440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err="1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Tuotanto</a:t>
          </a:r>
          <a:r>
            <a:rPr lang="en-US" sz="24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 </a:t>
          </a:r>
          <a:r>
            <a:rPr lang="en-US" sz="2400" dirty="0" err="1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milj</a:t>
          </a:r>
          <a:r>
            <a:rPr lang="en-US" sz="24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. t/v</a:t>
          </a:r>
        </a:p>
        <a:p xmlns:a="http://schemas.openxmlformats.org/drawingml/2006/main">
          <a:endParaRPr lang="en-US" sz="1200" dirty="0">
            <a:solidFill>
              <a:srgbClr val="59594A"/>
            </a:solidFill>
            <a:latin typeface="+mn-lt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0.22014</cdr:x>
      <cdr:y>0.06351</cdr:y>
    </cdr:to>
    <cdr:sp macro="" textlink="">
      <cdr:nvSpPr>
        <cdr:cNvPr id="3" name="Tekstikehys 1">
          <a:extLst xmlns:a="http://schemas.openxmlformats.org/drawingml/2006/main">
            <a:ext uri="{FF2B5EF4-FFF2-40B4-BE49-F238E27FC236}">
              <a16:creationId xmlns:a16="http://schemas.microsoft.com/office/drawing/2014/main" id="{3CBB608A-AD9A-4CCA-93F4-153260A46D40}"/>
            </a:ext>
          </a:extLst>
        </cdr:cNvPr>
        <cdr:cNvSpPr txBox="1"/>
      </cdr:nvSpPr>
      <cdr:spPr>
        <a:xfrm xmlns:a="http://schemas.openxmlformats.org/drawingml/2006/main">
          <a:off x="-1139825" y="0"/>
          <a:ext cx="3529321" cy="440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err="1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Päästö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sz="2400" baseline="0" dirty="0" err="1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milj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. t/v</a:t>
          </a:r>
        </a:p>
        <a:p xmlns:a="http://schemas.openxmlformats.org/drawingml/2006/main">
          <a:endParaRPr lang="en-US" sz="1200" dirty="0">
            <a:solidFill>
              <a:srgbClr val="59594A"/>
            </a:solidFill>
            <a:latin typeface="+mn-lt"/>
            <a:cs typeface="Arial" panose="020B06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0.84232</cdr:x>
      <cdr:y>0</cdr:y>
    </cdr:from>
    <cdr:to>
      <cdr:x>1</cdr:x>
      <cdr:y>0.06351</cdr:y>
    </cdr:to>
    <cdr:sp macro="" textlink="">
      <cdr:nvSpPr>
        <cdr:cNvPr id="2" name="Tekstikehys 1">
          <a:extLst xmlns:a="http://schemas.openxmlformats.org/drawingml/2006/main">
            <a:ext uri="{FF2B5EF4-FFF2-40B4-BE49-F238E27FC236}">
              <a16:creationId xmlns:a16="http://schemas.microsoft.com/office/drawing/2014/main" id="{4B114473-B59B-4F60-AC68-5F5364D7B35D}"/>
            </a:ext>
          </a:extLst>
        </cdr:cNvPr>
        <cdr:cNvSpPr txBox="1"/>
      </cdr:nvSpPr>
      <cdr:spPr>
        <a:xfrm xmlns:a="http://schemas.openxmlformats.org/drawingml/2006/main">
          <a:off x="13504223" y="-2116138"/>
          <a:ext cx="2527940" cy="440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err="1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Tuotanto</a:t>
          </a:r>
          <a:r>
            <a:rPr lang="en-US" sz="24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 </a:t>
          </a:r>
          <a:r>
            <a:rPr lang="en-US" sz="2400" dirty="0" err="1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milj</a:t>
          </a:r>
          <a:r>
            <a:rPr lang="en-US" sz="2400" dirty="0">
              <a:solidFill>
                <a:schemeClr val="bg2">
                  <a:lumMod val="10000"/>
                </a:schemeClr>
              </a:solidFill>
              <a:latin typeface="+mn-lt"/>
              <a:ea typeface="+mn-ea"/>
              <a:cs typeface="Arial" panose="020B0604020202020204" pitchFamily="34" charset="0"/>
            </a:rPr>
            <a:t>. t/v</a:t>
          </a:r>
        </a:p>
        <a:p xmlns:a="http://schemas.openxmlformats.org/drawingml/2006/main">
          <a:endParaRPr lang="en-US" sz="1200" dirty="0">
            <a:solidFill>
              <a:srgbClr val="59594A"/>
            </a:solidFill>
            <a:latin typeface="+mn-lt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</cdr:y>
    </cdr:from>
    <cdr:to>
      <cdr:x>0.22014</cdr:x>
      <cdr:y>0.06351</cdr:y>
    </cdr:to>
    <cdr:sp macro="" textlink="">
      <cdr:nvSpPr>
        <cdr:cNvPr id="3" name="Tekstikehys 1">
          <a:extLst xmlns:a="http://schemas.openxmlformats.org/drawingml/2006/main">
            <a:ext uri="{FF2B5EF4-FFF2-40B4-BE49-F238E27FC236}">
              <a16:creationId xmlns:a16="http://schemas.microsoft.com/office/drawing/2014/main" id="{3CBB608A-AD9A-4CCA-93F4-153260A46D40}"/>
            </a:ext>
          </a:extLst>
        </cdr:cNvPr>
        <cdr:cNvSpPr txBox="1"/>
      </cdr:nvSpPr>
      <cdr:spPr>
        <a:xfrm xmlns:a="http://schemas.openxmlformats.org/drawingml/2006/main">
          <a:off x="-1139825" y="-2116138"/>
          <a:ext cx="3529320" cy="440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 err="1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Päästöt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 </a:t>
          </a:r>
          <a:r>
            <a:rPr lang="en-US" sz="2400" baseline="0" dirty="0" err="1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milj</a:t>
          </a:r>
          <a:r>
            <a:rPr lang="en-US" sz="2400" baseline="0" dirty="0">
              <a:solidFill>
                <a:schemeClr val="bg2">
                  <a:lumMod val="10000"/>
                </a:schemeClr>
              </a:solidFill>
              <a:latin typeface="+mn-lt"/>
              <a:cs typeface="Arial" panose="020B0604020202020204" pitchFamily="34" charset="0"/>
            </a:rPr>
            <a:t>. t/v</a:t>
          </a:r>
        </a:p>
        <a:p xmlns:a="http://schemas.openxmlformats.org/drawingml/2006/main">
          <a:endParaRPr lang="en-US" sz="1200" dirty="0">
            <a:solidFill>
              <a:srgbClr val="59594A"/>
            </a:solidFill>
            <a:latin typeface="+mn-lt"/>
            <a:cs typeface="Arial" panose="020B06040202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0BA6B3-CB3D-8F47-A81E-48885D22AE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ACF4DAD1-3A69-C142-BDE9-9E0DC1BBE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6"/>
            <a:ext cx="16031690" cy="132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2E4CAE-8655-5D40-8396-6E1E42B0830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139506" y="2116667"/>
            <a:ext cx="16031690" cy="69320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5B0E119-865C-EF49-AB4E-47AF149DEC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3030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r>
              <a:rPr lang="fi-FI"/>
              <a:t>20.12.2023</a:t>
            </a:r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EA52353F-5D3A-231B-9997-944785F3EEBF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fi-FI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119010068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4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9AB52A4-29E8-4611-9206-BB94D3828D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FE635D3-015E-4D21-BA2D-21CB81CA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98956"/>
            <a:ext cx="16031690" cy="1322917"/>
          </a:xfrm>
        </p:spPr>
        <p:txBody>
          <a:bodyPr/>
          <a:lstStyle/>
          <a:p>
            <a:r>
              <a:rPr lang="fi-FI" sz="4800" dirty="0">
                <a:solidFill>
                  <a:schemeClr val="accent6"/>
                </a:solidFill>
              </a:rPr>
              <a:t>Massa- ja paperiteollisuuden päästöt ilmaan ovat vähentyneet merkittävästi vuodesta 1992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EF47B2E5-F856-4A32-9BC3-F10CDC3A4CFB}"/>
              </a:ext>
            </a:extLst>
          </p:cNvPr>
          <p:cNvSpPr txBox="1"/>
          <p:nvPr/>
        </p:nvSpPr>
        <p:spPr>
          <a:xfrm>
            <a:off x="13637459" y="9168978"/>
            <a:ext cx="35337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44077">
              <a:defRPr/>
            </a:pPr>
            <a:r>
              <a:rPr lang="fi-FI" sz="2400" dirty="0">
                <a:solidFill>
                  <a:srgbClr val="000000"/>
                </a:solidFill>
              </a:rPr>
              <a:t>*C02 indeksi 1990 = 1 </a:t>
            </a:r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8B986FB9-C96F-44A7-199F-A05BF511DD00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86627072"/>
              </p:ext>
            </p:extLst>
          </p:nvPr>
        </p:nvGraphicFramePr>
        <p:xfrm>
          <a:off x="1139540" y="2160103"/>
          <a:ext cx="16032163" cy="68175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93470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102576C-0D30-4D55-90C3-E83232A3D6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2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FAF59C0-72D1-478E-870C-2999C41D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82932"/>
            <a:ext cx="16031690" cy="1322917"/>
          </a:xfrm>
        </p:spPr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Rikkipäästöt ovat laskeneet merkittävästi - sellutehtaat lähes hajuttomia</a:t>
            </a:r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5799D7BC-158A-8F02-167B-1FA83C936147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68E068DD-7F73-D59A-6335-0780F1F38873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3334990"/>
              </p:ext>
            </p:extLst>
          </p:nvPr>
        </p:nvGraphicFramePr>
        <p:xfrm>
          <a:off x="1139825" y="2332383"/>
          <a:ext cx="16032163" cy="6467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3559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102576C-0D30-4D55-90C3-E83232A3D6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3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FAF59C0-72D1-478E-870C-2999C41D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721788"/>
            <a:ext cx="16031690" cy="970537"/>
          </a:xfrm>
        </p:spPr>
        <p:txBody>
          <a:bodyPr/>
          <a:lstStyle/>
          <a:p>
            <a:r>
              <a:rPr lang="fi-FI" sz="4800" dirty="0">
                <a:solidFill>
                  <a:schemeClr val="accent6"/>
                </a:solidFill>
              </a:rPr>
              <a:t>Typenoksidipäästöjen vähentäminen on haastavaa</a:t>
            </a:r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3A140100-F800-25D9-D0CC-E145BFA62E9A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D1F3908F-46A3-46A5-8A34-9B512AA1FB3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488846031"/>
              </p:ext>
            </p:extLst>
          </p:nvPr>
        </p:nvGraphicFramePr>
        <p:xfrm>
          <a:off x="1139825" y="1908225"/>
          <a:ext cx="16031405" cy="6867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84366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102576C-0D30-4D55-90C3-E83232A3D6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FAF59C0-72D1-478E-870C-2999C41D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98956"/>
            <a:ext cx="16031690" cy="1322917"/>
          </a:xfrm>
        </p:spPr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Hiukkaspäästöjä on vähennetty merkittävästi investoimalla ilmansuojelutekniikkaan</a:t>
            </a:r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4B51ED3E-2F59-FCC2-F0F9-63FBD5608D29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D3210402-363D-4E88-9940-FE6152D2B4E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76122249"/>
              </p:ext>
            </p:extLst>
          </p:nvPr>
        </p:nvGraphicFramePr>
        <p:xfrm>
          <a:off x="1139825" y="2197290"/>
          <a:ext cx="16032163" cy="65918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290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102576C-0D30-4D55-90C3-E83232A3D6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6FAF59C0-72D1-478E-870C-2999C41D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98956"/>
            <a:ext cx="16031690" cy="1322917"/>
          </a:xfrm>
        </p:spPr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Hiilidioksidipäästöt ovat vähentyneet energiatehokkuuden ja bioenergian ansiosta </a:t>
            </a:r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1785EBE2-8FAF-D1E2-F349-AB12C3AD4047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7" name="Sisällön paikkamerkki 6">
            <a:extLst>
              <a:ext uri="{FF2B5EF4-FFF2-40B4-BE49-F238E27FC236}">
                <a16:creationId xmlns:a16="http://schemas.microsoft.com/office/drawing/2014/main" id="{30E1BD0A-565D-43D5-B278-BDEEBB306F8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53280673"/>
              </p:ext>
            </p:extLst>
          </p:nvPr>
        </p:nvGraphicFramePr>
        <p:xfrm>
          <a:off x="1139825" y="2265528"/>
          <a:ext cx="16032163" cy="6482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3934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4C89532-F397-C524-ED6D-8CFC0FCE11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5D16D87-3E63-5407-9006-215C64F68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800" dirty="0">
                <a:solidFill>
                  <a:srgbClr val="000000"/>
                </a:solidFill>
              </a:rPr>
              <a:t>Massa- ja paperiteollisuuden ei-fossiiliset kokonaishiilidioksidipäästöt Suomessa</a:t>
            </a:r>
          </a:p>
        </p:txBody>
      </p:sp>
      <p:sp>
        <p:nvSpPr>
          <p:cNvPr id="5" name="Tekstin paikkamerkki 5">
            <a:extLst>
              <a:ext uri="{FF2B5EF4-FFF2-40B4-BE49-F238E27FC236}">
                <a16:creationId xmlns:a16="http://schemas.microsoft.com/office/drawing/2014/main" id="{A1683BDF-7AE3-EE97-B90F-4865D171837D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F0B2413E-A7B0-497B-ADB3-C9F1A09CEDF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83842896"/>
              </p:ext>
            </p:extLst>
          </p:nvPr>
        </p:nvGraphicFramePr>
        <p:xfrm>
          <a:off x="1139825" y="2116138"/>
          <a:ext cx="16032163" cy="664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98764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etsäteollisuus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102</TotalTime>
  <Words>158</Words>
  <Application>Microsoft Office PowerPoint</Application>
  <PresentationFormat>Mukautettu</PresentationFormat>
  <Paragraphs>34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2" baseType="lpstr">
      <vt:lpstr>Segoe UI</vt:lpstr>
      <vt:lpstr>Arial</vt:lpstr>
      <vt:lpstr>Wingdings</vt:lpstr>
      <vt:lpstr>Calibri</vt:lpstr>
      <vt:lpstr>Aptos</vt:lpstr>
      <vt:lpstr>Office-teema</vt:lpstr>
      <vt:lpstr>Massa- ja paperiteollisuuden päästöt ilmaan ovat vähentyneet merkittävästi vuodesta 1992</vt:lpstr>
      <vt:lpstr>Rikkipäästöt ovat laskeneet merkittävästi - sellutehtaat lähes hajuttomia</vt:lpstr>
      <vt:lpstr>Typenoksidipäästöjen vähentäminen on haastavaa</vt:lpstr>
      <vt:lpstr>Hiukkaspäästöjä on vähennetty merkittävästi investoimalla ilmansuojelutekniikkaan</vt:lpstr>
      <vt:lpstr>Hiilidioksidipäästöt ovat vähentyneet energiatehokkuuden ja bioenergian ansiosta </vt:lpstr>
      <vt:lpstr>Massa- ja paperiteollisuuden ei-fossiiliset kokonaishiilidioksidipäästöt Suomessa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Liimatainen Elias</dc:creator>
  <cp:lastModifiedBy>Liimatainen Elias</cp:lastModifiedBy>
  <cp:revision>10</cp:revision>
  <dcterms:created xsi:type="dcterms:W3CDTF">2025-10-20T06:36:41Z</dcterms:created>
  <dcterms:modified xsi:type="dcterms:W3CDTF">2026-10-08T12:45:22Z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2026-09-08T12:21:48Z</vt:lpwstr>
  </property>
  <property fmtid="{D5CDD505-2E9C-101B-9397-08002B2CF9AE}" pid="4" name="MSIP_Label_b616c8f7-5329-45c1-b6df-378d2db7d954_Method">
    <vt:lpwstr>Standard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3b524a4b-a895-45c6-9e7d-71a53dde62fa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10, 3, 0, 1</vt:lpwstr>
  </property>
</Properties>
</file>