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9" r:id="rId2"/>
  </p:sldIdLst>
  <p:sldSz cx="18288000" cy="10080625"/>
  <p:notesSz cx="6858000" cy="9144000"/>
  <p:embeddedFontLst>
    <p:embeddedFont>
      <p:font typeface="Segoe UI" panose="020B0502040204020203" pitchFamily="34" charset="0"/>
      <p:regular r:id="rId4"/>
      <p:bold r:id="rId5"/>
      <p:italic r:id="rId6"/>
      <p:boldItalic r:id="rId7"/>
    </p:embeddedFont>
  </p:embeddedFontLst>
  <p:custDataLst>
    <p:tags r:id="rId8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A8C6E"/>
    <a:srgbClr val="84B014"/>
    <a:srgbClr val="4DA33C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66" d="100"/>
          <a:sy n="66" d="100"/>
        </p:scale>
        <p:origin x="105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metsa\shares\yleiset\Yhteiset\Tilastot\Ymp&#228;rist&#246;\Ymp&#228;rist&#246;kysely\Kyselyn%20analysointi\ANALYSOINTI%20-%20P&#228;&#228;st&#246;t,%20kaatopaikkaj&#228;tteet,%20ymp&#228;rist&#246;nsuojelu.xlsm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>
                <a:solidFill>
                  <a:srgbClr val="000000"/>
                </a:solidFill>
              </a:defRPr>
            </a:pPr>
            <a:r>
              <a:rPr lang="fi-FI" sz="2800" b="1" dirty="0">
                <a:solidFill>
                  <a:srgbClr val="000000"/>
                </a:solidFill>
              </a:rPr>
              <a:t>Massa- ja paperitehtaiden kokonaiskaatopaikkajätteet Suomessa</a:t>
            </a: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spPr>
          <a:ln w="38100"/>
        </c:spPr>
        <c:marker>
          <c:symbol val="none"/>
        </c:marker>
      </c:pivotFmt>
      <c:pivotFmt>
        <c:idx val="7"/>
        <c:spPr>
          <a:ln w="38100"/>
        </c:spPr>
        <c:marker>
          <c:symbol val="none"/>
        </c:marker>
      </c:pivotFmt>
      <c:pivotFmt>
        <c:idx val="8"/>
        <c:spPr>
          <a:ln w="38100"/>
        </c:spPr>
        <c:marker>
          <c:symbol val="none"/>
        </c:marker>
      </c:pivotFmt>
      <c:pivotFmt>
        <c:idx val="9"/>
        <c:spPr>
          <a:ln w="38100"/>
        </c:spPr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spPr>
          <a:ln w="31750"/>
        </c:spPr>
        <c:marker>
          <c:symbol val="none"/>
        </c:marker>
      </c:pivotFmt>
      <c:pivotFmt>
        <c:idx val="14"/>
        <c:spPr>
          <a:ln w="38100"/>
        </c:spPr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spPr>
          <a:ln>
            <a:solidFill>
              <a:srgbClr val="0071A1"/>
            </a:solidFill>
          </a:ln>
        </c:spPr>
        <c:marker>
          <c:symbol val="none"/>
        </c:marker>
      </c:pivotFmt>
      <c:pivotFmt>
        <c:idx val="22"/>
        <c:spPr>
          <a:ln>
            <a:solidFill>
              <a:srgbClr val="84BD00"/>
            </a:solidFill>
          </a:ln>
        </c:spPr>
        <c:marker>
          <c:symbol val="none"/>
        </c:marker>
      </c:pivotFmt>
      <c:pivotFmt>
        <c:idx val="23"/>
        <c:spPr>
          <a:solidFill>
            <a:srgbClr val="B1B1B1"/>
          </a:solidFill>
          <a:ln>
            <a:solidFill>
              <a:srgbClr val="9EAAB1"/>
            </a:solidFill>
          </a:ln>
        </c:spPr>
        <c:marker>
          <c:symbol val="none"/>
        </c:marker>
      </c:pivotFmt>
      <c:pivotFmt>
        <c:idx val="24"/>
        <c:spPr>
          <a:solidFill>
            <a:srgbClr val="B1B1B1"/>
          </a:solidFill>
          <a:ln>
            <a:solidFill>
              <a:srgbClr val="84BD00"/>
            </a:solidFill>
          </a:ln>
        </c:spPr>
        <c:marker>
          <c:symbol val="none"/>
        </c:marker>
      </c:pivotFmt>
      <c:pivotFmt>
        <c:idx val="25"/>
        <c:spPr>
          <a:ln>
            <a:solidFill>
              <a:srgbClr val="0071A1"/>
            </a:solidFill>
          </a:ln>
        </c:spPr>
        <c:marker>
          <c:symbol val="none"/>
        </c:marker>
      </c:pivotFmt>
      <c:pivotFmt>
        <c:idx val="26"/>
        <c:spPr>
          <a:ln>
            <a:solidFill>
              <a:srgbClr val="0071A1"/>
            </a:solidFill>
          </a:ln>
        </c:spPr>
        <c:marker>
          <c:symbol val="none"/>
        </c:marker>
      </c:pivotFmt>
      <c:pivotFmt>
        <c:idx val="27"/>
        <c:spPr>
          <a:solidFill>
            <a:srgbClr val="B1B1B1"/>
          </a:solidFill>
          <a:ln>
            <a:noFill/>
          </a:ln>
        </c:spPr>
        <c:marker>
          <c:symbol val="none"/>
        </c:marker>
      </c:pivotFmt>
      <c:pivotFmt>
        <c:idx val="28"/>
        <c:spPr>
          <a:solidFill>
            <a:srgbClr val="B1B1B1"/>
          </a:solidFill>
          <a:ln>
            <a:noFill/>
          </a:ln>
        </c:spPr>
        <c:marker>
          <c:symbol val="none"/>
        </c:marker>
      </c:pivotFmt>
      <c:pivotFmt>
        <c:idx val="29"/>
        <c:spPr>
          <a:ln>
            <a:solidFill>
              <a:srgbClr val="84BD00"/>
            </a:solidFill>
          </a:ln>
        </c:spPr>
        <c:marker>
          <c:symbol val="none"/>
        </c:marker>
      </c:pivotFmt>
      <c:pivotFmt>
        <c:idx val="30"/>
        <c:spPr>
          <a:ln>
            <a:solidFill>
              <a:srgbClr val="0071A1"/>
            </a:solidFill>
          </a:ln>
        </c:spPr>
        <c:marker>
          <c:symbol val="none"/>
        </c:marker>
      </c:pivotFmt>
      <c:pivotFmt>
        <c:idx val="31"/>
        <c:spPr>
          <a:solidFill>
            <a:srgbClr val="B1B1B1"/>
          </a:solidFill>
          <a:ln>
            <a:noFill/>
          </a:ln>
        </c:spPr>
        <c:marker>
          <c:symbol val="none"/>
        </c:marker>
      </c:pivotFmt>
      <c:pivotFmt>
        <c:idx val="32"/>
        <c:spPr>
          <a:ln>
            <a:solidFill>
              <a:srgbClr val="84BD00"/>
            </a:solidFill>
          </a:ln>
        </c:spPr>
        <c:marker>
          <c:symbol val="none"/>
        </c:marker>
      </c:pivotFmt>
      <c:pivotFmt>
        <c:idx val="33"/>
        <c:spPr>
          <a:ln>
            <a:solidFill>
              <a:srgbClr val="0071A1"/>
            </a:solidFill>
          </a:ln>
        </c:spPr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</c:pivotFmt>
      <c:pivotFmt>
        <c:idx val="36"/>
      </c:pivotFmt>
      <c:pivotFmt>
        <c:idx val="37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6.0499610459034577E-2"/>
          <c:y val="0.12708661417322833"/>
          <c:w val="0.89394000258238526"/>
          <c:h val="0.70530972186944374"/>
        </c:manualLayout>
      </c:layout>
      <c:lineChart>
        <c:grouping val="standard"/>
        <c:varyColors val="0"/>
        <c:ser>
          <c:idx val="1"/>
          <c:order val="1"/>
          <c:tx>
            <c:strRef>
              <c:f>'18. Jätteet'!$C$9</c:f>
              <c:strCache>
                <c:ptCount val="1"/>
                <c:pt idx="0">
                  <c:v>Kaatopaikkajätteet (vasen akseli)</c:v>
                </c:pt>
              </c:strCache>
            </c:strRef>
          </c:tx>
          <c:spPr>
            <a:ln w="50800">
              <a:solidFill>
                <a:srgbClr val="84BC26"/>
              </a:solidFill>
            </a:ln>
          </c:spPr>
          <c:marker>
            <c:symbol val="none"/>
          </c:marker>
          <c:cat>
            <c:strRef>
              <c:f>'18. Jätteet'!$A$10:$A$42</c:f>
              <c:strCache>
                <c:ptCount val="3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2019</c:v>
                </c:pt>
              </c:strCache>
            </c:strRef>
          </c:cat>
          <c:val>
            <c:numRef>
              <c:f>'18. Jätteet'!$C$10:$C$42</c:f>
              <c:numCache>
                <c:formatCode>#\ ##0.0</c:formatCode>
                <c:ptCount val="33"/>
                <c:pt idx="0">
                  <c:v>937.15189999999996</c:v>
                </c:pt>
                <c:pt idx="1">
                  <c:v>749.18169999999998</c:v>
                </c:pt>
                <c:pt idx="2">
                  <c:v>725.91219999999998</c:v>
                </c:pt>
                <c:pt idx="3">
                  <c:v>621.03330000000005</c:v>
                </c:pt>
                <c:pt idx="4">
                  <c:v>652.12710000000004</c:v>
                </c:pt>
                <c:pt idx="5">
                  <c:v>672.14520000000005</c:v>
                </c:pt>
                <c:pt idx="6">
                  <c:v>512.57165999999995</c:v>
                </c:pt>
                <c:pt idx="7">
                  <c:v>567.61869999999999</c:v>
                </c:pt>
                <c:pt idx="8">
                  <c:v>486.22248999999994</c:v>
                </c:pt>
                <c:pt idx="9">
                  <c:v>409.91681</c:v>
                </c:pt>
                <c:pt idx="10">
                  <c:v>382.8067299999999</c:v>
                </c:pt>
                <c:pt idx="11">
                  <c:v>333.20213000000007</c:v>
                </c:pt>
                <c:pt idx="12">
                  <c:v>279.65814000000006</c:v>
                </c:pt>
                <c:pt idx="13">
                  <c:v>261.05802</c:v>
                </c:pt>
                <c:pt idx="14">
                  <c:v>299.54393000000005</c:v>
                </c:pt>
                <c:pt idx="15">
                  <c:v>241.62366999999998</c:v>
                </c:pt>
                <c:pt idx="16">
                  <c:v>234.08908000000002</c:v>
                </c:pt>
                <c:pt idx="17">
                  <c:v>205.71194000000003</c:v>
                </c:pt>
                <c:pt idx="18">
                  <c:v>265.07354399999997</c:v>
                </c:pt>
                <c:pt idx="19">
                  <c:v>142.69976300000005</c:v>
                </c:pt>
                <c:pt idx="20">
                  <c:v>149.79148499999999</c:v>
                </c:pt>
                <c:pt idx="21">
                  <c:v>114.48266399999999</c:v>
                </c:pt>
                <c:pt idx="22">
                  <c:v>92.094086999999973</c:v>
                </c:pt>
                <c:pt idx="23">
                  <c:v>77.284672999999998</c:v>
                </c:pt>
                <c:pt idx="24">
                  <c:v>68.755472999999995</c:v>
                </c:pt>
                <c:pt idx="25">
                  <c:v>81.344672000000003</c:v>
                </c:pt>
                <c:pt idx="26">
                  <c:v>67.897531000000001</c:v>
                </c:pt>
                <c:pt idx="27">
                  <c:v>69.939650000000015</c:v>
                </c:pt>
                <c:pt idx="28">
                  <c:v>76.412261999999998</c:v>
                </c:pt>
                <c:pt idx="29">
                  <c:v>69.050995999999998</c:v>
                </c:pt>
                <c:pt idx="30">
                  <c:v>55.382729000000005</c:v>
                </c:pt>
                <c:pt idx="31">
                  <c:v>50.277611000000022</c:v>
                </c:pt>
                <c:pt idx="32">
                  <c:v>41.665595000000003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BE-4E3C-8D75-275139179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1483808"/>
        <c:axId val="721484200"/>
      </c:lineChart>
      <c:lineChart>
        <c:grouping val="standard"/>
        <c:varyColors val="0"/>
        <c:ser>
          <c:idx val="0"/>
          <c:order val="0"/>
          <c:tx>
            <c:strRef>
              <c:f>'18. Jätteet'!$B$9</c:f>
              <c:strCache>
                <c:ptCount val="1"/>
                <c:pt idx="0">
                  <c:v>Sellun, paperin ja kartongin tuotanto (oikea akseli)</c:v>
                </c:pt>
              </c:strCache>
            </c:strRef>
          </c:tx>
          <c:spPr>
            <a:ln w="50800">
              <a:solidFill>
                <a:srgbClr val="595949"/>
              </a:solidFill>
            </a:ln>
          </c:spPr>
          <c:marker>
            <c:symbol val="none"/>
          </c:marker>
          <c:cat>
            <c:strRef>
              <c:f>'[1]18 Jätteet'!$A$5:$A$31</c:f>
              <c:strCach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strCache>
            </c:strRef>
          </c:cat>
          <c:val>
            <c:numRef>
              <c:f>'18. Jätteet'!$B$10:$B$42</c:f>
              <c:numCache>
                <c:formatCode>#\ ##0.0</c:formatCode>
                <c:ptCount val="33"/>
                <c:pt idx="0">
                  <c:v>14.071695999999999</c:v>
                </c:pt>
                <c:pt idx="1">
                  <c:v>15.459588999999999</c:v>
                </c:pt>
                <c:pt idx="2">
                  <c:v>16.752285000000001</c:v>
                </c:pt>
                <c:pt idx="3">
                  <c:v>16.718050000000002</c:v>
                </c:pt>
                <c:pt idx="4">
                  <c:v>16.177033999999999</c:v>
                </c:pt>
                <c:pt idx="5">
                  <c:v>18.768169</c:v>
                </c:pt>
                <c:pt idx="6">
                  <c:v>19.420577000000002</c:v>
                </c:pt>
                <c:pt idx="7">
                  <c:v>19.923960999999998</c:v>
                </c:pt>
                <c:pt idx="8">
                  <c:v>20.609570999999999</c:v>
                </c:pt>
                <c:pt idx="9">
                  <c:v>19.050127</c:v>
                </c:pt>
                <c:pt idx="10">
                  <c:v>19.930966999999999</c:v>
                </c:pt>
                <c:pt idx="11">
                  <c:v>20.408843000000001</c:v>
                </c:pt>
                <c:pt idx="12">
                  <c:v>21.818624</c:v>
                </c:pt>
                <c:pt idx="13">
                  <c:v>19.163743</c:v>
                </c:pt>
                <c:pt idx="14">
                  <c:v>22.095321999999999</c:v>
                </c:pt>
                <c:pt idx="15">
                  <c:v>22.033995000000001</c:v>
                </c:pt>
                <c:pt idx="16">
                  <c:v>20.284859000000001</c:v>
                </c:pt>
                <c:pt idx="17">
                  <c:v>16.119686999999999</c:v>
                </c:pt>
                <c:pt idx="18">
                  <c:v>18.492162353999998</c:v>
                </c:pt>
                <c:pt idx="19">
                  <c:v>18.076926996000005</c:v>
                </c:pt>
                <c:pt idx="20">
                  <c:v>17.52029722</c:v>
                </c:pt>
                <c:pt idx="21">
                  <c:v>17.664522352999999</c:v>
                </c:pt>
                <c:pt idx="22">
                  <c:v>17.414802810000001</c:v>
                </c:pt>
                <c:pt idx="23">
                  <c:v>17.445448720000002</c:v>
                </c:pt>
                <c:pt idx="24">
                  <c:v>17.604123199999997</c:v>
                </c:pt>
                <c:pt idx="25">
                  <c:v>17.979275729999998</c:v>
                </c:pt>
                <c:pt idx="26">
                  <c:v>18.695969949000006</c:v>
                </c:pt>
                <c:pt idx="27">
                  <c:v>18.044579441000003</c:v>
                </c:pt>
                <c:pt idx="28">
                  <c:v>15.872852550000001</c:v>
                </c:pt>
                <c:pt idx="29">
                  <c:v>16.97442045</c:v>
                </c:pt>
                <c:pt idx="30">
                  <c:v>14.246796888</c:v>
                </c:pt>
                <c:pt idx="31">
                  <c:v>13.285456163999999</c:v>
                </c:pt>
                <c:pt idx="32">
                  <c:v>13.698957746999998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BE-4E3C-8D75-275139179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0073360"/>
        <c:axId val="741400336"/>
      </c:lineChart>
      <c:catAx>
        <c:axId val="721483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721484200"/>
        <c:crosses val="autoZero"/>
        <c:auto val="1"/>
        <c:lblAlgn val="ctr"/>
        <c:lblOffset val="100"/>
        <c:tickLblSkip val="3"/>
        <c:noMultiLvlLbl val="0"/>
      </c:catAx>
      <c:valAx>
        <c:axId val="721484200"/>
        <c:scaling>
          <c:orientation val="minMax"/>
          <c:max val="1600"/>
          <c:min val="0"/>
        </c:scaling>
        <c:delete val="0"/>
        <c:axPos val="l"/>
        <c:majorGridlines/>
        <c:numFmt formatCode="#\ ##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721483808"/>
        <c:crosses val="autoZero"/>
        <c:crossBetween val="midCat"/>
      </c:valAx>
      <c:valAx>
        <c:axId val="741400336"/>
        <c:scaling>
          <c:orientation val="minMax"/>
        </c:scaling>
        <c:delete val="0"/>
        <c:axPos val="r"/>
        <c:numFmt formatCode="#\ ##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740073360"/>
        <c:crosses val="max"/>
        <c:crossBetween val="between"/>
        <c:majorUnit val="3"/>
      </c:valAx>
      <c:catAx>
        <c:axId val="740073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41400336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2000">
              <a:solidFill>
                <a:srgbClr val="000000"/>
              </a:solidFill>
            </a:defRPr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59594A"/>
          </a:solidFill>
          <a:latin typeface="+mn-lt"/>
        </a:defRPr>
      </a:pPr>
      <a:endParaRPr lang="fi-FI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0.17184</cdr:x>
      <cdr:y>0.05704</cdr:y>
    </cdr:to>
    <cdr:sp macro="" textlink="">
      <cdr:nvSpPr>
        <cdr:cNvPr id="2" name="Tekstikehys 1">
          <a:extLst xmlns:a="http://schemas.openxmlformats.org/drawingml/2006/main">
            <a:ext uri="{FF2B5EF4-FFF2-40B4-BE49-F238E27FC236}">
              <a16:creationId xmlns:a16="http://schemas.microsoft.com/office/drawing/2014/main" id="{42546CBB-7C63-4775-B976-9917D30DD61E}"/>
            </a:ext>
          </a:extLst>
        </cdr:cNvPr>
        <cdr:cNvSpPr txBox="1"/>
      </cdr:nvSpPr>
      <cdr:spPr>
        <a:xfrm xmlns:a="http://schemas.openxmlformats.org/drawingml/2006/main">
          <a:off x="-1139540" y="-2510971"/>
          <a:ext cx="2754885" cy="359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rgbClr val="000000"/>
              </a:solidFill>
            </a:rPr>
            <a:t>1000 t/v</a:t>
          </a:r>
        </a:p>
        <a:p xmlns:a="http://schemas.openxmlformats.org/drawingml/2006/main">
          <a:endParaRPr lang="en-US" sz="1800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0.05897</cdr:x>
      <cdr:y>0.01754</cdr:y>
    </cdr:from>
    <cdr:to>
      <cdr:x>0.16953</cdr:x>
      <cdr:y>0.07268</cdr:y>
    </cdr:to>
    <cdr:sp macro="" textlink="">
      <cdr:nvSpPr>
        <cdr:cNvPr id="3" name="Tekstiruutu 1">
          <a:extLst xmlns:a="http://schemas.openxmlformats.org/drawingml/2006/main">
            <a:ext uri="{FF2B5EF4-FFF2-40B4-BE49-F238E27FC236}">
              <a16:creationId xmlns:a16="http://schemas.microsoft.com/office/drawing/2014/main" id="{890E459E-79F2-411E-95DA-72CADB2EC270}"/>
            </a:ext>
          </a:extLst>
        </cdr:cNvPr>
        <cdr:cNvSpPr txBox="1"/>
      </cdr:nvSpPr>
      <cdr:spPr>
        <a:xfrm xmlns:a="http://schemas.openxmlformats.org/drawingml/2006/main">
          <a:off x="548640" y="106680"/>
          <a:ext cx="1028700" cy="335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/>
        </a:p>
      </cdr:txBody>
    </cdr:sp>
  </cdr:relSizeAnchor>
  <cdr:relSizeAnchor xmlns:cdr="http://schemas.openxmlformats.org/drawingml/2006/chartDrawing">
    <cdr:from>
      <cdr:x>0.95106</cdr:x>
      <cdr:y>1.5875E-7</cdr:y>
    </cdr:from>
    <cdr:to>
      <cdr:x>1</cdr:x>
      <cdr:y>0.02803</cdr:y>
    </cdr:to>
    <cdr:sp macro="" textlink="">
      <cdr:nvSpPr>
        <cdr:cNvPr id="4" name="Tekstikehys 1">
          <a:extLst xmlns:a="http://schemas.openxmlformats.org/drawingml/2006/main">
            <a:ext uri="{FF2B5EF4-FFF2-40B4-BE49-F238E27FC236}">
              <a16:creationId xmlns:a16="http://schemas.microsoft.com/office/drawing/2014/main" id="{4F23ACD3-093B-4DB2-ACAB-0E914C627AC5}"/>
            </a:ext>
          </a:extLst>
        </cdr:cNvPr>
        <cdr:cNvSpPr txBox="1"/>
      </cdr:nvSpPr>
      <cdr:spPr>
        <a:xfrm xmlns:a="http://schemas.openxmlformats.org/drawingml/2006/main">
          <a:off x="15247088" y="1"/>
          <a:ext cx="784601" cy="176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err="1">
              <a:solidFill>
                <a:srgbClr val="000000"/>
              </a:solidFill>
            </a:rPr>
            <a:t>milj</a:t>
          </a:r>
          <a:r>
            <a:rPr lang="en-US" sz="2000" dirty="0">
              <a:solidFill>
                <a:srgbClr val="000000"/>
              </a:solidFill>
            </a:rPr>
            <a:t>.</a:t>
          </a:r>
          <a:r>
            <a:rPr lang="en-US" sz="2000" baseline="0" dirty="0">
              <a:solidFill>
                <a:srgbClr val="000000"/>
              </a:solidFill>
            </a:rPr>
            <a:t> t</a:t>
          </a:r>
          <a:endParaRPr lang="en-US" sz="2000" dirty="0">
            <a:solidFill>
              <a:srgbClr val="000000"/>
            </a:solidFill>
          </a:endParaRPr>
        </a:p>
        <a:p xmlns:a="http://schemas.openxmlformats.org/drawingml/2006/main">
          <a:endParaRPr lang="en-US" sz="1800" dirty="0">
            <a:solidFill>
              <a:srgbClr val="0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29.10.2025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20.12.2023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EA52353F-5D3A-231B-9997-944785F3EEBF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901006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CC510F3-0D6D-4724-82F0-FFA3086385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6" name="Otsikko 2">
            <a:extLst>
              <a:ext uri="{FF2B5EF4-FFF2-40B4-BE49-F238E27FC236}">
                <a16:creationId xmlns:a16="http://schemas.microsoft.com/office/drawing/2014/main" id="{92CDCFB8-66E7-421C-A98E-124959CE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800" dirty="0">
                <a:solidFill>
                  <a:schemeClr val="accent6"/>
                </a:solidFill>
              </a:rPr>
              <a:t>Massa- ja paperitehtaiden kaatopaikkajätteiden määrä on vähentynyt murto-osaan aiemmasta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A8727FF7-B961-44FE-A391-DB9D9E41987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80377130"/>
              </p:ext>
            </p:extLst>
          </p:nvPr>
        </p:nvGraphicFramePr>
        <p:xfrm>
          <a:off x="1139540" y="2510971"/>
          <a:ext cx="16031690" cy="62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95CC1D87-FDE6-216D-7B14-9F5A25DD0DA6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6921594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Metsäteollisuus ry&quot;,&quot;SiteList&quot;:&quot;Yleinen&quot;,&quot;AuthorMobile&quot;:&quot;+358407506090&quot;,&quot;AuthorDepartment&quot;:&quot;Taloustiimi&quot;,&quot;ddate&quot;:&quot;20.10.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Metsänväri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9EAAB1"/>
    </a:accent1>
    <a:accent2>
      <a:srgbClr val="99CC00"/>
    </a:accent2>
    <a:accent3>
      <a:srgbClr val="001999"/>
    </a:accent3>
    <a:accent4>
      <a:srgbClr val="FC831B"/>
    </a:accent4>
    <a:accent5>
      <a:srgbClr val="86766E"/>
    </a:accent5>
    <a:accent6>
      <a:srgbClr val="DDDE00"/>
    </a:accent6>
    <a:hlink>
      <a:srgbClr val="0000FF"/>
    </a:hlink>
    <a:folHlink>
      <a:srgbClr val="800080"/>
    </a:folHlink>
  </a:clrScheme>
  <a:fontScheme name="Metsäteollisuus font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15BE812A</Template>
  <TotalTime>40</TotalTime>
  <Words>26</Words>
  <Application>Microsoft Office PowerPoint</Application>
  <PresentationFormat>Mukautettu</PresentationFormat>
  <Paragraphs>6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Aptos</vt:lpstr>
      <vt:lpstr>Wingdings</vt:lpstr>
      <vt:lpstr>Segoe UI</vt:lpstr>
      <vt:lpstr>Calibri</vt:lpstr>
      <vt:lpstr>Arial</vt:lpstr>
      <vt:lpstr>Office-teema</vt:lpstr>
      <vt:lpstr>Massa- ja paperitehtaiden kaatopaikkajätteiden määrä on vähentynyt murto-osaan aiemmasta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8</cp:revision>
  <dcterms:created xsi:type="dcterms:W3CDTF">2025-10-20T06:36:41Z</dcterms:created>
  <dcterms:modified xsi:type="dcterms:W3CDTF">2025-10-29T08:50:53Z</dcterms:modified>
</cp:coreProperties>
</file>