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75502747780269E-2"/>
          <c:y val="0.10497131556726817"/>
          <c:w val="0.90724497252219727"/>
          <c:h val="0.784905015780922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'1.Ympäristönsuojelukustannukset'!$C$5</c:f>
              <c:strCache>
                <c:ptCount val="1"/>
                <c:pt idx="0">
                  <c:v>Ympäristösuojeluinvestoinnit (jätehuolto, vesien-, ilman- ja muu ymp.suojelu)</c:v>
                </c:pt>
              </c:strCache>
            </c:strRef>
          </c:tx>
          <c:spPr>
            <a:solidFill>
              <a:srgbClr val="17A52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'1.Ympäristönsuojelukustannukset'!$B$122:$B$131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'1.Ympäristönsuojelukustannukset'!$C$122:$C$131</c:f>
              <c:numCache>
                <c:formatCode>#\ ##0.0</c:formatCode>
                <c:ptCount val="10"/>
                <c:pt idx="0">
                  <c:v>39.152056999999999</c:v>
                </c:pt>
                <c:pt idx="1">
                  <c:v>58.511563000000002</c:v>
                </c:pt>
                <c:pt idx="2">
                  <c:v>71.319927000000007</c:v>
                </c:pt>
                <c:pt idx="3">
                  <c:v>39.354875700000001</c:v>
                </c:pt>
                <c:pt idx="4">
                  <c:v>35.01243771</c:v>
                </c:pt>
                <c:pt idx="5">
                  <c:v>68.362008000000003</c:v>
                </c:pt>
                <c:pt idx="6">
                  <c:v>41.206983000000001</c:v>
                </c:pt>
                <c:pt idx="7">
                  <c:v>56.075338000000002</c:v>
                </c:pt>
                <c:pt idx="8">
                  <c:v>356.40042117000002</c:v>
                </c:pt>
                <c:pt idx="9">
                  <c:v>104.74499109999999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5-4349-8B00-3544D89BF130}"/>
            </c:ext>
          </c:extLst>
        </c:ser>
        <c:ser>
          <c:idx val="1"/>
          <c:order val="1"/>
          <c:tx>
            <c:strRef>
              <c:f>'1.Ympäristönsuojelukustannukset'!$D$5</c:f>
              <c:strCache>
                <c:ptCount val="1"/>
                <c:pt idx="0">
                  <c:v>Käyttökustannukset</c:v>
                </c:pt>
              </c:strCache>
            </c:strRef>
          </c:tx>
          <c:spPr>
            <a:solidFill>
              <a:srgbClr val="59594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'1.Ympäristönsuojelukustannukset'!$B$122:$B$131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'1.Ympäristönsuojelukustannukset'!$D$122:$D$131</c:f>
              <c:numCache>
                <c:formatCode>#\ ##0.0</c:formatCode>
                <c:ptCount val="10"/>
                <c:pt idx="0">
                  <c:v>76.784459999999996</c:v>
                </c:pt>
                <c:pt idx="1">
                  <c:v>85.408987199999999</c:v>
                </c:pt>
                <c:pt idx="2">
                  <c:v>82.788629999999998</c:v>
                </c:pt>
                <c:pt idx="3">
                  <c:v>95.483292719999994</c:v>
                </c:pt>
                <c:pt idx="4">
                  <c:v>106.15619056999999</c:v>
                </c:pt>
                <c:pt idx="5">
                  <c:v>95.244061729999984</c:v>
                </c:pt>
                <c:pt idx="6">
                  <c:v>111.09532011000002</c:v>
                </c:pt>
                <c:pt idx="7">
                  <c:v>144.15058662999999</c:v>
                </c:pt>
                <c:pt idx="8">
                  <c:v>130.20685623</c:v>
                </c:pt>
                <c:pt idx="9">
                  <c:v>122.20148143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5-4349-8B00-3544D89BF130}"/>
            </c:ext>
          </c:extLst>
        </c:ser>
        <c:ser>
          <c:idx val="2"/>
          <c:order val="2"/>
          <c:tx>
            <c:strRef>
              <c:f>'1.Ympäristönsuojelukustannukset'!$E$5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'1.Ympäristönsuojelukustannukset'!$B$122:$B$131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'1.Ympäristönsuojelukustannukset'!$E$122:$E$131</c:f>
              <c:numCache>
                <c:formatCode>#,##0</c:formatCode>
                <c:ptCount val="10"/>
                <c:pt idx="0">
                  <c:v>115.93651699999999</c:v>
                </c:pt>
                <c:pt idx="1">
                  <c:v>143.92055020000001</c:v>
                </c:pt>
                <c:pt idx="2">
                  <c:v>154.10855700000002</c:v>
                </c:pt>
                <c:pt idx="3">
                  <c:v>134.83816841999999</c:v>
                </c:pt>
                <c:pt idx="4">
                  <c:v>141.16862828000001</c:v>
                </c:pt>
                <c:pt idx="5">
                  <c:v>163.60606973</c:v>
                </c:pt>
                <c:pt idx="6">
                  <c:v>152.30230311000003</c:v>
                </c:pt>
                <c:pt idx="7">
                  <c:v>200.22592463000001</c:v>
                </c:pt>
                <c:pt idx="8">
                  <c:v>486.60727740000004</c:v>
                </c:pt>
                <c:pt idx="9">
                  <c:v>226.94647252999999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5-4349-8B00-3544D89BF13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36365552"/>
        <c:axId val="636365944"/>
      </c:barChart>
      <c:catAx>
        <c:axId val="6363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6365944"/>
        <c:crosses val="autoZero"/>
        <c:auto val="1"/>
        <c:lblAlgn val="ctr"/>
        <c:lblOffset val="100"/>
        <c:tickLblSkip val="1"/>
        <c:noMultiLvlLbl val="0"/>
      </c:catAx>
      <c:valAx>
        <c:axId val="636365944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636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7836229072763302"/>
          <c:y val="3.2181428869591938E-2"/>
          <c:w val="0.60249728245287226"/>
          <c:h val="0.18879047251818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0.14595</cdr:x>
      <cdr:y>0.0613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24DB05C5-31D4-4C0C-880C-314F9D27E306}"/>
            </a:ext>
          </a:extLst>
        </cdr:cNvPr>
        <cdr:cNvSpPr txBox="1"/>
      </cdr:nvSpPr>
      <cdr:spPr>
        <a:xfrm xmlns:a="http://schemas.openxmlformats.org/drawingml/2006/main">
          <a:off x="0" y="0"/>
          <a:ext cx="1168232" cy="3725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>
              <a:solidFill>
                <a:srgbClr val="000000"/>
              </a:solidFill>
              <a:cs typeface="Arial" pitchFamily="34" charset="0"/>
            </a:rPr>
            <a:t>m</a:t>
          </a:r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ilj.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EUR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29.10.2025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2023 Kemin tehtaan avaamisesta johtuen suuret investoinnit.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65D5B-E391-4540-B1D3-B24AC8736C3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55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userDrawn="1">
  <p:cSld name="Tekstiä ja slogan (vihreä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8004461" cy="1863469"/>
          </a:xfrm>
        </p:spPr>
        <p:txBody>
          <a:bodyPr/>
          <a:lstStyle>
            <a:lvl1pPr algn="l">
              <a:defRPr sz="4704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10260771" y="0"/>
            <a:ext cx="8027229" cy="1008062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087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83796" y="2033117"/>
            <a:ext cx="6181179" cy="494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704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16772" y="2705622"/>
            <a:ext cx="8027228" cy="65366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56556" y="9726084"/>
            <a:ext cx="723789" cy="248708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470" smtClean="0">
                <a:solidFill>
                  <a:srgbClr val="878787"/>
                </a:solidFill>
              </a:defRPr>
            </a:lvl1pPr>
          </a:lstStyle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4958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15EAF26E-D486-4A17-8B97-458D7F18D8F8}" type="datetime1">
              <a:rPr lang="fi-FI" smtClean="0"/>
              <a:t>29.10.2025</a:t>
            </a:fld>
            <a:endParaRPr lang="fi-FI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F32CAD70-A09D-F25D-8E23-C97E5B35BF77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85375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6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481F8FA-7CE1-44CB-9041-AAD2F6BE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7"/>
            <a:ext cx="8614060" cy="2173786"/>
          </a:xfrm>
        </p:spPr>
        <p:txBody>
          <a:bodyPr/>
          <a:lstStyle/>
          <a:p>
            <a:r>
              <a:rPr lang="fi-FI" sz="4400" dirty="0">
                <a:solidFill>
                  <a:srgbClr val="000000"/>
                </a:solidFill>
                <a:latin typeface="Calibri" panose="020F0502020204030204" pitchFamily="34" charset="0"/>
              </a:rPr>
              <a:t>Sellu- ja paperiteollisuudessa käytettiin yli 200 miljoonaa euroa ympäristönsuojeluun vuonna 2024 </a:t>
            </a:r>
            <a:endParaRPr lang="fi-FI" sz="4400" dirty="0">
              <a:solidFill>
                <a:srgbClr val="000000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438585F-4F05-A01D-670E-6EB1F2FFB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42874" y="530717"/>
            <a:ext cx="6213682" cy="9113345"/>
          </a:xfrm>
        </p:spPr>
        <p:txBody>
          <a:bodyPr>
            <a:normAutofit fontScale="62500" lnSpcReduction="20000"/>
          </a:bodyPr>
          <a:lstStyle/>
          <a:p>
            <a:r>
              <a:rPr lang="fi-FI" sz="7700" dirty="0"/>
              <a:t>Viiden viimeisen vuoden aikana on käytetty yli miljardi euroa ympäristönsuojeluun.</a:t>
            </a:r>
          </a:p>
          <a:p>
            <a:endParaRPr lang="fi-FI" sz="7700" dirty="0"/>
          </a:p>
          <a:p>
            <a:r>
              <a:rPr lang="fi-FI" sz="7700" dirty="0"/>
              <a:t> Kymmenessä vuodessa on käytetty keskimäärin noin 191 miljoonaa vuosittain ympäristönsuojeluun.</a:t>
            </a:r>
          </a:p>
          <a:p>
            <a:endParaRPr lang="en-GB" sz="48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7EA6993-93BD-4684-93C8-FCC91D8A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70082477"/>
              </p:ext>
            </p:extLst>
          </p:nvPr>
        </p:nvGraphicFramePr>
        <p:xfrm>
          <a:off x="1139539" y="2844800"/>
          <a:ext cx="8004461" cy="593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EC4E9E81-8277-5130-8B81-5D7E677E1107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577816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70</TotalTime>
  <Words>51</Words>
  <Application>Microsoft Office PowerPoint</Application>
  <PresentationFormat>Mukautettu</PresentationFormat>
  <Paragraphs>9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Calibri</vt:lpstr>
      <vt:lpstr>Arial</vt:lpstr>
      <vt:lpstr>Aptos</vt:lpstr>
      <vt:lpstr>Wingdings</vt:lpstr>
      <vt:lpstr>Segoe UI</vt:lpstr>
      <vt:lpstr>Office-teema</vt:lpstr>
      <vt:lpstr>Sellu- ja paperiteollisuudessa käytettiin yli 200 miljoonaa euroa ympäristönsuojeluun vuonna 2024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10</cp:revision>
  <dcterms:created xsi:type="dcterms:W3CDTF">2025-10-20T06:36:41Z</dcterms:created>
  <dcterms:modified xsi:type="dcterms:W3CDTF">2025-10-29T08:43:36Z</dcterms:modified>
</cp:coreProperties>
</file>