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8" r:id="rId2"/>
    <p:sldId id="267" r:id="rId3"/>
    <p:sldId id="257" r:id="rId4"/>
    <p:sldId id="265" r:id="rId5"/>
    <p:sldId id="256" r:id="rId6"/>
    <p:sldId id="266" r:id="rId7"/>
  </p:sldIdLst>
  <p:sldSz cx="18288000" cy="10080625"/>
  <p:notesSz cx="6858000" cy="9144000"/>
  <p:embeddedFontLst>
    <p:embeddedFont>
      <p:font typeface="Segoe UI" panose="020B0502040204020203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Tilastot\Mets&#228;varat\Mets&#228;varat_TY&#214;ST&#21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Tilastot\Mets&#228;varat\Mets&#228;varat_TY&#214;ST&#21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Tilastot\Mets&#228;varat\Mets&#228;varat_TY&#214;ST&#214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Tilastot\Mets&#228;varat\Mets&#228;varat_TY&#214;ST&#21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Mets&#228;varat\Mets&#228;varat_TY&#214;ST&#21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4.11.20\yleiset\Yhteiset\Tilastot\Mets&#228;varat\Mets&#228;varat_TY&#214;ST&#21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25080485895093E-2"/>
          <c:y val="0.13038854805725972"/>
          <c:w val="0.93022127235361507"/>
          <c:h val="0.73518308972702251"/>
        </c:manualLayout>
      </c:layout>
      <c:lineChart>
        <c:grouping val="standard"/>
        <c:varyColors val="0"/>
        <c:ser>
          <c:idx val="0"/>
          <c:order val="0"/>
          <c:tx>
            <c:strRef>
              <c:f>'Vuotuinen kasvu'!$B$1</c:f>
              <c:strCache>
                <c:ptCount val="1"/>
                <c:pt idx="0">
                  <c:v>Vuotuinen kasvu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'Vuotuinen kasvu'!$A$45:$A$110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'Vuotuinen kasvu'!$B$45:$B$110</c:f>
              <c:numCache>
                <c:formatCode>#,##0.00</c:formatCode>
                <c:ptCount val="66"/>
                <c:pt idx="0">
                  <c:v>52.05</c:v>
                </c:pt>
                <c:pt idx="1">
                  <c:v>53.34</c:v>
                </c:pt>
                <c:pt idx="2">
                  <c:v>54.62</c:v>
                </c:pt>
                <c:pt idx="3">
                  <c:v>55.91</c:v>
                </c:pt>
                <c:pt idx="4">
                  <c:v>57.2</c:v>
                </c:pt>
                <c:pt idx="5">
                  <c:v>57.23</c:v>
                </c:pt>
                <c:pt idx="6">
                  <c:v>57.27</c:v>
                </c:pt>
                <c:pt idx="7">
                  <c:v>57.3</c:v>
                </c:pt>
                <c:pt idx="8">
                  <c:v>57.33</c:v>
                </c:pt>
                <c:pt idx="9">
                  <c:v>57.37</c:v>
                </c:pt>
                <c:pt idx="10">
                  <c:v>57.4</c:v>
                </c:pt>
                <c:pt idx="11">
                  <c:v>58.97</c:v>
                </c:pt>
                <c:pt idx="12">
                  <c:v>60.54</c:v>
                </c:pt>
                <c:pt idx="13">
                  <c:v>62.11</c:v>
                </c:pt>
                <c:pt idx="14">
                  <c:v>63.69</c:v>
                </c:pt>
                <c:pt idx="15">
                  <c:v>65.260000000000005</c:v>
                </c:pt>
                <c:pt idx="16">
                  <c:v>66.83</c:v>
                </c:pt>
                <c:pt idx="17">
                  <c:v>68.400000000000006</c:v>
                </c:pt>
                <c:pt idx="18">
                  <c:v>69.33</c:v>
                </c:pt>
                <c:pt idx="19">
                  <c:v>70.260000000000005</c:v>
                </c:pt>
                <c:pt idx="20">
                  <c:v>71.19</c:v>
                </c:pt>
                <c:pt idx="21">
                  <c:v>72.12</c:v>
                </c:pt>
                <c:pt idx="22">
                  <c:v>73.05</c:v>
                </c:pt>
                <c:pt idx="23">
                  <c:v>73.98</c:v>
                </c:pt>
                <c:pt idx="24">
                  <c:v>74.91</c:v>
                </c:pt>
                <c:pt idx="25">
                  <c:v>75.84</c:v>
                </c:pt>
                <c:pt idx="26">
                  <c:v>76.77</c:v>
                </c:pt>
                <c:pt idx="27">
                  <c:v>77.7</c:v>
                </c:pt>
                <c:pt idx="28">
                  <c:v>78.709999999999994</c:v>
                </c:pt>
                <c:pt idx="29">
                  <c:v>79.73</c:v>
                </c:pt>
                <c:pt idx="30">
                  <c:v>80.739999999999995</c:v>
                </c:pt>
                <c:pt idx="31">
                  <c:v>81.760000000000005</c:v>
                </c:pt>
                <c:pt idx="32">
                  <c:v>82.77</c:v>
                </c:pt>
                <c:pt idx="33">
                  <c:v>83.79</c:v>
                </c:pt>
                <c:pt idx="34">
                  <c:v>84.8</c:v>
                </c:pt>
                <c:pt idx="35">
                  <c:v>85.82</c:v>
                </c:pt>
                <c:pt idx="36">
                  <c:v>86.83</c:v>
                </c:pt>
                <c:pt idx="37">
                  <c:v>88.64</c:v>
                </c:pt>
                <c:pt idx="38">
                  <c:v>90.45</c:v>
                </c:pt>
                <c:pt idx="39">
                  <c:v>92.26</c:v>
                </c:pt>
                <c:pt idx="40">
                  <c:v>94.07</c:v>
                </c:pt>
                <c:pt idx="41">
                  <c:v>95.88</c:v>
                </c:pt>
                <c:pt idx="42">
                  <c:v>97.69</c:v>
                </c:pt>
                <c:pt idx="43">
                  <c:v>99.5</c:v>
                </c:pt>
                <c:pt idx="44">
                  <c:v>100.69</c:v>
                </c:pt>
                <c:pt idx="45">
                  <c:v>101.89</c:v>
                </c:pt>
                <c:pt idx="46">
                  <c:v>103.08</c:v>
                </c:pt>
                <c:pt idx="47">
                  <c:v>104.28</c:v>
                </c:pt>
                <c:pt idx="48">
                  <c:v>105.47</c:v>
                </c:pt>
                <c:pt idx="49">
                  <c:v>105.94</c:v>
                </c:pt>
                <c:pt idx="50">
                  <c:v>106.4</c:v>
                </c:pt>
                <c:pt idx="51">
                  <c:v>106.87</c:v>
                </c:pt>
                <c:pt idx="52">
                  <c:v>107.33</c:v>
                </c:pt>
                <c:pt idx="53">
                  <c:v>107.8</c:v>
                </c:pt>
                <c:pt idx="54">
                  <c:v>107.02</c:v>
                </c:pt>
                <c:pt idx="55">
                  <c:v>106.22</c:v>
                </c:pt>
                <c:pt idx="56">
                  <c:v>105.43</c:v>
                </c:pt>
                <c:pt idx="57">
                  <c:v>104.63</c:v>
                </c:pt>
                <c:pt idx="58">
                  <c:v>103.83</c:v>
                </c:pt>
                <c:pt idx="59">
                  <c:v>103.03</c:v>
                </c:pt>
                <c:pt idx="60">
                  <c:v>103.2</c:v>
                </c:pt>
                <c:pt idx="61">
                  <c:v>103.2</c:v>
                </c:pt>
                <c:pt idx="62">
                  <c:v>103.7</c:v>
                </c:pt>
                <c:pt idx="63">
                  <c:v>103</c:v>
                </c:pt>
                <c:pt idx="64">
                  <c:v>103.2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30-4430-B075-E343FC22708D}"/>
            </c:ext>
          </c:extLst>
        </c:ser>
        <c:ser>
          <c:idx val="1"/>
          <c:order val="1"/>
          <c:tx>
            <c:strRef>
              <c:f>'Vuotuinen kasvu'!$D$1</c:f>
              <c:strCache>
                <c:ptCount val="1"/>
                <c:pt idx="0">
                  <c:v>Kokonaispoistuma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'Vuotuinen kasvu'!$A$45:$A$110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'Vuotuinen kasvu'!$D$45:$D$110</c:f>
              <c:numCache>
                <c:formatCode>#,##0.00</c:formatCode>
                <c:ptCount val="66"/>
                <c:pt idx="0">
                  <c:v>60.4</c:v>
                </c:pt>
                <c:pt idx="1">
                  <c:v>63.4</c:v>
                </c:pt>
                <c:pt idx="2">
                  <c:v>58.7</c:v>
                </c:pt>
                <c:pt idx="3">
                  <c:v>57.6</c:v>
                </c:pt>
                <c:pt idx="4">
                  <c:v>58</c:v>
                </c:pt>
                <c:pt idx="5">
                  <c:v>55.9</c:v>
                </c:pt>
                <c:pt idx="6">
                  <c:v>54.3</c:v>
                </c:pt>
                <c:pt idx="7">
                  <c:v>54.4</c:v>
                </c:pt>
                <c:pt idx="8">
                  <c:v>54</c:v>
                </c:pt>
                <c:pt idx="9">
                  <c:v>57.5</c:v>
                </c:pt>
                <c:pt idx="10">
                  <c:v>58.7</c:v>
                </c:pt>
                <c:pt idx="11">
                  <c:v>55</c:v>
                </c:pt>
                <c:pt idx="12">
                  <c:v>54.8</c:v>
                </c:pt>
                <c:pt idx="13">
                  <c:v>55</c:v>
                </c:pt>
                <c:pt idx="14">
                  <c:v>52</c:v>
                </c:pt>
                <c:pt idx="15">
                  <c:v>40.700000000000003</c:v>
                </c:pt>
                <c:pt idx="16">
                  <c:v>40.700000000000003</c:v>
                </c:pt>
                <c:pt idx="17">
                  <c:v>43</c:v>
                </c:pt>
                <c:pt idx="18">
                  <c:v>47.4</c:v>
                </c:pt>
                <c:pt idx="19">
                  <c:v>57.2</c:v>
                </c:pt>
                <c:pt idx="20">
                  <c:v>59.7</c:v>
                </c:pt>
                <c:pt idx="21">
                  <c:v>56</c:v>
                </c:pt>
                <c:pt idx="22">
                  <c:v>48.5</c:v>
                </c:pt>
                <c:pt idx="23">
                  <c:v>49.4</c:v>
                </c:pt>
                <c:pt idx="24">
                  <c:v>52.3</c:v>
                </c:pt>
                <c:pt idx="25">
                  <c:v>55.2</c:v>
                </c:pt>
                <c:pt idx="26">
                  <c:v>49.6</c:v>
                </c:pt>
                <c:pt idx="27">
                  <c:v>54.1</c:v>
                </c:pt>
                <c:pt idx="28">
                  <c:v>57.1</c:v>
                </c:pt>
                <c:pt idx="29">
                  <c:v>58.7</c:v>
                </c:pt>
                <c:pt idx="30">
                  <c:v>56.59</c:v>
                </c:pt>
                <c:pt idx="31">
                  <c:v>46.13</c:v>
                </c:pt>
                <c:pt idx="32">
                  <c:v>52.46</c:v>
                </c:pt>
                <c:pt idx="33">
                  <c:v>55.27</c:v>
                </c:pt>
                <c:pt idx="34">
                  <c:v>63.14</c:v>
                </c:pt>
                <c:pt idx="35">
                  <c:v>65.05</c:v>
                </c:pt>
                <c:pt idx="36">
                  <c:v>60.46</c:v>
                </c:pt>
                <c:pt idx="37">
                  <c:v>67.64</c:v>
                </c:pt>
                <c:pt idx="38">
                  <c:v>70.89</c:v>
                </c:pt>
                <c:pt idx="39">
                  <c:v>71.819999999999993</c:v>
                </c:pt>
                <c:pt idx="40">
                  <c:v>73.47</c:v>
                </c:pt>
                <c:pt idx="41">
                  <c:v>71.62</c:v>
                </c:pt>
                <c:pt idx="42">
                  <c:v>72.61</c:v>
                </c:pt>
                <c:pt idx="43">
                  <c:v>73.569999999999993</c:v>
                </c:pt>
                <c:pt idx="44">
                  <c:v>73.56</c:v>
                </c:pt>
                <c:pt idx="45">
                  <c:v>70.989999999999995</c:v>
                </c:pt>
                <c:pt idx="46">
                  <c:v>69.06</c:v>
                </c:pt>
                <c:pt idx="47">
                  <c:v>76.760000000000005</c:v>
                </c:pt>
                <c:pt idx="48">
                  <c:v>71.45</c:v>
                </c:pt>
                <c:pt idx="49">
                  <c:v>60.33</c:v>
                </c:pt>
                <c:pt idx="50">
                  <c:v>72.97</c:v>
                </c:pt>
                <c:pt idx="51">
                  <c:v>73.819999999999993</c:v>
                </c:pt>
                <c:pt idx="52">
                  <c:v>73.14</c:v>
                </c:pt>
                <c:pt idx="53">
                  <c:v>79.290000000000006</c:v>
                </c:pt>
                <c:pt idx="54">
                  <c:v>78.42</c:v>
                </c:pt>
                <c:pt idx="55">
                  <c:v>81.69</c:v>
                </c:pt>
                <c:pt idx="56">
                  <c:v>84.13</c:v>
                </c:pt>
                <c:pt idx="57">
                  <c:v>86.47</c:v>
                </c:pt>
                <c:pt idx="58">
                  <c:v>93.47</c:v>
                </c:pt>
                <c:pt idx="59">
                  <c:v>88.18</c:v>
                </c:pt>
                <c:pt idx="60">
                  <c:v>84.26</c:v>
                </c:pt>
                <c:pt idx="61">
                  <c:v>92.41</c:v>
                </c:pt>
                <c:pt idx="62">
                  <c:v>91.04</c:v>
                </c:pt>
                <c:pt idx="63">
                  <c:v>88.39</c:v>
                </c:pt>
                <c:pt idx="64">
                  <c:v>90.65</c:v>
                </c:pt>
                <c:pt idx="65">
                  <c:v>90.17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30-4430-B075-E343FC22708D}"/>
            </c:ext>
          </c:extLst>
        </c:ser>
        <c:ser>
          <c:idx val="2"/>
          <c:order val="2"/>
          <c:tx>
            <c:strRef>
              <c:f>'Vuotuinen kasvu'!$E$1</c:f>
              <c:strCache>
                <c:ptCount val="1"/>
                <c:pt idx="0">
                  <c:v>Teollisuuspuun hakkuut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'Vuotuinen kasvu'!$A$45:$A$110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'Vuotuinen kasvu'!$E$45:$E$110</c:f>
              <c:numCache>
                <c:formatCode>0.0</c:formatCode>
                <c:ptCount val="66"/>
                <c:pt idx="0">
                  <c:v>31.5</c:v>
                </c:pt>
                <c:pt idx="1">
                  <c:v>33.5</c:v>
                </c:pt>
                <c:pt idx="2">
                  <c:v>32.299999999999997</c:v>
                </c:pt>
                <c:pt idx="3">
                  <c:v>33</c:v>
                </c:pt>
                <c:pt idx="4">
                  <c:v>36.799999999999997</c:v>
                </c:pt>
                <c:pt idx="5">
                  <c:v>35.799999999999997</c:v>
                </c:pt>
                <c:pt idx="6">
                  <c:v>34.9</c:v>
                </c:pt>
                <c:pt idx="7">
                  <c:v>35.1</c:v>
                </c:pt>
                <c:pt idx="8">
                  <c:v>35.6</c:v>
                </c:pt>
                <c:pt idx="9">
                  <c:v>39.799999999999997</c:v>
                </c:pt>
                <c:pt idx="10">
                  <c:v>41.1</c:v>
                </c:pt>
                <c:pt idx="11">
                  <c:v>38.4</c:v>
                </c:pt>
                <c:pt idx="12">
                  <c:v>39.200000000000003</c:v>
                </c:pt>
                <c:pt idx="13">
                  <c:v>39.9</c:v>
                </c:pt>
                <c:pt idx="14">
                  <c:v>37.799999999999997</c:v>
                </c:pt>
                <c:pt idx="15">
                  <c:v>27.8</c:v>
                </c:pt>
                <c:pt idx="16">
                  <c:v>29.1</c:v>
                </c:pt>
                <c:pt idx="17">
                  <c:v>31.3</c:v>
                </c:pt>
                <c:pt idx="18">
                  <c:v>36.4</c:v>
                </c:pt>
                <c:pt idx="19">
                  <c:v>45</c:v>
                </c:pt>
                <c:pt idx="20">
                  <c:v>48.1</c:v>
                </c:pt>
                <c:pt idx="21">
                  <c:v>44.7</c:v>
                </c:pt>
                <c:pt idx="22" formatCode="0.00">
                  <c:v>41.777000000000001</c:v>
                </c:pt>
                <c:pt idx="23" formatCode="0.00">
                  <c:v>39.625</c:v>
                </c:pt>
                <c:pt idx="24" formatCode="0.00">
                  <c:v>41.454000000000001</c:v>
                </c:pt>
                <c:pt idx="25" formatCode="0.00">
                  <c:v>43.610999999999997</c:v>
                </c:pt>
                <c:pt idx="26" formatCode="0.00">
                  <c:v>38.966000000000001</c:v>
                </c:pt>
                <c:pt idx="27" formatCode="0.00">
                  <c:v>42.915999999999997</c:v>
                </c:pt>
                <c:pt idx="28" formatCode="0.00">
                  <c:v>45.686999999999998</c:v>
                </c:pt>
                <c:pt idx="29" formatCode="0.00">
                  <c:v>47.113</c:v>
                </c:pt>
                <c:pt idx="30" formatCode="0.00">
                  <c:v>43.597999999999999</c:v>
                </c:pt>
                <c:pt idx="31" formatCode="0.00">
                  <c:v>34.54</c:v>
                </c:pt>
                <c:pt idx="32" formatCode="0.00">
                  <c:v>40.228000000000002</c:v>
                </c:pt>
                <c:pt idx="33" formatCode="0.00">
                  <c:v>42.07</c:v>
                </c:pt>
                <c:pt idx="34" formatCode="0.00">
                  <c:v>49.226999999999997</c:v>
                </c:pt>
                <c:pt idx="35" formatCode="0.00">
                  <c:v>51.002000000000002</c:v>
                </c:pt>
                <c:pt idx="36" formatCode="0.00">
                  <c:v>46.914999999999999</c:v>
                </c:pt>
                <c:pt idx="37" formatCode="0.00">
                  <c:v>52.996000000000002</c:v>
                </c:pt>
                <c:pt idx="38" formatCode="0.00">
                  <c:v>55.131</c:v>
                </c:pt>
                <c:pt idx="39" formatCode="0.00">
                  <c:v>55.289000000000001</c:v>
                </c:pt>
                <c:pt idx="40" formatCode="0.00">
                  <c:v>55.902999999999999</c:v>
                </c:pt>
                <c:pt idx="41" formatCode="0.00">
                  <c:v>53.25</c:v>
                </c:pt>
                <c:pt idx="42" formatCode="0.00">
                  <c:v>54.158000000000001</c:v>
                </c:pt>
                <c:pt idx="43" formatCode="0.00">
                  <c:v>55.03</c:v>
                </c:pt>
                <c:pt idx="44" formatCode="0.00">
                  <c:v>55.051000000000002</c:v>
                </c:pt>
                <c:pt idx="45" formatCode="0.00">
                  <c:v>52.572000000000003</c:v>
                </c:pt>
                <c:pt idx="46" formatCode="0.00">
                  <c:v>50.823</c:v>
                </c:pt>
                <c:pt idx="47" formatCode="0.00">
                  <c:v>57.741999999999997</c:v>
                </c:pt>
                <c:pt idx="48" formatCode="0.00">
                  <c:v>51.686</c:v>
                </c:pt>
                <c:pt idx="49" formatCode="0.00">
                  <c:v>41.374000000000002</c:v>
                </c:pt>
                <c:pt idx="50" formatCode="0.00">
                  <c:v>51.996000000000002</c:v>
                </c:pt>
                <c:pt idx="51" formatCode="0.00">
                  <c:v>52.418999999999997</c:v>
                </c:pt>
                <c:pt idx="52" formatCode="0.00">
                  <c:v>51.502000000000002</c:v>
                </c:pt>
                <c:pt idx="53" formatCode="0.00">
                  <c:v>56.081000000000003</c:v>
                </c:pt>
                <c:pt idx="54" formatCode="0.00">
                  <c:v>55.926000000000002</c:v>
                </c:pt>
                <c:pt idx="55" formatCode="0.00">
                  <c:v>58.514000000000003</c:v>
                </c:pt>
                <c:pt idx="56" formatCode="0.00">
                  <c:v>61.79</c:v>
                </c:pt>
                <c:pt idx="57" formatCode="0.00">
                  <c:v>62.923000000000002</c:v>
                </c:pt>
                <c:pt idx="58" formatCode="0.00">
                  <c:v>68.882999999999996</c:v>
                </c:pt>
                <c:pt idx="59" formatCode="0.00">
                  <c:v>63.348999999999997</c:v>
                </c:pt>
                <c:pt idx="60" formatCode="0.00">
                  <c:v>58.21</c:v>
                </c:pt>
                <c:pt idx="61" formatCode="0.00">
                  <c:v>65.734999999999999</c:v>
                </c:pt>
                <c:pt idx="62" formatCode="0.00">
                  <c:v>63.951000000000001</c:v>
                </c:pt>
                <c:pt idx="63" formatCode="0.00">
                  <c:v>60.999000000000002</c:v>
                </c:pt>
                <c:pt idx="64" formatCode="0.00">
                  <c:v>62.228000000000002</c:v>
                </c:pt>
                <c:pt idx="65" formatCode="0.00">
                  <c:v>62.765000000000001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30-4430-B075-E343FC227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444719"/>
        <c:axId val="255447119"/>
      </c:lineChart>
      <c:catAx>
        <c:axId val="25544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5447119"/>
        <c:crosses val="autoZero"/>
        <c:auto val="1"/>
        <c:lblAlgn val="ctr"/>
        <c:lblOffset val="100"/>
        <c:tickLblSkip val="5"/>
        <c:noMultiLvlLbl val="0"/>
      </c:catAx>
      <c:valAx>
        <c:axId val="25544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22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22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22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2.3851025571781099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55444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068673541674426"/>
          <c:y val="0"/>
          <c:w val="0.65862646679005976"/>
          <c:h val="7.10610284211082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82553526932079E-2"/>
          <c:y val="0.13540405993088589"/>
          <c:w val="0.92995418023132626"/>
          <c:h val="0.706269040461189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'Puuston määrä'!$D$1</c:f>
              <c:strCache>
                <c:ptCount val="1"/>
                <c:pt idx="0">
                  <c:v>Mänty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'Puuston määrä'!$B$3:$B$15</c:f>
              <c:strCache>
                <c:ptCount val="13"/>
                <c:pt idx="0">
                  <c:v>VMI 1
1921-24</c:v>
                </c:pt>
                <c:pt idx="1">
                  <c:v>VMI 2
1936-38</c:v>
                </c:pt>
                <c:pt idx="2">
                  <c:v>VMI 3
1951-53</c:v>
                </c:pt>
                <c:pt idx="3">
                  <c:v>VMI 5
1964-70</c:v>
                </c:pt>
                <c:pt idx="4">
                  <c:v>VMI 6
1971-76</c:v>
                </c:pt>
                <c:pt idx="5">
                  <c:v>VMI 7
1977-84</c:v>
                </c:pt>
                <c:pt idx="6">
                  <c:v>VMI 8
1986-94</c:v>
                </c:pt>
                <c:pt idx="7">
                  <c:v>VMI 9
1996-2003</c:v>
                </c:pt>
                <c:pt idx="8">
                  <c:v>VMI 10
2004-08</c:v>
                </c:pt>
                <c:pt idx="9">
                  <c:v>VMI 11
2009-13</c:v>
                </c:pt>
                <c:pt idx="10">
                  <c:v>VMI 12
2014-18</c:v>
                </c:pt>
                <c:pt idx="11">
                  <c:v>VMI 13
2019-23</c:v>
                </c:pt>
                <c:pt idx="12">
                  <c:v>VMI 13/14
2020-24</c:v>
                </c:pt>
              </c:strCache>
            </c:strRef>
          </c:cat>
          <c:val>
            <c:numRef>
              <c:f>'Puuston määrä'!$D$3:$D$15</c:f>
              <c:numCache>
                <c:formatCode>_-* #\ ##0_-;\-* #\ ##0_-;_-* "-"??_-;_-@_-</c:formatCode>
                <c:ptCount val="13"/>
                <c:pt idx="0">
                  <c:v>686</c:v>
                </c:pt>
                <c:pt idx="1">
                  <c:v>624</c:v>
                </c:pt>
                <c:pt idx="2">
                  <c:v>672</c:v>
                </c:pt>
                <c:pt idx="3">
                  <c:v>655</c:v>
                </c:pt>
                <c:pt idx="4">
                  <c:v>686</c:v>
                </c:pt>
                <c:pt idx="5">
                  <c:v>745</c:v>
                </c:pt>
                <c:pt idx="6">
                  <c:v>865</c:v>
                </c:pt>
                <c:pt idx="7">
                  <c:v>1000</c:v>
                </c:pt>
                <c:pt idx="8">
                  <c:v>1098</c:v>
                </c:pt>
                <c:pt idx="9">
                  <c:v>1174</c:v>
                </c:pt>
                <c:pt idx="10">
                  <c:v>1244</c:v>
                </c:pt>
                <c:pt idx="11">
                  <c:v>1283</c:v>
                </c:pt>
                <c:pt idx="12">
                  <c:v>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2-429C-9551-6DF7853671D6}"/>
            </c:ext>
          </c:extLst>
        </c:ser>
        <c:ser>
          <c:idx val="1"/>
          <c:order val="1"/>
          <c:tx>
            <c:strRef>
              <c:f>'Puuston määrä'!$E$1</c:f>
              <c:strCache>
                <c:ptCount val="1"/>
                <c:pt idx="0">
                  <c:v>Kuusi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'Puuston määrä'!$B$3:$B$15</c:f>
              <c:strCache>
                <c:ptCount val="13"/>
                <c:pt idx="0">
                  <c:v>VMI 1
1921-24</c:v>
                </c:pt>
                <c:pt idx="1">
                  <c:v>VMI 2
1936-38</c:v>
                </c:pt>
                <c:pt idx="2">
                  <c:v>VMI 3
1951-53</c:v>
                </c:pt>
                <c:pt idx="3">
                  <c:v>VMI 5
1964-70</c:v>
                </c:pt>
                <c:pt idx="4">
                  <c:v>VMI 6
1971-76</c:v>
                </c:pt>
                <c:pt idx="5">
                  <c:v>VMI 7
1977-84</c:v>
                </c:pt>
                <c:pt idx="6">
                  <c:v>VMI 8
1986-94</c:v>
                </c:pt>
                <c:pt idx="7">
                  <c:v>VMI 9
1996-2003</c:v>
                </c:pt>
                <c:pt idx="8">
                  <c:v>VMI 10
2004-08</c:v>
                </c:pt>
                <c:pt idx="9">
                  <c:v>VMI 11
2009-13</c:v>
                </c:pt>
                <c:pt idx="10">
                  <c:v>VMI 12
2014-18</c:v>
                </c:pt>
                <c:pt idx="11">
                  <c:v>VMI 13
2019-23</c:v>
                </c:pt>
                <c:pt idx="12">
                  <c:v>VMI 13/14
2020-24</c:v>
                </c:pt>
              </c:strCache>
            </c:strRef>
          </c:cat>
          <c:val>
            <c:numRef>
              <c:f>'Puuston määrä'!$E$3:$E$15</c:f>
              <c:numCache>
                <c:formatCode>_-* #\ ##0_-;\-* #\ ##0_-;_-* "-"??_-;_-@_-</c:formatCode>
                <c:ptCount val="13"/>
                <c:pt idx="0">
                  <c:v>399</c:v>
                </c:pt>
                <c:pt idx="1">
                  <c:v>441</c:v>
                </c:pt>
                <c:pt idx="2">
                  <c:v>549</c:v>
                </c:pt>
                <c:pt idx="3">
                  <c:v>555</c:v>
                </c:pt>
                <c:pt idx="4">
                  <c:v>568</c:v>
                </c:pt>
                <c:pt idx="5">
                  <c:v>613</c:v>
                </c:pt>
                <c:pt idx="6">
                  <c:v>691</c:v>
                </c:pt>
                <c:pt idx="7">
                  <c:v>695</c:v>
                </c:pt>
                <c:pt idx="8">
                  <c:v>669</c:v>
                </c:pt>
                <c:pt idx="9">
                  <c:v>708</c:v>
                </c:pt>
                <c:pt idx="10">
                  <c:v>740</c:v>
                </c:pt>
                <c:pt idx="11">
                  <c:v>763</c:v>
                </c:pt>
                <c:pt idx="12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82-429C-9551-6DF7853671D6}"/>
            </c:ext>
          </c:extLst>
        </c:ser>
        <c:ser>
          <c:idx val="2"/>
          <c:order val="2"/>
          <c:tx>
            <c:strRef>
              <c:f>'Puuston määrä'!$F$1</c:f>
              <c:strCache>
                <c:ptCount val="1"/>
                <c:pt idx="0">
                  <c:v>Lehtipuu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'Puuston määrä'!$B$3:$B$15</c:f>
              <c:strCache>
                <c:ptCount val="13"/>
                <c:pt idx="0">
                  <c:v>VMI 1
1921-24</c:v>
                </c:pt>
                <c:pt idx="1">
                  <c:v>VMI 2
1936-38</c:v>
                </c:pt>
                <c:pt idx="2">
                  <c:v>VMI 3
1951-53</c:v>
                </c:pt>
                <c:pt idx="3">
                  <c:v>VMI 5
1964-70</c:v>
                </c:pt>
                <c:pt idx="4">
                  <c:v>VMI 6
1971-76</c:v>
                </c:pt>
                <c:pt idx="5">
                  <c:v>VMI 7
1977-84</c:v>
                </c:pt>
                <c:pt idx="6">
                  <c:v>VMI 8
1986-94</c:v>
                </c:pt>
                <c:pt idx="7">
                  <c:v>VMI 9
1996-2003</c:v>
                </c:pt>
                <c:pt idx="8">
                  <c:v>VMI 10
2004-08</c:v>
                </c:pt>
                <c:pt idx="9">
                  <c:v>VMI 11
2009-13</c:v>
                </c:pt>
                <c:pt idx="10">
                  <c:v>VMI 12
2014-18</c:v>
                </c:pt>
                <c:pt idx="11">
                  <c:v>VMI 13
2019-23</c:v>
                </c:pt>
                <c:pt idx="12">
                  <c:v>VMI 13/14
2020-24</c:v>
                </c:pt>
              </c:strCache>
            </c:strRef>
          </c:cat>
          <c:val>
            <c:numRef>
              <c:f>'Puuston määrä'!$F$3:$F$15</c:f>
              <c:numCache>
                <c:formatCode>_-* #\ ##0_-;\-* #\ ##0_-;_-* "-"??_-;_-@_-</c:formatCode>
                <c:ptCount val="13"/>
                <c:pt idx="0">
                  <c:v>301</c:v>
                </c:pt>
                <c:pt idx="1">
                  <c:v>305</c:v>
                </c:pt>
                <c:pt idx="2">
                  <c:v>317</c:v>
                </c:pt>
                <c:pt idx="3">
                  <c:v>281</c:v>
                </c:pt>
                <c:pt idx="4">
                  <c:v>266</c:v>
                </c:pt>
                <c:pt idx="5">
                  <c:v>302</c:v>
                </c:pt>
                <c:pt idx="6">
                  <c:v>335</c:v>
                </c:pt>
                <c:pt idx="7">
                  <c:v>397</c:v>
                </c:pt>
                <c:pt idx="8">
                  <c:v>438</c:v>
                </c:pt>
                <c:pt idx="9">
                  <c:v>474</c:v>
                </c:pt>
                <c:pt idx="10">
                  <c:v>492</c:v>
                </c:pt>
                <c:pt idx="11">
                  <c:v>507</c:v>
                </c:pt>
                <c:pt idx="12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82-429C-9551-6DF785367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401280"/>
        <c:axId val="38374880"/>
      </c:barChart>
      <c:catAx>
        <c:axId val="384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374880"/>
        <c:crosses val="autoZero"/>
        <c:auto val="1"/>
        <c:lblAlgn val="ctr"/>
        <c:lblOffset val="100"/>
        <c:tickLblSkip val="1"/>
        <c:noMultiLvlLbl val="0"/>
      </c:catAx>
      <c:valAx>
        <c:axId val="38374880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22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22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22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6.1762699406402578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40128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894431587303599"/>
          <c:y val="0"/>
          <c:w val="0.39815058018060323"/>
          <c:h val="7.10610284211082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98501224668218"/>
          <c:y val="6.4107614799274612E-2"/>
          <c:w val="0.37716263083696294"/>
          <c:h val="0.8968622782486475"/>
        </c:manualLayout>
      </c:layout>
      <c:doughnutChart>
        <c:varyColors val="1"/>
        <c:ser>
          <c:idx val="0"/>
          <c:order val="0"/>
          <c:tx>
            <c:strRef>
              <c:f>'Puuston tilavuus'!$B$1</c:f>
              <c:strCache>
                <c:ptCount val="1"/>
                <c:pt idx="0">
                  <c:v>Puusto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D-460A-9F78-B1FCD774565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D-460A-9F78-B1FCD7745652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CD-460A-9F78-B1FCD7745652}"/>
              </c:ext>
            </c:extLst>
          </c:dPt>
          <c:dLbls>
            <c:dLbl>
              <c:idx val="0"/>
              <c:layout>
                <c:manualLayout>
                  <c:x val="-1.5843620718939844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CD-460A-9F78-B1FCD7745652}"/>
                </c:ext>
              </c:extLst>
            </c:dLbl>
            <c:dLbl>
              <c:idx val="1"/>
              <c:layout>
                <c:manualLayout>
                  <c:x val="1.5843620718939844E-3"/>
                  <c:y val="-7.53497012265699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CD-460A-9F78-B1FCD7745652}"/>
                </c:ext>
              </c:extLst>
            </c:dLbl>
            <c:dLbl>
              <c:idx val="2"/>
              <c:layout>
                <c:manualLayout>
                  <c:x val="4.9689711420923899E-3"/>
                  <c:y val="5.63980647586184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CD-460A-9F78-B1FCD77456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'Puuston tilavuus'!$A$2:$A$4</c:f>
              <c:strCache>
                <c:ptCount val="3"/>
                <c:pt idx="0">
                  <c:v>Mänty</c:v>
                </c:pt>
                <c:pt idx="1">
                  <c:v>Kuusi</c:v>
                </c:pt>
                <c:pt idx="2">
                  <c:v>Lehtipuut</c:v>
                </c:pt>
              </c:strCache>
            </c:strRef>
          </c:cat>
          <c:val>
            <c:numRef>
              <c:f>'Puuston tilavuus'!$B$2:$B$4</c:f>
              <c:numCache>
                <c:formatCode>0</c:formatCode>
                <c:ptCount val="3"/>
                <c:pt idx="0">
                  <c:v>1283</c:v>
                </c:pt>
                <c:pt idx="1">
                  <c:v>763</c:v>
                </c:pt>
                <c:pt idx="2" formatCode="#,##0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CD-460A-9F78-B1FCD7745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21116551031114"/>
          <c:y val="7.3519949426704465E-2"/>
          <c:w val="0.37241850360130468"/>
          <c:h val="0.8855811820350886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7-4B41-8AB0-86F836734D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7-4B41-8AB0-86F836734D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7-4B41-8AB0-86F836734D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7-4B41-8AB0-86F836734D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17-4B41-8AB0-86F836734D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17-4B41-8AB0-86F836734D6E}"/>
              </c:ext>
            </c:extLst>
          </c:dPt>
          <c:cat>
            <c:numRef>
              <c:f>'[1]Kokonaismaapinta-ala'!$A$2:$A$7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cat>
          <c:val>
            <c:numRef>
              <c:f>'[1]Kokonaismaapinta-ala'!$C$2:$C$7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17-4B41-8AB0-86F836734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04736493781998"/>
          <c:y val="0.11216188675651871"/>
          <c:w val="0.37326906895031031"/>
          <c:h val="0.887603757873524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9A-41AD-9C5B-B93C56C1BCA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9A-41AD-9C5B-B93C56C1BC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9A-41AD-9C5B-B93C56C1BCA1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9A-41AD-9C5B-B93C56C1BC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9A-41AD-9C5B-B93C56C1BC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9A-41AD-9C5B-B93C56C1BCA1}"/>
              </c:ext>
            </c:extLst>
          </c:dPt>
          <c:dLbls>
            <c:dLbl>
              <c:idx val="0"/>
              <c:layout>
                <c:manualLayout>
                  <c:x val="0.24166372977521397"/>
                  <c:y val="-7.45856730552732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9A-41AD-9C5B-B93C56C1BCA1}"/>
                </c:ext>
              </c:extLst>
            </c:dLbl>
            <c:dLbl>
              <c:idx val="1"/>
              <c:layout>
                <c:manualLayout>
                  <c:x val="-0.1724029718638522"/>
                  <c:y val="-2.2969347800871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9A-41AD-9C5B-B93C56C1BCA1}"/>
                </c:ext>
              </c:extLst>
            </c:dLbl>
            <c:dLbl>
              <c:idx val="2"/>
              <c:layout>
                <c:manualLayout>
                  <c:x val="-0.16467989338616204"/>
                  <c:y val="-9.27184006640266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9A-41AD-9C5B-B93C56C1BCA1}"/>
                </c:ext>
              </c:extLst>
            </c:dLbl>
            <c:dLbl>
              <c:idx val="3"/>
              <c:layout>
                <c:manualLayout>
                  <c:x val="-7.6578389427440274E-2"/>
                  <c:y val="-0.132154328054206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9A-41AD-9C5B-B93C56C1BCA1}"/>
                </c:ext>
              </c:extLst>
            </c:dLbl>
            <c:dLbl>
              <c:idx val="4"/>
              <c:layout>
                <c:manualLayout>
                  <c:x val="-0.2409137716104085"/>
                  <c:y val="-0.11695893276498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98956836173562"/>
                      <c:h val="0.181119465329991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49A-41AD-9C5B-B93C56C1BCA1}"/>
                </c:ext>
              </c:extLst>
            </c:dLbl>
            <c:dLbl>
              <c:idx val="5"/>
              <c:layout>
                <c:manualLayout>
                  <c:x val="-9.2306425614323978E-2"/>
                  <c:y val="-0.153584797092671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41945272304878"/>
                      <c:h val="0.116227710102464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49A-41AD-9C5B-B93C56C1B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'Pinta-alaosuudet'!$A$8:$A$11</c:f>
              <c:strCache>
                <c:ptCount val="4"/>
                <c:pt idx="0">
                  <c:v>Metsätalousmaa</c:v>
                </c:pt>
                <c:pt idx="1">
                  <c:v>Vesistöt</c:v>
                </c:pt>
                <c:pt idx="2">
                  <c:v>Maatalouden maa</c:v>
                </c:pt>
                <c:pt idx="3">
                  <c:v>Muu</c:v>
                </c:pt>
              </c:strCache>
            </c:strRef>
          </c:cat>
          <c:val>
            <c:numRef>
              <c:f>'Pinta-alaosuudet'!$C$8:$C$11</c:f>
              <c:numCache>
                <c:formatCode>0%</c:formatCode>
                <c:ptCount val="4"/>
                <c:pt idx="0">
                  <c:v>0.7753239933439835</c:v>
                </c:pt>
                <c:pt idx="1">
                  <c:v>0.10189581251481752</c:v>
                </c:pt>
                <c:pt idx="2">
                  <c:v>6.6687198985496646E-2</c:v>
                </c:pt>
                <c:pt idx="3">
                  <c:v>5.609299515570227E-2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9A-41AD-9C5B-B93C56C1B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61950112558312"/>
          <c:y val="7.3778053532251503E-2"/>
          <c:w val="0.36955324111182292"/>
          <c:h val="0.87687993614363124"/>
        </c:manualLayout>
      </c:layout>
      <c:doughnutChart>
        <c:varyColors val="1"/>
        <c:ser>
          <c:idx val="0"/>
          <c:order val="0"/>
          <c:tx>
            <c:strRef>
              <c:f>Metsävarat!$C$1</c:f>
              <c:strCache>
                <c:ptCount val="1"/>
                <c:pt idx="0">
                  <c:v>#VIITTAUS!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C3-42DB-A057-FEE419688F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C3-42DB-A057-FEE419688F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C3-42DB-A057-FEE419688F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C3-42DB-A057-FEE419688F5F}"/>
              </c:ext>
            </c:extLst>
          </c:dPt>
          <c:cat>
            <c:numRef>
              <c:f>[1]Metsävarat!$A$2:$A$5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cat>
          <c:val>
            <c:numRef>
              <c:f>[1]Metsävarat!$C$2:$C$5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C3-42DB-A057-FEE419688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37258704478444"/>
          <c:y val="0.15084557441944416"/>
          <c:w val="0.35767052631381963"/>
          <c:h val="0.84868450167270693"/>
        </c:manualLayout>
      </c:layout>
      <c:doughnutChart>
        <c:varyColors val="1"/>
        <c:ser>
          <c:idx val="0"/>
          <c:order val="0"/>
          <c:tx>
            <c:strRef>
              <c:f>'Maaluokat metsätalousmaalla'!$C$1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A-48DB-973E-B4DF9400E1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A-48DB-973E-B4DF9400E1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A-48DB-973E-B4DF9400E1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A-48DB-973E-B4DF9400E12E}"/>
              </c:ext>
            </c:extLst>
          </c:dPt>
          <c:dLbls>
            <c:dLbl>
              <c:idx val="0"/>
              <c:layout>
                <c:manualLayout>
                  <c:x val="0.2295520392462157"/>
                  <c:y val="-5.5423811661661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30062769427302"/>
                      <c:h val="0.16999271654944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6A-48DB-973E-B4DF9400E12E}"/>
                </c:ext>
              </c:extLst>
            </c:dLbl>
            <c:dLbl>
              <c:idx val="1"/>
              <c:layout>
                <c:manualLayout>
                  <c:x val="-0.21213973698343719"/>
                  <c:y val="-0.120684155927116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8498661089379838E-2"/>
                      <c:h val="0.170143092199958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6A-48DB-973E-B4DF9400E12E}"/>
                </c:ext>
              </c:extLst>
            </c:dLbl>
            <c:dLbl>
              <c:idx val="2"/>
              <c:layout>
                <c:manualLayout>
                  <c:x val="-0.15521931873682687"/>
                  <c:y val="-0.205775387028590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686653122658934"/>
                      <c:h val="0.14563881752048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16A-48DB-973E-B4DF9400E12E}"/>
                </c:ext>
              </c:extLst>
            </c:dLbl>
            <c:dLbl>
              <c:idx val="3"/>
              <c:layout>
                <c:manualLayout>
                  <c:x val="3.642685206612653E-2"/>
                  <c:y val="-0.163021265869922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6.4035918858211457E-2"/>
                      <c:h val="0.14563881752048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16A-48DB-973E-B4DF9400E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'Maaluokat metsätalousmaalla'!$A$2:$A$5</c:f>
              <c:strCache>
                <c:ptCount val="4"/>
                <c:pt idx="0">
                  <c:v>Metsämaa</c:v>
                </c:pt>
                <c:pt idx="1">
                  <c:v>Kitumaa</c:v>
                </c:pt>
                <c:pt idx="2">
                  <c:v>Joutomaa </c:v>
                </c:pt>
                <c:pt idx="3">
                  <c:v>Muu</c:v>
                </c:pt>
              </c:strCache>
            </c:strRef>
          </c:cat>
          <c:val>
            <c:numRef>
              <c:f>'Maaluokat metsätalousmaalla'!$C$2:$C$5</c:f>
              <c:numCache>
                <c:formatCode>0%</c:formatCode>
                <c:ptCount val="4"/>
                <c:pt idx="0">
                  <c:v>0.77435213414634141</c:v>
                </c:pt>
                <c:pt idx="1">
                  <c:v>9.7980182926829265E-2</c:v>
                </c:pt>
                <c:pt idx="2">
                  <c:v>0.11897865853658536</c:v>
                </c:pt>
                <c:pt idx="3">
                  <c:v>8.6890243902439032E-3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6A-48DB-973E-B4DF9400E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29678017163948"/>
          <c:y val="6.9441299153209082E-2"/>
          <c:w val="0.37356137962924885"/>
          <c:h val="0.8464542703182368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43518493683454"/>
          <c:y val="0.15737173788203951"/>
          <c:w val="0.38131195151602859"/>
          <c:h val="0.84262826211796049"/>
        </c:manualLayout>
      </c:layout>
      <c:doughnut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4-404F-8F34-350156A0D72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F4-404F-8F34-350156A0D72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F4-404F-8F34-350156A0D72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F4-404F-8F34-350156A0D7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F4-404F-8F34-350156A0D72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F4-404F-8F34-350156A0D72E}"/>
              </c:ext>
            </c:extLst>
          </c:dPt>
          <c:dLbls>
            <c:dLbl>
              <c:idx val="0"/>
              <c:layout>
                <c:manualLayout>
                  <c:x val="0.20279833255258803"/>
                  <c:y val="7.571373233973467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F4-404F-8F34-350156A0D72E}"/>
                </c:ext>
              </c:extLst>
            </c:dLbl>
            <c:dLbl>
              <c:idx val="1"/>
              <c:layout>
                <c:manualLayout>
                  <c:x val="-0.14338475856257202"/>
                  <c:y val="4.16425527868540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F4-404F-8F34-350156A0D72E}"/>
                </c:ext>
              </c:extLst>
            </c:dLbl>
            <c:dLbl>
              <c:idx val="2"/>
              <c:layout>
                <c:manualLayout>
                  <c:x val="-0.18613595946528411"/>
                  <c:y val="-6.307639500688870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F4-404F-8F34-350156A0D72E}"/>
                </c:ext>
              </c:extLst>
            </c:dLbl>
            <c:dLbl>
              <c:idx val="3"/>
              <c:layout>
                <c:manualLayout>
                  <c:x val="-0.18060098467472863"/>
                  <c:y val="-0.122847319234581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F4-404F-8F34-350156A0D72E}"/>
                </c:ext>
              </c:extLst>
            </c:dLbl>
            <c:dLbl>
              <c:idx val="4"/>
              <c:layout>
                <c:manualLayout>
                  <c:x val="-0.10934318215983468"/>
                  <c:y val="-0.222901675136519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F4-404F-8F34-350156A0D72E}"/>
                </c:ext>
              </c:extLst>
            </c:dLbl>
            <c:dLbl>
              <c:idx val="5"/>
              <c:layout>
                <c:manualLayout>
                  <c:x val="-1.0050156907974202E-2"/>
                  <c:y val="-0.194454624894347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F4-404F-8F34-350156A0D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Metsänomistajat!$A$2:$A$7</c:f>
              <c:strCache>
                <c:ptCount val="6"/>
                <c:pt idx="0">
                  <c:v>Yksityinen henkilö</c:v>
                </c:pt>
                <c:pt idx="1">
                  <c:v>Valtio</c:v>
                </c:pt>
                <c:pt idx="2">
                  <c:v>Yhtiö</c:v>
                </c:pt>
                <c:pt idx="3">
                  <c:v>Kuolinpesä</c:v>
                </c:pt>
                <c:pt idx="4">
                  <c:v>Yhteismetsä</c:v>
                </c:pt>
                <c:pt idx="5">
                  <c:v>Muut</c:v>
                </c:pt>
              </c:strCache>
            </c:strRef>
          </c:cat>
          <c:val>
            <c:numRef>
              <c:f>Metsänomistajat!$C$2:$C$7</c:f>
              <c:numCache>
                <c:formatCode>0%</c:formatCode>
                <c:ptCount val="6"/>
                <c:pt idx="0">
                  <c:v>0.42992017481146066</c:v>
                </c:pt>
                <c:pt idx="1">
                  <c:v>0.3463523294577126</c:v>
                </c:pt>
                <c:pt idx="2">
                  <c:v>8.0233526853443607E-2</c:v>
                </c:pt>
                <c:pt idx="3">
                  <c:v>4.5883704105411316E-2</c:v>
                </c:pt>
                <c:pt idx="4">
                  <c:v>3.1942302710410313E-2</c:v>
                </c:pt>
                <c:pt idx="5">
                  <c:v>6.5667962061561488E-2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F4-404F-8F34-350156A0D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0.70008</cdr:x>
      <cdr:y>0</cdr:y>
    </cdr:from>
    <cdr:to>
      <cdr:x>1</cdr:x>
      <cdr:y>0.34165</cdr:y>
    </cdr:to>
    <cdr:sp macro="" textlink="">
      <cdr:nvSpPr>
        <cdr:cNvPr id="2" name="Tekstiruutu 7">
          <a:extLst xmlns:a="http://schemas.openxmlformats.org/drawingml/2006/main">
            <a:ext uri="{FF2B5EF4-FFF2-40B4-BE49-F238E27FC236}">
              <a16:creationId xmlns:a16="http://schemas.microsoft.com/office/drawing/2014/main" id="{013E3F28-5D73-464C-954C-322F06A83350}"/>
            </a:ext>
          </a:extLst>
        </cdr:cNvPr>
        <cdr:cNvSpPr txBox="1"/>
      </cdr:nvSpPr>
      <cdr:spPr>
        <a:xfrm xmlns:a="http://schemas.openxmlformats.org/drawingml/2006/main">
          <a:off x="11223466" y="0"/>
          <a:ext cx="4808224" cy="23083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fi-FI" sz="2400" dirty="0">
              <a:solidFill>
                <a:schemeClr val="accent6"/>
              </a:solidFill>
            </a:rPr>
            <a:t>Suomen maapinta-alasta 86 % on metsätalousmaata, johon kuuluvat metsä-, </a:t>
          </a:r>
          <a:r>
            <a:rPr lang="fi-FI" sz="2400" dirty="0" err="1">
              <a:solidFill>
                <a:schemeClr val="accent6"/>
              </a:solidFill>
            </a:rPr>
            <a:t>kitu</a:t>
          </a:r>
          <a:r>
            <a:rPr lang="fi-FI" sz="2400" dirty="0">
              <a:solidFill>
                <a:schemeClr val="accent6"/>
              </a:solidFill>
            </a:rPr>
            <a:t>- ja joutomaat sekä metsätiet, varastoalueet ja muut metsätalouden käytössä olevat alueet.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7.7.2026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14.5.2025</a:t>
            </a:r>
          </a:p>
        </p:txBody>
      </p:sp>
      <p:sp>
        <p:nvSpPr>
          <p:cNvPr id="4" name="Tekstin paikkamerkki 7">
            <a:extLst>
              <a:ext uri="{FF2B5EF4-FFF2-40B4-BE49-F238E27FC236}">
                <a16:creationId xmlns:a16="http://schemas.microsoft.com/office/drawing/2014/main" id="{B57BCC79-A618-93C6-2F95-2F5D6B4A0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4600" y="9641417"/>
            <a:ext cx="5148153" cy="359833"/>
          </a:xfrm>
        </p:spPr>
        <p:txBody>
          <a:bodyPr>
            <a:noAutofit/>
          </a:bodyPr>
          <a:lstStyle>
            <a:lvl1pPr marL="0" indent="0">
              <a:buNone/>
              <a:defRPr sz="1470"/>
            </a:lvl1pPr>
          </a:lstStyle>
          <a:p>
            <a:pPr lvl="0"/>
            <a:r>
              <a:rPr lang="fi-FI" dirty="0"/>
              <a:t>Kirjoita lähde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08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DECBA32-0294-4C8D-8246-0D9AD8E6D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0A93CA8-F430-B1B3-5D24-B6D8F7A94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sp>
        <p:nvSpPr>
          <p:cNvPr id="4" name="Otsikko 2">
            <a:extLst>
              <a:ext uri="{FF2B5EF4-FFF2-40B4-BE49-F238E27FC236}">
                <a16:creationId xmlns:a16="http://schemas.microsoft.com/office/drawing/2014/main" id="{884650D9-E369-F8BD-AFF4-12AE83866FDD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>
                <a:solidFill>
                  <a:schemeClr val="accent6"/>
                </a:solidFill>
              </a:rPr>
              <a:t>Suomen </a:t>
            </a:r>
            <a:r>
              <a:rPr lang="fi-FI" altLang="fi-FI" dirty="0">
                <a:solidFill>
                  <a:schemeClr val="accent6"/>
                </a:solidFill>
              </a:rPr>
              <a:t>metsien kasvu ylittää hakkuut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02BF56CA-CACF-BE75-230F-6DACCF40966D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63897331-CC7A-C0DE-3328-640EFC219E0B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21F20BD-45E5-11F8-0D1A-292CA351AC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628466"/>
              </p:ext>
            </p:extLst>
          </p:nvPr>
        </p:nvGraphicFramePr>
        <p:xfrm>
          <a:off x="1139825" y="2068273"/>
          <a:ext cx="16031691" cy="672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06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2F85B4-8571-8A0D-21C1-F24D6EBF2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63F93AE-9A77-6E9B-76B7-62528FC5E6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sp>
        <p:nvSpPr>
          <p:cNvPr id="4" name="Otsikko 2">
            <a:extLst>
              <a:ext uri="{FF2B5EF4-FFF2-40B4-BE49-F238E27FC236}">
                <a16:creationId xmlns:a16="http://schemas.microsoft.com/office/drawing/2014/main" id="{3604C833-5E32-E149-2E21-F25D1607D29C}"/>
              </a:ext>
            </a:extLst>
          </p:cNvPr>
          <p:cNvSpPr txBox="1">
            <a:spLocks/>
          </p:cNvSpPr>
          <p:nvPr/>
        </p:nvSpPr>
        <p:spPr>
          <a:xfrm>
            <a:off x="1139825" y="745356"/>
            <a:ext cx="16032162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>
                <a:solidFill>
                  <a:schemeClr val="accent6"/>
                </a:solidFill>
              </a:rPr>
              <a:t>Puuston määrä lähes </a:t>
            </a:r>
            <a:r>
              <a:rPr lang="fi-FI" altLang="fi-FI" dirty="0">
                <a:solidFill>
                  <a:schemeClr val="accent6"/>
                </a:solidFill>
              </a:rPr>
              <a:t>tuplaantunut 100 vuodessa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C0112DF5-CC94-01D9-7040-DB7086B2BC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3" name="Päivämäärän paikkamerkki 1">
            <a:extLst>
              <a:ext uri="{FF2B5EF4-FFF2-40B4-BE49-F238E27FC236}">
                <a16:creationId xmlns:a16="http://schemas.microsoft.com/office/drawing/2014/main" id="{DB3A6489-7C2D-A9DE-7E25-A8C4AF94579B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88276C6-3C7F-5E30-3CE2-BD19A8DC889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9301060"/>
              </p:ext>
            </p:extLst>
          </p:nvPr>
        </p:nvGraphicFramePr>
        <p:xfrm>
          <a:off x="1139825" y="2068273"/>
          <a:ext cx="16032163" cy="672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86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D20EF40-7D59-109A-7D8F-BFA7B2562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BA0782F-225E-264F-A6E9-C6F8C932BC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graphicFrame>
        <p:nvGraphicFramePr>
          <p:cNvPr id="7" name="Sisällön paikkamerkki 8">
            <a:extLst>
              <a:ext uri="{FF2B5EF4-FFF2-40B4-BE49-F238E27FC236}">
                <a16:creationId xmlns:a16="http://schemas.microsoft.com/office/drawing/2014/main" id="{445308B9-8315-BEB1-19E0-D8987024D3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7312278"/>
              </p:ext>
            </p:extLst>
          </p:nvPr>
        </p:nvGraphicFramePr>
        <p:xfrm>
          <a:off x="1128154" y="2068273"/>
          <a:ext cx="16031689" cy="67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2">
            <a:extLst>
              <a:ext uri="{FF2B5EF4-FFF2-40B4-BE49-F238E27FC236}">
                <a16:creationId xmlns:a16="http://schemas.microsoft.com/office/drawing/2014/main" id="{D5E026E8-8843-D501-1884-25AF2E3068B1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>
                <a:solidFill>
                  <a:schemeClr val="accent6"/>
                </a:solidFill>
              </a:rPr>
              <a:t>Valtaosa </a:t>
            </a:r>
            <a:r>
              <a:rPr lang="fi-FI" altLang="fi-FI" dirty="0">
                <a:solidFill>
                  <a:schemeClr val="accent6"/>
                </a:solidFill>
              </a:rPr>
              <a:t>puustosta on mäntyä ja kuusta</a:t>
            </a:r>
          </a:p>
          <a:p>
            <a:pPr algn="ctr"/>
            <a:r>
              <a:rPr lang="fi-FI" altLang="fi-FI" sz="3600" dirty="0">
                <a:solidFill>
                  <a:schemeClr val="accent6"/>
                </a:solidFill>
              </a:rPr>
              <a:t>Puuston kokonaistilavuus 2,6 mrd. m</a:t>
            </a:r>
            <a:r>
              <a:rPr lang="fi-FI" altLang="fi-FI" sz="3600" baseline="30000" dirty="0">
                <a:solidFill>
                  <a:schemeClr val="accent6"/>
                </a:solidFill>
              </a:rPr>
              <a:t>3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57754286-CD90-8B71-8825-83E039C34DC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10024A3B-6F1C-7BAB-AEC6-C56AD92C5BBF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</p:spTree>
    <p:extLst>
      <p:ext uri="{BB962C8B-B14F-4D97-AF65-F5344CB8AC3E}">
        <p14:creationId xmlns:p14="http://schemas.microsoft.com/office/powerpoint/2010/main" val="334150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7AE4A72-EDA7-9060-6649-556EAE704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F52B1B0-0752-C5E7-09F2-028B93C38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Luke, MML</a:t>
            </a:r>
          </a:p>
          <a:p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064338E-E436-0193-52EC-A9ECBAD58B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8679065"/>
              </p:ext>
            </p:extLst>
          </p:nvPr>
        </p:nvGraphicFramePr>
        <p:xfrm>
          <a:off x="1128155" y="2068273"/>
          <a:ext cx="16031690" cy="67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2">
            <a:extLst>
              <a:ext uri="{FF2B5EF4-FFF2-40B4-BE49-F238E27FC236}">
                <a16:creationId xmlns:a16="http://schemas.microsoft.com/office/drawing/2014/main" id="{59D5ABE9-CB65-BCB9-D31E-4211706B7D80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altLang="fi-FI" dirty="0">
                <a:solidFill>
                  <a:schemeClr val="accent6"/>
                </a:solidFill>
              </a:rPr>
              <a:t>Suomen kokonaispinta-ala 33,8 milj. ha 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B3690ED6-2AFA-169E-EEEE-C22624ACC65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MML, Luke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6DEBDFFE-DC78-5974-9F54-81DE276FAEE7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7C646DB-F5C0-5783-B140-0D5D9F0C2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633737"/>
              </p:ext>
            </p:extLst>
          </p:nvPr>
        </p:nvGraphicFramePr>
        <p:xfrm>
          <a:off x="1128155" y="2068273"/>
          <a:ext cx="16031690" cy="67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24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8">
            <a:extLst>
              <a:ext uri="{FF2B5EF4-FFF2-40B4-BE49-F238E27FC236}">
                <a16:creationId xmlns:a16="http://schemas.microsoft.com/office/drawing/2014/main" id="{8EC52B57-2311-7389-067C-DB38D346812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4865562"/>
              </p:ext>
            </p:extLst>
          </p:nvPr>
        </p:nvGraphicFramePr>
        <p:xfrm>
          <a:off x="1128155" y="2068273"/>
          <a:ext cx="16031690" cy="675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55D0EE2-4E8F-AB80-08C0-4F2B4B467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748276"/>
              </p:ext>
            </p:extLst>
          </p:nvPr>
        </p:nvGraphicFramePr>
        <p:xfrm>
          <a:off x="1128155" y="2068273"/>
          <a:ext cx="16031690" cy="675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422AB7-AB1D-8A3C-C9A7-F86F7C4AA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A612C22-55A0-C164-BB3A-71924DBBCB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sp>
        <p:nvSpPr>
          <p:cNvPr id="4" name="Otsikko 2">
            <a:extLst>
              <a:ext uri="{FF2B5EF4-FFF2-40B4-BE49-F238E27FC236}">
                <a16:creationId xmlns:a16="http://schemas.microsoft.com/office/drawing/2014/main" id="{8F497E0A-D198-7686-6A47-740DD4FCECA4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dirty="0">
                <a:solidFill>
                  <a:schemeClr val="accent6"/>
                </a:solidFill>
              </a:rPr>
              <a:t>Maaluokat metsätalousmaalla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6AE11D28-D8A8-9512-8AD8-D30C8CBD34BF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Luke</a:t>
            </a:r>
          </a:p>
        </p:txBody>
      </p:sp>
      <p:sp>
        <p:nvSpPr>
          <p:cNvPr id="12" name="Päivämäärän paikkamerkki 1">
            <a:extLst>
              <a:ext uri="{FF2B5EF4-FFF2-40B4-BE49-F238E27FC236}">
                <a16:creationId xmlns:a16="http://schemas.microsoft.com/office/drawing/2014/main" id="{62D76A1D-AAC0-3529-E335-A44769E66BCC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</p:spTree>
    <p:extLst>
      <p:ext uri="{BB962C8B-B14F-4D97-AF65-F5344CB8AC3E}">
        <p14:creationId xmlns:p14="http://schemas.microsoft.com/office/powerpoint/2010/main" val="271544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836B55-9015-A549-B312-23513CDB9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9840C0A-8ED8-22B2-4CC7-00B8601E2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Lähde: Luke</a:t>
            </a:r>
          </a:p>
          <a:p>
            <a:endParaRPr lang="fi-FI" dirty="0"/>
          </a:p>
        </p:txBody>
      </p:sp>
      <p:graphicFrame>
        <p:nvGraphicFramePr>
          <p:cNvPr id="7" name="Sisällön paikkamerkki 10">
            <a:extLst>
              <a:ext uri="{FF2B5EF4-FFF2-40B4-BE49-F238E27FC236}">
                <a16:creationId xmlns:a16="http://schemas.microsoft.com/office/drawing/2014/main" id="{CDDB02CC-AE0A-0C5A-A574-BED2A07B34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8275783"/>
              </p:ext>
            </p:extLst>
          </p:nvPr>
        </p:nvGraphicFramePr>
        <p:xfrm>
          <a:off x="1301181" y="2116465"/>
          <a:ext cx="15708974" cy="693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2">
            <a:extLst>
              <a:ext uri="{FF2B5EF4-FFF2-40B4-BE49-F238E27FC236}">
                <a16:creationId xmlns:a16="http://schemas.microsoft.com/office/drawing/2014/main" id="{BAECA7BD-AE06-74C4-24EB-CA2ACE9CA99D}"/>
              </a:ext>
            </a:extLst>
          </p:cNvPr>
          <p:cNvSpPr txBox="1">
            <a:spLocks/>
          </p:cNvSpPr>
          <p:nvPr/>
        </p:nvSpPr>
        <p:spPr>
          <a:xfrm>
            <a:off x="1128155" y="74535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4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altLang="fi-FI" dirty="0">
                <a:solidFill>
                  <a:schemeClr val="accent6"/>
                </a:solidFill>
              </a:rPr>
              <a:t>Suomessa on yli 600 000 metsänomistajaa</a:t>
            </a:r>
          </a:p>
          <a:p>
            <a:pPr algn="ctr"/>
            <a:r>
              <a:rPr lang="fi-FI" altLang="fi-FI" sz="3600" dirty="0">
                <a:solidFill>
                  <a:schemeClr val="accent6"/>
                </a:solidFill>
              </a:rPr>
              <a:t>Omistusosuudet metsätalousmaan pinta-alasta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B1F5D3F8-ABFA-C949-88BF-9EBD254B5AD0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Metsäkeskus</a:t>
            </a:r>
          </a:p>
        </p:txBody>
      </p:sp>
      <p:sp>
        <p:nvSpPr>
          <p:cNvPr id="11" name="Päivämäärän paikkamerkki 1">
            <a:extLst>
              <a:ext uri="{FF2B5EF4-FFF2-40B4-BE49-F238E27FC236}">
                <a16:creationId xmlns:a16="http://schemas.microsoft.com/office/drawing/2014/main" id="{6A04DC48-2FF4-2468-0C27-EE90B6510DC2}"/>
              </a:ext>
            </a:extLst>
          </p:cNvPr>
          <p:cNvSpPr txBox="1">
            <a:spLocks/>
          </p:cNvSpPr>
          <p:nvPr/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1361633" rtl="0" eaLnBrk="1" latinLnBrk="0" hangingPunct="1">
              <a:defRPr sz="1400" b="0" kern="120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  <a:lvl2pPr marL="680817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163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2450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2326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04083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84899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5716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6532" algn="l" defTabSz="1361633" rtl="0" eaLnBrk="1" latinLnBrk="0" hangingPunct="1">
              <a:defRPr sz="2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18.5.2026</a:t>
            </a: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7E7ED34C-27B8-44A5-BE72-F55B0D8D54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114345"/>
              </p:ext>
            </p:extLst>
          </p:nvPr>
        </p:nvGraphicFramePr>
        <p:xfrm>
          <a:off x="1128155" y="2345635"/>
          <a:ext cx="16031690" cy="648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268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994</TotalTime>
  <Words>174</Words>
  <Application>Microsoft Office PowerPoint</Application>
  <PresentationFormat>Mukautettu</PresentationFormat>
  <Paragraphs>52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Wingdings</vt:lpstr>
      <vt:lpstr>Aptos</vt:lpstr>
      <vt:lpstr>Arial</vt:lpstr>
      <vt:lpstr>Segoe UI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25</cp:revision>
  <dcterms:created xsi:type="dcterms:W3CDTF">2025-10-20T06:36:41Z</dcterms:created>
  <dcterms:modified xsi:type="dcterms:W3CDTF">2026-07-07T12:27:02Z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2025-11-11T13:16:16Z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c2d7d2f0-88fe-4fec-9302-da5df198abb2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