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7" r:id="rId2"/>
    <p:sldId id="265" r:id="rId3"/>
    <p:sldId id="266" r:id="rId4"/>
    <p:sldId id="267" r:id="rId5"/>
    <p:sldId id="268" r:id="rId6"/>
    <p:sldId id="269" r:id="rId7"/>
  </p:sldIdLst>
  <p:sldSz cx="18288000" cy="10080625"/>
  <p:notesSz cx="6858000" cy="9144000"/>
  <p:embeddedFontLst>
    <p:embeddedFont>
      <p:font typeface="Segoe UI" panose="020B0502040204020203" pitchFamily="34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C6E"/>
    <a:srgbClr val="84B014"/>
    <a:srgbClr val="4DA33C"/>
    <a:srgbClr val="000000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88" autoAdjust="0"/>
  </p:normalViewPr>
  <p:slideViewPr>
    <p:cSldViewPr snapToGrid="0">
      <p:cViewPr varScale="1">
        <p:scale>
          <a:sx n="66" d="100"/>
          <a:sy n="66" d="100"/>
        </p:scale>
        <p:origin x="105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Puukauppa\Puunk&#228;ytt&#246;\Puunk&#228;ytt&#246;%20ja%20tuontipuu%20powerpointti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Puukauppa\Puunk&#228;ytt&#246;\Puunk&#228;ytt&#246;%20ja%20tuontipuu%20powerpointti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Puukauppa\Puunk&#228;ytt&#246;\Puunk&#228;ytt&#246;%20ja%20tuontipuu%20powerpointti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Puukauppa\Puunk&#228;ytt&#246;\Puunk&#228;ytt&#246;%20ja%20tuontipuu%20powerpointtii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Puukauppa\Puunk&#228;ytt&#246;\Puunk&#228;ytt&#246;%20ja%20tuontipuu%20powerpointtii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Puukauppa\Puunk&#228;ytt&#246;\Puunk&#228;ytt&#246;%20ja%20tuontipuu%20powerpointtii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2954044881855"/>
          <c:y val="0.12242487697126554"/>
          <c:w val="0.36142827375878467"/>
          <c:h val="0.84863975633390698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28-46AF-84BC-A273A1D0124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28-46AF-84BC-A273A1D01246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B28-46AF-84BC-A273A1D01246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B28-46AF-84BC-A273A1D01246}"/>
              </c:ext>
            </c:extLst>
          </c:dPt>
          <c:dLbls>
            <c:dLbl>
              <c:idx val="0"/>
              <c:layout>
                <c:manualLayout>
                  <c:x val="0.21265714484160811"/>
                  <c:y val="-0.2482222302611369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28-46AF-84BC-A273A1D01246}"/>
                </c:ext>
              </c:extLst>
            </c:dLbl>
            <c:dLbl>
              <c:idx val="1"/>
              <c:layout>
                <c:manualLayout>
                  <c:x val="-0.16479949233770907"/>
                  <c:y val="-3.20283950939426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745424292845255"/>
                      <c:h val="0.211181240140258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B28-46AF-84BC-A273A1D01246}"/>
                </c:ext>
              </c:extLst>
            </c:dLbl>
            <c:dLbl>
              <c:idx val="2"/>
              <c:layout>
                <c:manualLayout>
                  <c:x val="-0.15315906120361428"/>
                  <c:y val="-0.112365840727487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638380476982806"/>
                      <c:h val="0.149396325459317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B28-46AF-84BC-A273A1D01246}"/>
                </c:ext>
              </c:extLst>
            </c:dLbl>
            <c:dLbl>
              <c:idx val="3"/>
              <c:layout>
                <c:manualLayout>
                  <c:x val="-3.9986613879891199E-2"/>
                  <c:y val="-0.1480926225298622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B28-46AF-84BC-A273A1D012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'Puunkäyttö omistajaryhmittäin'!$A$2:$A$5</c:f>
              <c:strCache>
                <c:ptCount val="4"/>
                <c:pt idx="0">
                  <c:v>Yksityismetsät </c:v>
                </c:pt>
                <c:pt idx="1">
                  <c:v>Valtion metsät </c:v>
                </c:pt>
                <c:pt idx="2">
                  <c:v>Yritysten metsät </c:v>
                </c:pt>
                <c:pt idx="3">
                  <c:v>Tuontipuu </c:v>
                </c:pt>
              </c:strCache>
            </c:strRef>
          </c:cat>
          <c:val>
            <c:numRef>
              <c:f>'Puunkäyttö omistajaryhmittäin'!$B$2:$B$5</c:f>
              <c:numCache>
                <c:formatCode>0%</c:formatCode>
                <c:ptCount val="4"/>
                <c:pt idx="0">
                  <c:v>0.73919496935648632</c:v>
                </c:pt>
                <c:pt idx="1">
                  <c:v>0.10374106230847806</c:v>
                </c:pt>
                <c:pt idx="2">
                  <c:v>9.5888661899897851E-2</c:v>
                </c:pt>
                <c:pt idx="3">
                  <c:v>6.1175306435137904E-2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28-46AF-84BC-A273A1D012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fi-FI" sz="2000" b="0" i="0" u="none" strike="noStrike" kern="1200" baseline="0" dirty="0">
                <a:solidFill>
                  <a:schemeClr val="accent6"/>
                </a:solidFill>
              </a:rPr>
              <a:t>milj. m</a:t>
            </a:r>
            <a:r>
              <a:rPr lang="fi-FI" sz="2000" b="0" i="0" u="none" strike="noStrike" kern="1200" baseline="30000" dirty="0">
                <a:solidFill>
                  <a:schemeClr val="accent6"/>
                </a:solidFill>
              </a:rPr>
              <a:t>3</a:t>
            </a:r>
          </a:p>
        </c:rich>
      </c:tx>
      <c:layout>
        <c:manualLayout>
          <c:xMode val="edge"/>
          <c:yMode val="edge"/>
          <c:x val="4.9534961738109499E-4"/>
          <c:y val="2.40373050558988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3.5522704437423239E-2"/>
          <c:y val="0.1243828240438425"/>
          <c:w val="0.95566820513616002"/>
          <c:h val="0.719874213556141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'Metsäteollisuuden puunkäyttö'!$B$1</c:f>
              <c:strCache>
                <c:ptCount val="1"/>
                <c:pt idx="0">
                  <c:v>Kotimainen raakapuu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'Metsäteollisuuden puunkäyttö'!$A$6:$A$30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'Metsäteollisuuden puunkäyttö'!$B$6:$B$30</c:f>
              <c:numCache>
                <c:formatCode>#,##0.00</c:formatCode>
                <c:ptCount val="25"/>
                <c:pt idx="0">
                  <c:v>57.957000000000001</c:v>
                </c:pt>
                <c:pt idx="1">
                  <c:v>53.783999999999999</c:v>
                </c:pt>
                <c:pt idx="2">
                  <c:v>55.045999999999999</c:v>
                </c:pt>
                <c:pt idx="3">
                  <c:v>56.960999999999999</c:v>
                </c:pt>
                <c:pt idx="4">
                  <c:v>57.526000000000003</c:v>
                </c:pt>
                <c:pt idx="5">
                  <c:v>49.88</c:v>
                </c:pt>
                <c:pt idx="6">
                  <c:v>56.343000000000004</c:v>
                </c:pt>
                <c:pt idx="7">
                  <c:v>59.444000000000003</c:v>
                </c:pt>
                <c:pt idx="8">
                  <c:v>51.531999999999996</c:v>
                </c:pt>
                <c:pt idx="9">
                  <c:v>44.17</c:v>
                </c:pt>
                <c:pt idx="10">
                  <c:v>53.134999999999998</c:v>
                </c:pt>
                <c:pt idx="11">
                  <c:v>52.777999999999999</c:v>
                </c:pt>
                <c:pt idx="12">
                  <c:v>52.62</c:v>
                </c:pt>
                <c:pt idx="13">
                  <c:v>53.841999999999999</c:v>
                </c:pt>
                <c:pt idx="14">
                  <c:v>54.988</c:v>
                </c:pt>
                <c:pt idx="15">
                  <c:v>56.149000000000001</c:v>
                </c:pt>
                <c:pt idx="16">
                  <c:v>58.912999999999997</c:v>
                </c:pt>
                <c:pt idx="17">
                  <c:v>62.195</c:v>
                </c:pt>
                <c:pt idx="18">
                  <c:v>64.471000000000004</c:v>
                </c:pt>
                <c:pt idx="19">
                  <c:v>61.326000000000001</c:v>
                </c:pt>
                <c:pt idx="20">
                  <c:v>57.322000000000003</c:v>
                </c:pt>
                <c:pt idx="21">
                  <c:v>62.351999999999997</c:v>
                </c:pt>
                <c:pt idx="22">
                  <c:v>61.262</c:v>
                </c:pt>
                <c:pt idx="23">
                  <c:v>57.841000000000001</c:v>
                </c:pt>
                <c:pt idx="24">
                  <c:v>58.823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E0-4B40-B16A-55733825811F}"/>
            </c:ext>
          </c:extLst>
        </c:ser>
        <c:ser>
          <c:idx val="1"/>
          <c:order val="1"/>
          <c:tx>
            <c:strRef>
              <c:f>'Metsäteollisuuden puunkäyttö'!$C$1</c:f>
              <c:strCache>
                <c:ptCount val="1"/>
                <c:pt idx="0">
                  <c:v>Tuontipuu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'Metsäteollisuuden puunkäyttö'!$A$6:$A$30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'Metsäteollisuuden puunkäyttö'!$C$6:$C$30</c:f>
              <c:numCache>
                <c:formatCode>#,##0.00</c:formatCode>
                <c:ptCount val="25"/>
                <c:pt idx="0">
                  <c:v>12.837</c:v>
                </c:pt>
                <c:pt idx="1">
                  <c:v>13.539</c:v>
                </c:pt>
                <c:pt idx="2">
                  <c:v>16.260999999999999</c:v>
                </c:pt>
                <c:pt idx="3">
                  <c:v>16.507000000000001</c:v>
                </c:pt>
                <c:pt idx="4">
                  <c:v>17.402000000000001</c:v>
                </c:pt>
                <c:pt idx="5">
                  <c:v>17.928999999999998</c:v>
                </c:pt>
                <c:pt idx="6">
                  <c:v>19.175999999999998</c:v>
                </c:pt>
                <c:pt idx="7">
                  <c:v>15.981</c:v>
                </c:pt>
                <c:pt idx="8">
                  <c:v>14.728999999999999</c:v>
                </c:pt>
                <c:pt idx="9">
                  <c:v>7.3120000000000003</c:v>
                </c:pt>
                <c:pt idx="10">
                  <c:v>9.4030000000000005</c:v>
                </c:pt>
                <c:pt idx="11">
                  <c:v>8.859</c:v>
                </c:pt>
                <c:pt idx="12">
                  <c:v>8.4719999999999995</c:v>
                </c:pt>
                <c:pt idx="13">
                  <c:v>9.9979999999999993</c:v>
                </c:pt>
                <c:pt idx="14">
                  <c:v>8.9130000000000003</c:v>
                </c:pt>
                <c:pt idx="15">
                  <c:v>8.5210000000000008</c:v>
                </c:pt>
                <c:pt idx="16">
                  <c:v>8.5129999999999999</c:v>
                </c:pt>
                <c:pt idx="17">
                  <c:v>7.4790000000000001</c:v>
                </c:pt>
                <c:pt idx="18">
                  <c:v>9.0820000000000007</c:v>
                </c:pt>
                <c:pt idx="19">
                  <c:v>9.7569999999999997</c:v>
                </c:pt>
                <c:pt idx="20">
                  <c:v>9.7170000000000005</c:v>
                </c:pt>
                <c:pt idx="21">
                  <c:v>9.8049999999999997</c:v>
                </c:pt>
                <c:pt idx="22">
                  <c:v>3.9489999999999998</c:v>
                </c:pt>
                <c:pt idx="23">
                  <c:v>3.3290000000000002</c:v>
                </c:pt>
                <c:pt idx="24">
                  <c:v>3.8330000000000002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E0-4B40-B16A-557338258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98381967"/>
        <c:axId val="998385807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'Metsäteollisuuden puunkäyttö'!$D$1</c15:sqref>
                        </c15:formulaRef>
                      </c:ext>
                    </c:extLst>
                    <c:strCache>
                      <c:ptCount val="1"/>
                      <c:pt idx="0">
                        <c:v>Kotim. sivutuotepuu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'Metsäteollisuuden puunkäyttö'!$A$6:$A$30</c15:sqref>
                        </c15:formulaRef>
                      </c:ext>
                    </c:extLst>
                    <c:numCache>
                      <c:formatCode>General</c:formatCode>
                      <c:ptCount val="25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'Metsäteollisuuden puunkäyttö'!$D$6:$D$31</c15:sqref>
                        </c15:formulaRef>
                      </c:ext>
                    </c:extLst>
                    <c:numCache>
                      <c:formatCode>#,##0.00</c:formatCode>
                      <c:ptCount val="26"/>
                      <c:pt idx="0">
                        <c:v>-12.991</c:v>
                      </c:pt>
                      <c:pt idx="1">
                        <c:v>-11.587999999999999</c:v>
                      </c:pt>
                      <c:pt idx="2">
                        <c:v>-11.933</c:v>
                      </c:pt>
                      <c:pt idx="3">
                        <c:v>-12.335000000000001</c:v>
                      </c:pt>
                      <c:pt idx="4">
                        <c:v>-12.022</c:v>
                      </c:pt>
                      <c:pt idx="5">
                        <c:v>-11.324999999999999</c:v>
                      </c:pt>
                      <c:pt idx="6">
                        <c:v>-11.36</c:v>
                      </c:pt>
                      <c:pt idx="7">
                        <c:v>-11.422000000000001</c:v>
                      </c:pt>
                      <c:pt idx="8">
                        <c:v>-9.6069999999999993</c:v>
                      </c:pt>
                      <c:pt idx="9">
                        <c:v>-6.3559999999999999</c:v>
                      </c:pt>
                      <c:pt idx="10">
                        <c:v>-7.6539999999999999</c:v>
                      </c:pt>
                      <c:pt idx="11">
                        <c:v>-7.5970000000000004</c:v>
                      </c:pt>
                      <c:pt idx="12">
                        <c:v>-7.407</c:v>
                      </c:pt>
                      <c:pt idx="13">
                        <c:v>-8.59</c:v>
                      </c:pt>
                      <c:pt idx="14">
                        <c:v>-9.2420000000000009</c:v>
                      </c:pt>
                      <c:pt idx="15">
                        <c:v>-8.9149999999999991</c:v>
                      </c:pt>
                      <c:pt idx="16">
                        <c:v>-9.3360000000000003</c:v>
                      </c:pt>
                      <c:pt idx="17">
                        <c:v>-9.8379999999999992</c:v>
                      </c:pt>
                      <c:pt idx="18">
                        <c:v>-9.7460000000000004</c:v>
                      </c:pt>
                      <c:pt idx="19">
                        <c:v>-9.6069999999999993</c:v>
                      </c:pt>
                      <c:pt idx="20">
                        <c:v>-8.7539999999999996</c:v>
                      </c:pt>
                      <c:pt idx="21">
                        <c:v>-9.7729999999999997</c:v>
                      </c:pt>
                      <c:pt idx="22">
                        <c:v>-9.1890000000000001</c:v>
                      </c:pt>
                      <c:pt idx="23">
                        <c:v>-8.5399999999999991</c:v>
                      </c:pt>
                      <c:pt idx="24">
                        <c:v>-8.7270000000000003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4FE0-4B40-B16A-55733825811F}"/>
                  </c:ext>
                </c:extLst>
              </c15:ser>
            </c15:filteredBarSeries>
          </c:ext>
        </c:extLst>
      </c:barChart>
      <c:catAx>
        <c:axId val="998381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98385807"/>
        <c:crosses val="autoZero"/>
        <c:auto val="1"/>
        <c:lblAlgn val="ctr"/>
        <c:lblOffset val="100"/>
        <c:tickLblSkip val="1"/>
        <c:noMultiLvlLbl val="0"/>
      </c:catAx>
      <c:valAx>
        <c:axId val="998385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98381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564258463517041"/>
          <c:y val="4.9356395667157729E-2"/>
          <c:w val="0.39672303097281236"/>
          <c:h val="6.56662885347275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fi-FI" sz="2000" b="0" i="0" u="none" strike="noStrike" kern="1200" baseline="0" dirty="0">
                <a:solidFill>
                  <a:schemeClr val="accent6"/>
                </a:solidFill>
              </a:rPr>
              <a:t>milj. m</a:t>
            </a:r>
            <a:r>
              <a:rPr lang="fi-FI" sz="2000" b="0" i="0" u="none" strike="noStrike" kern="1200" baseline="30000" dirty="0">
                <a:solidFill>
                  <a:schemeClr val="accent6"/>
                </a:solidFill>
              </a:rPr>
              <a:t>3</a:t>
            </a:r>
          </a:p>
        </c:rich>
      </c:tx>
      <c:layout>
        <c:manualLayout>
          <c:xMode val="edge"/>
          <c:yMode val="edge"/>
          <c:x val="1.634838667745571E-4"/>
          <c:y val="1.12953097620348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3.8882770238869491E-2"/>
          <c:y val="0.12875370238713429"/>
          <c:w val="0.95230813933471381"/>
          <c:h val="0.69918319043809074"/>
        </c:manualLayout>
      </c:layout>
      <c:lineChart>
        <c:grouping val="standard"/>
        <c:varyColors val="0"/>
        <c:ser>
          <c:idx val="0"/>
          <c:order val="0"/>
          <c:tx>
            <c:strRef>
              <c:f>'Tukki- ja kuitupuu'!$B$1</c:f>
              <c:strCache>
                <c:ptCount val="1"/>
                <c:pt idx="0">
                  <c:v>Tukkipuu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'Tukki- ja kuitupuu'!$A$2:$A$26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'Tukki- ja kuitupuu'!$B$2:$B$26</c:f>
              <c:numCache>
                <c:formatCode>0.0</c:formatCode>
                <c:ptCount val="25"/>
                <c:pt idx="0">
                  <c:v>28.718</c:v>
                </c:pt>
                <c:pt idx="1">
                  <c:v>26.018000000000001</c:v>
                </c:pt>
                <c:pt idx="2">
                  <c:v>26.152999999999999</c:v>
                </c:pt>
                <c:pt idx="3">
                  <c:v>27.018999999999998</c:v>
                </c:pt>
                <c:pt idx="4">
                  <c:v>26.817</c:v>
                </c:pt>
                <c:pt idx="5">
                  <c:v>24.989000000000001</c:v>
                </c:pt>
                <c:pt idx="6">
                  <c:v>26.056000000000001</c:v>
                </c:pt>
                <c:pt idx="7">
                  <c:v>28.46</c:v>
                </c:pt>
                <c:pt idx="8">
                  <c:v>23.600999999999999</c:v>
                </c:pt>
                <c:pt idx="9">
                  <c:v>18.390999999999998</c:v>
                </c:pt>
                <c:pt idx="10">
                  <c:v>22.651</c:v>
                </c:pt>
                <c:pt idx="11">
                  <c:v>22.491</c:v>
                </c:pt>
                <c:pt idx="12">
                  <c:v>21.49</c:v>
                </c:pt>
                <c:pt idx="13">
                  <c:v>23.21</c:v>
                </c:pt>
                <c:pt idx="14">
                  <c:v>23.8</c:v>
                </c:pt>
                <c:pt idx="15">
                  <c:v>23.934999999999999</c:v>
                </c:pt>
                <c:pt idx="16">
                  <c:v>25.245999999999999</c:v>
                </c:pt>
                <c:pt idx="17">
                  <c:v>26.141999999999999</c:v>
                </c:pt>
                <c:pt idx="18">
                  <c:v>26.957999999999998</c:v>
                </c:pt>
                <c:pt idx="19">
                  <c:v>25.742000000000001</c:v>
                </c:pt>
                <c:pt idx="20">
                  <c:v>24.254000000000001</c:v>
                </c:pt>
                <c:pt idx="21">
                  <c:v>26.972000000000001</c:v>
                </c:pt>
                <c:pt idx="22">
                  <c:v>26.533999999999999</c:v>
                </c:pt>
                <c:pt idx="23">
                  <c:v>23.748000000000001</c:v>
                </c:pt>
                <c:pt idx="24">
                  <c:v>25.62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03-4225-A99F-46F509BA8D5D}"/>
            </c:ext>
          </c:extLst>
        </c:ser>
        <c:ser>
          <c:idx val="1"/>
          <c:order val="1"/>
          <c:tx>
            <c:strRef>
              <c:f>'Tukki- ja kuitupuu'!$C$1</c:f>
              <c:strCache>
                <c:ptCount val="1"/>
                <c:pt idx="0">
                  <c:v>Kuitupuu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'Tukki- ja kuitupuu'!$A$2:$A$26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'Tukki- ja kuitupuu'!$C$2:$C$26</c:f>
              <c:numCache>
                <c:formatCode>0.0</c:formatCode>
                <c:ptCount val="25"/>
                <c:pt idx="0">
                  <c:v>29.239000000000001</c:v>
                </c:pt>
                <c:pt idx="1">
                  <c:v>27.765999999999998</c:v>
                </c:pt>
                <c:pt idx="2">
                  <c:v>28.893000000000001</c:v>
                </c:pt>
                <c:pt idx="3">
                  <c:v>29.942</c:v>
                </c:pt>
                <c:pt idx="4">
                  <c:v>30.71</c:v>
                </c:pt>
                <c:pt idx="5">
                  <c:v>24.891999999999999</c:v>
                </c:pt>
                <c:pt idx="6">
                  <c:v>30.286000000000001</c:v>
                </c:pt>
                <c:pt idx="7">
                  <c:v>30.983000000000001</c:v>
                </c:pt>
                <c:pt idx="8">
                  <c:v>27.931000000000001</c:v>
                </c:pt>
                <c:pt idx="9">
                  <c:v>25.779</c:v>
                </c:pt>
                <c:pt idx="10">
                  <c:v>30.484000000000002</c:v>
                </c:pt>
                <c:pt idx="11">
                  <c:v>30.286999999999999</c:v>
                </c:pt>
                <c:pt idx="12">
                  <c:v>31.13</c:v>
                </c:pt>
                <c:pt idx="13">
                  <c:v>30.631</c:v>
                </c:pt>
                <c:pt idx="14">
                  <c:v>31.187999999999999</c:v>
                </c:pt>
                <c:pt idx="15">
                  <c:v>32.213000000000001</c:v>
                </c:pt>
                <c:pt idx="16">
                  <c:v>33.667000000000002</c:v>
                </c:pt>
                <c:pt idx="17">
                  <c:v>36.052999999999997</c:v>
                </c:pt>
                <c:pt idx="18">
                  <c:v>37.512999999999998</c:v>
                </c:pt>
                <c:pt idx="19">
                  <c:v>35.582999999999998</c:v>
                </c:pt>
                <c:pt idx="20">
                  <c:v>33.067999999999998</c:v>
                </c:pt>
                <c:pt idx="21">
                  <c:v>35.380000000000003</c:v>
                </c:pt>
                <c:pt idx="22">
                  <c:v>34.728999999999999</c:v>
                </c:pt>
                <c:pt idx="23">
                  <c:v>34.093000000000004</c:v>
                </c:pt>
                <c:pt idx="24">
                  <c:v>33.203000000000003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03-4225-A99F-46F509BA8D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8384575"/>
        <c:axId val="888385055"/>
      </c:lineChart>
      <c:catAx>
        <c:axId val="888384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ysClr val="window" lastClr="FFFFFF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88385055"/>
        <c:crossesAt val="0"/>
        <c:auto val="1"/>
        <c:lblAlgn val="ctr"/>
        <c:lblOffset val="100"/>
        <c:noMultiLvlLbl val="0"/>
      </c:catAx>
      <c:valAx>
        <c:axId val="888385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88384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745433933776572"/>
          <c:y val="4.4531907575342235E-2"/>
          <c:w val="0.27309952229128659"/>
          <c:h val="6.1012368405999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fi-FI" sz="2000" b="0" i="0" u="none" strike="noStrike" kern="1200" baseline="0" dirty="0">
                <a:solidFill>
                  <a:schemeClr val="accent6"/>
                </a:solidFill>
              </a:rPr>
              <a:t>milj. m</a:t>
            </a:r>
            <a:r>
              <a:rPr lang="fi-FI" sz="2000" b="0" i="0" u="none" strike="noStrike" kern="1200" baseline="30000" dirty="0">
                <a:solidFill>
                  <a:schemeClr val="accent6"/>
                </a:solidFill>
              </a:rPr>
              <a:t>3</a:t>
            </a:r>
          </a:p>
        </c:rich>
      </c:tx>
      <c:layout>
        <c:manualLayout>
          <c:xMode val="edge"/>
          <c:yMode val="edge"/>
          <c:x val="4.6353345543728963E-4"/>
          <c:y val="6.8346047926923096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3.8882770238869491E-2"/>
          <c:y val="0.1300105267771644"/>
          <c:w val="0.94606440485545462"/>
          <c:h val="0.74641981857095829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'Puun tuonti ja vienti'!$E$1</c:f>
              <c:strCache>
                <c:ptCount val="1"/>
                <c:pt idx="0">
                  <c:v>Vienti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'Puun tuonti ja vienti'!$A$7:$A$51</c:f>
              <c:numCache>
                <c:formatCode>General</c:formatCode>
                <c:ptCount val="4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</c:numCache>
            </c:numRef>
          </c:cat>
          <c:val>
            <c:numRef>
              <c:f>'Puun tuonti ja vienti'!$E$7:$E$51</c:f>
              <c:numCache>
                <c:formatCode>_-* #\ ##0_-;\-* #\ ##0_-;_-* "-"??_-;_-@_-</c:formatCode>
                <c:ptCount val="45"/>
                <c:pt idx="0">
                  <c:v>-2.2080000000000002</c:v>
                </c:pt>
                <c:pt idx="1">
                  <c:v>-2.8050000000000002</c:v>
                </c:pt>
                <c:pt idx="2">
                  <c:v>-1.248</c:v>
                </c:pt>
                <c:pt idx="3">
                  <c:v>-0.90500000000000003</c:v>
                </c:pt>
                <c:pt idx="4">
                  <c:v>-1.2030000000000001</c:v>
                </c:pt>
                <c:pt idx="5">
                  <c:v>-1.38</c:v>
                </c:pt>
                <c:pt idx="6">
                  <c:v>-1.607</c:v>
                </c:pt>
                <c:pt idx="7">
                  <c:v>-1.827</c:v>
                </c:pt>
                <c:pt idx="8">
                  <c:v>-1</c:v>
                </c:pt>
                <c:pt idx="9">
                  <c:v>-0.81399999999999995</c:v>
                </c:pt>
                <c:pt idx="10">
                  <c:v>-0.59799999999999998</c:v>
                </c:pt>
                <c:pt idx="11">
                  <c:v>-0.47</c:v>
                </c:pt>
                <c:pt idx="12">
                  <c:v>-0.7</c:v>
                </c:pt>
                <c:pt idx="13">
                  <c:v>-1.1830000000000001</c:v>
                </c:pt>
                <c:pt idx="14">
                  <c:v>-1.8029999999999999</c:v>
                </c:pt>
                <c:pt idx="15">
                  <c:v>-1.079</c:v>
                </c:pt>
                <c:pt idx="16">
                  <c:v>-0.83</c:v>
                </c:pt>
                <c:pt idx="17">
                  <c:v>-0.9</c:v>
                </c:pt>
                <c:pt idx="18">
                  <c:v>-1.02</c:v>
                </c:pt>
                <c:pt idx="19">
                  <c:v>-1.05</c:v>
                </c:pt>
                <c:pt idx="20">
                  <c:v>-0.88900000000000001</c:v>
                </c:pt>
                <c:pt idx="21">
                  <c:v>-0.82</c:v>
                </c:pt>
                <c:pt idx="22">
                  <c:v>-0.91</c:v>
                </c:pt>
                <c:pt idx="23">
                  <c:v>-0.86299999999999999</c:v>
                </c:pt>
                <c:pt idx="24">
                  <c:v>-1.081</c:v>
                </c:pt>
                <c:pt idx="25">
                  <c:v>-1.5</c:v>
                </c:pt>
                <c:pt idx="26">
                  <c:v>-1.5</c:v>
                </c:pt>
                <c:pt idx="27">
                  <c:v>-1.5</c:v>
                </c:pt>
                <c:pt idx="28">
                  <c:v>-1.5</c:v>
                </c:pt>
                <c:pt idx="29">
                  <c:v>-1.2</c:v>
                </c:pt>
                <c:pt idx="30">
                  <c:v>-1.367</c:v>
                </c:pt>
                <c:pt idx="31">
                  <c:v>-1.5169999999999999</c:v>
                </c:pt>
                <c:pt idx="32">
                  <c:v>-1.325</c:v>
                </c:pt>
                <c:pt idx="33">
                  <c:v>-1.5129999999999999</c:v>
                </c:pt>
                <c:pt idx="34">
                  <c:v>-1.4990000000000001</c:v>
                </c:pt>
                <c:pt idx="35">
                  <c:v>-1.258</c:v>
                </c:pt>
                <c:pt idx="36">
                  <c:v>-1.276</c:v>
                </c:pt>
                <c:pt idx="37">
                  <c:v>-1.419</c:v>
                </c:pt>
                <c:pt idx="38">
                  <c:v>-2.0990000000000002</c:v>
                </c:pt>
                <c:pt idx="39">
                  <c:v>-1.994</c:v>
                </c:pt>
                <c:pt idx="40">
                  <c:v>-1.657</c:v>
                </c:pt>
                <c:pt idx="41">
                  <c:v>-1.444</c:v>
                </c:pt>
                <c:pt idx="42">
                  <c:v>-2.2330000000000001</c:v>
                </c:pt>
                <c:pt idx="43">
                  <c:v>-1.9810000000000001</c:v>
                </c:pt>
                <c:pt idx="44">
                  <c:v>-1.806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7A-4C41-89EC-48C2C2BCA4D6}"/>
            </c:ext>
          </c:extLst>
        </c:ser>
        <c:ser>
          <c:idx val="0"/>
          <c:order val="2"/>
          <c:tx>
            <c:strRef>
              <c:f>'Puun tuonti ja vienti'!$B$1</c:f>
              <c:strCache>
                <c:ptCount val="1"/>
                <c:pt idx="0">
                  <c:v>Venäjä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'Puun tuonti ja vienti'!$A$7:$A$51</c:f>
              <c:numCache>
                <c:formatCode>General</c:formatCode>
                <c:ptCount val="4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</c:numCache>
            </c:numRef>
          </c:cat>
          <c:val>
            <c:numRef>
              <c:f>'Puun tuonti ja vienti'!$B$7:$B$51</c:f>
              <c:numCache>
                <c:formatCode>_-* #\ ##0_-;\-* #\ ##0_-;_-* "-"??_-;_-@_-</c:formatCode>
                <c:ptCount val="45"/>
                <c:pt idx="0">
                  <c:v>4.0060000000000002</c:v>
                </c:pt>
                <c:pt idx="1">
                  <c:v>3.8250000000000002</c:v>
                </c:pt>
                <c:pt idx="2">
                  <c:v>3.8420000000000001</c:v>
                </c:pt>
                <c:pt idx="3">
                  <c:v>4.4960000000000004</c:v>
                </c:pt>
                <c:pt idx="4">
                  <c:v>4.9790000000000001</c:v>
                </c:pt>
                <c:pt idx="5">
                  <c:v>4.6379999999999999</c:v>
                </c:pt>
                <c:pt idx="6">
                  <c:v>4.8029999999999999</c:v>
                </c:pt>
                <c:pt idx="7">
                  <c:v>5.4749999999999996</c:v>
                </c:pt>
                <c:pt idx="8">
                  <c:v>5.5890000000000004</c:v>
                </c:pt>
                <c:pt idx="9">
                  <c:v>5.8840000000000003</c:v>
                </c:pt>
                <c:pt idx="10">
                  <c:v>5.0720000000000001</c:v>
                </c:pt>
                <c:pt idx="11">
                  <c:v>4.3</c:v>
                </c:pt>
                <c:pt idx="12">
                  <c:v>4.1749999999999998</c:v>
                </c:pt>
                <c:pt idx="13">
                  <c:v>5.54</c:v>
                </c:pt>
                <c:pt idx="14">
                  <c:v>7.08</c:v>
                </c:pt>
                <c:pt idx="15">
                  <c:v>9.35</c:v>
                </c:pt>
                <c:pt idx="16">
                  <c:v>7.2</c:v>
                </c:pt>
                <c:pt idx="17">
                  <c:v>7.5830000000000002</c:v>
                </c:pt>
                <c:pt idx="18">
                  <c:v>10.039999999999999</c:v>
                </c:pt>
                <c:pt idx="19">
                  <c:v>11.32</c:v>
                </c:pt>
                <c:pt idx="20">
                  <c:v>10.574</c:v>
                </c:pt>
                <c:pt idx="21">
                  <c:v>12.5</c:v>
                </c:pt>
                <c:pt idx="22">
                  <c:v>13.012</c:v>
                </c:pt>
                <c:pt idx="23">
                  <c:v>13.488</c:v>
                </c:pt>
                <c:pt idx="24">
                  <c:v>14.071</c:v>
                </c:pt>
                <c:pt idx="25">
                  <c:v>17.030999999999999</c:v>
                </c:pt>
                <c:pt idx="26">
                  <c:v>15.7</c:v>
                </c:pt>
                <c:pt idx="27">
                  <c:v>12.042999999999999</c:v>
                </c:pt>
                <c:pt idx="28">
                  <c:v>12.254</c:v>
                </c:pt>
                <c:pt idx="29">
                  <c:v>6.141</c:v>
                </c:pt>
                <c:pt idx="30">
                  <c:v>7.0490000000000004</c:v>
                </c:pt>
                <c:pt idx="31">
                  <c:v>6.4720000000000004</c:v>
                </c:pt>
                <c:pt idx="32">
                  <c:v>6.7320000000000002</c:v>
                </c:pt>
                <c:pt idx="33">
                  <c:v>8.3689999999999998</c:v>
                </c:pt>
                <c:pt idx="34">
                  <c:v>8.1479999999999997</c:v>
                </c:pt>
                <c:pt idx="35">
                  <c:v>8.0229999999999997</c:v>
                </c:pt>
                <c:pt idx="36">
                  <c:v>8.31</c:v>
                </c:pt>
                <c:pt idx="37">
                  <c:v>7.38</c:v>
                </c:pt>
                <c:pt idx="38">
                  <c:v>8.24</c:v>
                </c:pt>
                <c:pt idx="39">
                  <c:v>8.7319999999999993</c:v>
                </c:pt>
                <c:pt idx="40">
                  <c:v>9.6300000000000008</c:v>
                </c:pt>
                <c:pt idx="41">
                  <c:v>9.2910000000000004</c:v>
                </c:pt>
                <c:pt idx="42">
                  <c:v>1.5069999999999999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7A-4C41-89EC-48C2C2BCA4D6}"/>
            </c:ext>
          </c:extLst>
        </c:ser>
        <c:ser>
          <c:idx val="1"/>
          <c:order val="3"/>
          <c:tx>
            <c:strRef>
              <c:f>'Puun tuonti ja vienti'!$C$1</c:f>
              <c:strCache>
                <c:ptCount val="1"/>
                <c:pt idx="0">
                  <c:v>Muut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'Puun tuonti ja vienti'!$A$7:$A$51</c:f>
              <c:numCache>
                <c:formatCode>General</c:formatCode>
                <c:ptCount val="4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</c:numCache>
            </c:numRef>
          </c:cat>
          <c:val>
            <c:numRef>
              <c:f>'Puun tuonti ja vienti'!$C$7:$C$51</c:f>
              <c:numCache>
                <c:formatCode>_-* #\ ##0_-;\-* #\ ##0_-;_-* "-"??_-;_-@_-</c:formatCode>
                <c:ptCount val="45"/>
                <c:pt idx="0">
                  <c:v>8.6999999999999994E-2</c:v>
                </c:pt>
                <c:pt idx="1">
                  <c:v>0.28100000000000003</c:v>
                </c:pt>
                <c:pt idx="2">
                  <c:v>1.5289999999999999</c:v>
                </c:pt>
                <c:pt idx="3">
                  <c:v>2.1749999999999998</c:v>
                </c:pt>
                <c:pt idx="4">
                  <c:v>2.5910000000000002</c:v>
                </c:pt>
                <c:pt idx="5">
                  <c:v>1.415</c:v>
                </c:pt>
                <c:pt idx="6">
                  <c:v>0.44900000000000001</c:v>
                </c:pt>
                <c:pt idx="7">
                  <c:v>0.52500000000000002</c:v>
                </c:pt>
                <c:pt idx="8">
                  <c:v>0.68400000000000005</c:v>
                </c:pt>
                <c:pt idx="9">
                  <c:v>0.88500000000000001</c:v>
                </c:pt>
                <c:pt idx="10">
                  <c:v>0.97399999999999998</c:v>
                </c:pt>
                <c:pt idx="11">
                  <c:v>1.3</c:v>
                </c:pt>
                <c:pt idx="12">
                  <c:v>2.7549999999999999</c:v>
                </c:pt>
                <c:pt idx="13">
                  <c:v>1.47</c:v>
                </c:pt>
                <c:pt idx="14">
                  <c:v>1.47</c:v>
                </c:pt>
                <c:pt idx="15">
                  <c:v>2.17</c:v>
                </c:pt>
                <c:pt idx="16">
                  <c:v>1.27</c:v>
                </c:pt>
                <c:pt idx="17">
                  <c:v>1.4</c:v>
                </c:pt>
                <c:pt idx="18">
                  <c:v>1.91</c:v>
                </c:pt>
                <c:pt idx="19">
                  <c:v>1.85</c:v>
                </c:pt>
                <c:pt idx="20">
                  <c:v>2.02</c:v>
                </c:pt>
                <c:pt idx="21">
                  <c:v>2.8</c:v>
                </c:pt>
                <c:pt idx="22">
                  <c:v>2.6749999999999998</c:v>
                </c:pt>
                <c:pt idx="23">
                  <c:v>3.048</c:v>
                </c:pt>
                <c:pt idx="24">
                  <c:v>3.4140000000000001</c:v>
                </c:pt>
                <c:pt idx="25">
                  <c:v>4.4489999999999998</c:v>
                </c:pt>
                <c:pt idx="26">
                  <c:v>4.3</c:v>
                </c:pt>
                <c:pt idx="27">
                  <c:v>6.173</c:v>
                </c:pt>
                <c:pt idx="28">
                  <c:v>8.1159999999999997</c:v>
                </c:pt>
                <c:pt idx="29">
                  <c:v>3.0739999999999998</c:v>
                </c:pt>
                <c:pt idx="30">
                  <c:v>4.6219999999999999</c:v>
                </c:pt>
                <c:pt idx="31">
                  <c:v>4.0670000000000002</c:v>
                </c:pt>
                <c:pt idx="32">
                  <c:v>3.4590000000000001</c:v>
                </c:pt>
                <c:pt idx="33">
                  <c:v>3.056</c:v>
                </c:pt>
                <c:pt idx="34">
                  <c:v>2.0590000000000002</c:v>
                </c:pt>
                <c:pt idx="35">
                  <c:v>1.587</c:v>
                </c:pt>
                <c:pt idx="36">
                  <c:v>1.492</c:v>
                </c:pt>
                <c:pt idx="37">
                  <c:v>1.2969999999999999</c:v>
                </c:pt>
                <c:pt idx="38">
                  <c:v>3.3260000000000001</c:v>
                </c:pt>
                <c:pt idx="39">
                  <c:v>3.1280000000000001</c:v>
                </c:pt>
                <c:pt idx="40">
                  <c:v>3.0110000000000001</c:v>
                </c:pt>
                <c:pt idx="41">
                  <c:v>3.3860000000000001</c:v>
                </c:pt>
                <c:pt idx="42">
                  <c:v>4.2770000000000001</c:v>
                </c:pt>
                <c:pt idx="43">
                  <c:v>5.016</c:v>
                </c:pt>
                <c:pt idx="44">
                  <c:v>5.569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7A-4C41-89EC-48C2C2BCA4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00456527"/>
        <c:axId val="900448847"/>
      </c:barChart>
      <c:lineChart>
        <c:grouping val="standard"/>
        <c:varyColors val="0"/>
        <c:ser>
          <c:idx val="2"/>
          <c:order val="1"/>
          <c:tx>
            <c:strRef>
              <c:f>'Puun tuonti ja vienti'!$D$1</c:f>
              <c:strCache>
                <c:ptCount val="1"/>
                <c:pt idx="0">
                  <c:v>Nettotuonti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'Puun tuonti ja vienti'!$A$7:$A$51</c:f>
              <c:numCache>
                <c:formatCode>General</c:formatCode>
                <c:ptCount val="4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</c:numCache>
            </c:numRef>
          </c:cat>
          <c:val>
            <c:numRef>
              <c:f>'Puun tuonti ja vienti'!$D$7:$D$51</c:f>
              <c:numCache>
                <c:formatCode>_-* #\ ##0_-;\-* #\ ##0_-;_-* "-"??_-;_-@_-</c:formatCode>
                <c:ptCount val="45"/>
                <c:pt idx="0">
                  <c:v>1.8849999999999998</c:v>
                </c:pt>
                <c:pt idx="1">
                  <c:v>1.3009999999999997</c:v>
                </c:pt>
                <c:pt idx="2">
                  <c:v>4.1230000000000002</c:v>
                </c:pt>
                <c:pt idx="3">
                  <c:v>5.766</c:v>
                </c:pt>
                <c:pt idx="4">
                  <c:v>6.367</c:v>
                </c:pt>
                <c:pt idx="5">
                  <c:v>4.673</c:v>
                </c:pt>
                <c:pt idx="6">
                  <c:v>3.6449999999999996</c:v>
                </c:pt>
                <c:pt idx="7">
                  <c:v>4.173</c:v>
                </c:pt>
                <c:pt idx="8">
                  <c:v>5.2730000000000006</c:v>
                </c:pt>
                <c:pt idx="9">
                  <c:v>5.9550000000000001</c:v>
                </c:pt>
                <c:pt idx="10">
                  <c:v>5.4480000000000004</c:v>
                </c:pt>
                <c:pt idx="11">
                  <c:v>5.13</c:v>
                </c:pt>
                <c:pt idx="12">
                  <c:v>6.2299999999999995</c:v>
                </c:pt>
                <c:pt idx="13">
                  <c:v>5.827</c:v>
                </c:pt>
                <c:pt idx="14">
                  <c:v>6.7470000000000008</c:v>
                </c:pt>
                <c:pt idx="15">
                  <c:v>10.440999999999999</c:v>
                </c:pt>
                <c:pt idx="16">
                  <c:v>7.6400000000000006</c:v>
                </c:pt>
                <c:pt idx="17">
                  <c:v>8.0830000000000002</c:v>
                </c:pt>
                <c:pt idx="18">
                  <c:v>10.93</c:v>
                </c:pt>
                <c:pt idx="19">
                  <c:v>12.12</c:v>
                </c:pt>
                <c:pt idx="20">
                  <c:v>11.705</c:v>
                </c:pt>
                <c:pt idx="21">
                  <c:v>14.48</c:v>
                </c:pt>
                <c:pt idx="22">
                  <c:v>14.777000000000001</c:v>
                </c:pt>
                <c:pt idx="23">
                  <c:v>15.673000000000002</c:v>
                </c:pt>
                <c:pt idx="24">
                  <c:v>16.404</c:v>
                </c:pt>
                <c:pt idx="25">
                  <c:v>19.979999999999997</c:v>
                </c:pt>
                <c:pt idx="26">
                  <c:v>18.5</c:v>
                </c:pt>
                <c:pt idx="27">
                  <c:v>16.716000000000001</c:v>
                </c:pt>
                <c:pt idx="28">
                  <c:v>18.869999999999997</c:v>
                </c:pt>
                <c:pt idx="29">
                  <c:v>8.0150000000000006</c:v>
                </c:pt>
                <c:pt idx="30">
                  <c:v>10.303999999999998</c:v>
                </c:pt>
                <c:pt idx="31">
                  <c:v>9.022000000000002</c:v>
                </c:pt>
                <c:pt idx="32">
                  <c:v>8.8660000000000014</c:v>
                </c:pt>
                <c:pt idx="33">
                  <c:v>9.9120000000000008</c:v>
                </c:pt>
                <c:pt idx="34">
                  <c:v>8.7080000000000002</c:v>
                </c:pt>
                <c:pt idx="35">
                  <c:v>8.3520000000000003</c:v>
                </c:pt>
                <c:pt idx="36">
                  <c:v>8.5259999999999998</c:v>
                </c:pt>
                <c:pt idx="37">
                  <c:v>7.2579999999999991</c:v>
                </c:pt>
                <c:pt idx="38">
                  <c:v>9.4670000000000005</c:v>
                </c:pt>
                <c:pt idx="39">
                  <c:v>9.8659999999999997</c:v>
                </c:pt>
                <c:pt idx="40">
                  <c:v>10.984000000000002</c:v>
                </c:pt>
                <c:pt idx="41">
                  <c:v>11.233000000000001</c:v>
                </c:pt>
                <c:pt idx="42">
                  <c:v>3.5509999999999997</c:v>
                </c:pt>
                <c:pt idx="43">
                  <c:v>3.0350000000000001</c:v>
                </c:pt>
                <c:pt idx="44">
                  <c:v>3.7629999999999999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07A-4C41-89EC-48C2C2BCA4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0456527"/>
        <c:axId val="900448847"/>
      </c:lineChart>
      <c:catAx>
        <c:axId val="900456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00448847"/>
        <c:crosses val="autoZero"/>
        <c:auto val="1"/>
        <c:lblAlgn val="ctr"/>
        <c:lblOffset val="100"/>
        <c:tickLblSkip val="4"/>
        <c:noMultiLvlLbl val="0"/>
      </c:catAx>
      <c:valAx>
        <c:axId val="900448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0045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312282444788066"/>
          <c:y val="4.7244057051120614E-2"/>
          <c:w val="0.52082952130983629"/>
          <c:h val="5.649867731030662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81122335023662"/>
          <c:y val="0.16220797621934718"/>
          <c:w val="0.67292549522057077"/>
          <c:h val="0.83779202378065276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80-43AD-BD92-C086440F26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80-43AD-BD92-C086440F26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80-43AD-BD92-C086440F26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80-43AD-BD92-C086440F269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480-43AD-BD92-C086440F2698}"/>
              </c:ext>
            </c:extLst>
          </c:dPt>
          <c:dLbls>
            <c:dLbl>
              <c:idx val="0"/>
              <c:layout>
                <c:manualLayout>
                  <c:x val="8.9307828935306338E-2"/>
                  <c:y val="-0.22292904544819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096741629380694"/>
                      <c:h val="0.172800955876367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480-43AD-BD92-C086440F2698}"/>
                </c:ext>
              </c:extLst>
            </c:dLbl>
            <c:dLbl>
              <c:idx val="1"/>
              <c:layout>
                <c:manualLayout>
                  <c:x val="-0.25088755817622688"/>
                  <c:y val="-2.66875755914556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636846598994404"/>
                      <c:h val="0.148156424581005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480-43AD-BD92-C086440F2698}"/>
                </c:ext>
              </c:extLst>
            </c:dLbl>
            <c:dLbl>
              <c:idx val="2"/>
              <c:layout>
                <c:manualLayout>
                  <c:x val="-0.13702731991816966"/>
                  <c:y val="-0.105650634324895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237521514629947"/>
                      <c:h val="0.148156424581005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480-43AD-BD92-C086440F2698}"/>
                </c:ext>
              </c:extLst>
            </c:dLbl>
            <c:dLbl>
              <c:idx val="3"/>
              <c:layout>
                <c:manualLayout>
                  <c:x val="-6.8726397078138823E-2"/>
                  <c:y val="-0.155264440453622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55421686746988"/>
                      <c:h val="0.14368715083798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480-43AD-BD92-C086440F2698}"/>
                </c:ext>
              </c:extLst>
            </c:dLbl>
            <c:dLbl>
              <c:idx val="4"/>
              <c:layout>
                <c:manualLayout>
                  <c:x val="-6.3247406285744561E-3"/>
                  <c:y val="-0.184520663419077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43073830173847"/>
                      <c:h val="0.15315172882642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480-43AD-BD92-C086440F26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'Raakapuun tuonti'!$A$3:$A$7</c:f>
              <c:strCache>
                <c:ptCount val="5"/>
                <c:pt idx="0">
                  <c:v>Latvia</c:v>
                </c:pt>
                <c:pt idx="1">
                  <c:v>Viro</c:v>
                </c:pt>
                <c:pt idx="2">
                  <c:v>Ruotsi</c:v>
                </c:pt>
                <c:pt idx="3">
                  <c:v>Liettua</c:v>
                </c:pt>
                <c:pt idx="4">
                  <c:v>Muut maat</c:v>
                </c:pt>
              </c:strCache>
            </c:strRef>
          </c:cat>
          <c:val>
            <c:numRef>
              <c:f>'Raakapuun tuonti'!$B$3:$B$7</c:f>
              <c:numCache>
                <c:formatCode>0%</c:formatCode>
                <c:ptCount val="5"/>
                <c:pt idx="0">
                  <c:v>0.40635661698689174</c:v>
                </c:pt>
                <c:pt idx="1">
                  <c:v>0.32680912192494166</c:v>
                </c:pt>
                <c:pt idx="2">
                  <c:v>0.17471718441371881</c:v>
                </c:pt>
                <c:pt idx="3">
                  <c:v>3.3399173998922609E-2</c:v>
                </c:pt>
                <c:pt idx="4">
                  <c:v>5.8717902675525228E-2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480-43AD-BD92-C086440F2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11745746961306"/>
          <c:y val="0.16246468499758654"/>
          <c:w val="0.68310369048448116"/>
          <c:h val="0.83678312397115695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6A-47D1-8ACE-8A921D5F9226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6A-47D1-8ACE-8A921D5F92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E6A-47D1-8ACE-8A921D5F922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E6A-47D1-8ACE-8A921D5F922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E6A-47D1-8ACE-8A921D5F922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E6A-47D1-8ACE-8A921D5F9226}"/>
              </c:ext>
            </c:extLst>
          </c:dPt>
          <c:dLbls>
            <c:dLbl>
              <c:idx val="0"/>
              <c:layout>
                <c:manualLayout>
                  <c:x val="0.14357370726351951"/>
                  <c:y val="-0.128096042770240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338794217886943"/>
                      <c:h val="0.139978331527627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E6A-47D1-8ACE-8A921D5F9226}"/>
                </c:ext>
              </c:extLst>
            </c:dLbl>
            <c:dLbl>
              <c:idx val="1"/>
              <c:layout>
                <c:manualLayout>
                  <c:x val="0.25961866423882635"/>
                  <c:y val="2.9933397640493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6A-47D1-8ACE-8A921D5F9226}"/>
                </c:ext>
              </c:extLst>
            </c:dLbl>
            <c:dLbl>
              <c:idx val="2"/>
              <c:layout>
                <c:manualLayout>
                  <c:x val="-0.17591215570601251"/>
                  <c:y val="8.996769305989518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6A-47D1-8ACE-8A921D5F9226}"/>
                </c:ext>
              </c:extLst>
            </c:dLbl>
            <c:dLbl>
              <c:idx val="3"/>
              <c:layout>
                <c:manualLayout>
                  <c:x val="-0.1636671117226263"/>
                  <c:y val="-5.087762118611620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6A-47D1-8ACE-8A921D5F9226}"/>
                </c:ext>
              </c:extLst>
            </c:dLbl>
            <c:dLbl>
              <c:idx val="4"/>
              <c:layout>
                <c:manualLayout>
                  <c:x val="-0.11533994199206742"/>
                  <c:y val="-0.1268841621133090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6A-47D1-8ACE-8A921D5F9226}"/>
                </c:ext>
              </c:extLst>
            </c:dLbl>
            <c:dLbl>
              <c:idx val="5"/>
              <c:layout>
                <c:manualLayout>
                  <c:x val="-5.136812374855862E-2"/>
                  <c:y val="-0.1689474394235125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E6A-47D1-8ACE-8A921D5F92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'Raakapuun tuonti'!$G$3:$G$8</c:f>
              <c:strCache>
                <c:ptCount val="6"/>
                <c:pt idx="0">
                  <c:v>Hake</c:v>
                </c:pt>
                <c:pt idx="1">
                  <c:v>Koivu-kuitupuu</c:v>
                </c:pt>
                <c:pt idx="2">
                  <c:v>Mänty-kuitupuu</c:v>
                </c:pt>
                <c:pt idx="3">
                  <c:v>Kuusi-kuitupuu</c:v>
                </c:pt>
                <c:pt idx="4">
                  <c:v>Polttopuu</c:v>
                </c:pt>
                <c:pt idx="5">
                  <c:v>Muut</c:v>
                </c:pt>
              </c:strCache>
            </c:strRef>
          </c:cat>
          <c:val>
            <c:numRef>
              <c:f>'Raakapuun tuonti'!$H$3:$H$8</c:f>
              <c:numCache>
                <c:formatCode>0%</c:formatCode>
                <c:ptCount val="6"/>
                <c:pt idx="0">
                  <c:v>0.30633866044173103</c:v>
                </c:pt>
                <c:pt idx="1">
                  <c:v>0.2427724905728138</c:v>
                </c:pt>
                <c:pt idx="2">
                  <c:v>0.19518764589692944</c:v>
                </c:pt>
                <c:pt idx="3">
                  <c:v>0.10773927096426647</c:v>
                </c:pt>
                <c:pt idx="4">
                  <c:v>3.9863530256778593E-2</c:v>
                </c:pt>
                <c:pt idx="5">
                  <c:v>0.1080984018674807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E6A-47D1-8ACE-8A921D5F9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30.10.2025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20.12.2023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EA52353F-5D3A-231B-9997-944785F3EEBF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90100683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userDrawn="1">
  <p:cSld name="Otsikko ja kaksi sisältökohdetta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704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39401" y="2116667"/>
            <a:ext cx="7634288" cy="61790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528" b="0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514172" y="2116668"/>
            <a:ext cx="7660310" cy="61790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528" b="0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097984" y="9614958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37A201B-9A84-4CD5-83FC-C8518CD6484E}" type="datetime1">
              <a:rPr lang="fi-FI" smtClean="0"/>
              <a:t>30.10.2025</a:t>
            </a:fld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40620" y="2963333"/>
            <a:ext cx="7660310" cy="608541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09839" y="2963333"/>
            <a:ext cx="7660310" cy="608541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69195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bin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  <p:sldLayoutId id="2147483685" r:id="rId37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A6394CC-FABE-4D15-AD54-6722F2C134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6" name="Otsikko 2">
            <a:extLst>
              <a:ext uri="{FF2B5EF4-FFF2-40B4-BE49-F238E27FC236}">
                <a16:creationId xmlns:a16="http://schemas.microsoft.com/office/drawing/2014/main" id="{6509AC1E-90C4-4BBF-CB58-7EBFCB4DD7B1}"/>
              </a:ext>
            </a:extLst>
          </p:cNvPr>
          <p:cNvSpPr txBox="1">
            <a:spLocks/>
          </p:cNvSpPr>
          <p:nvPr/>
        </p:nvSpPr>
        <p:spPr>
          <a:xfrm>
            <a:off x="1288377" y="742285"/>
            <a:ext cx="15710066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dirty="0">
                <a:solidFill>
                  <a:schemeClr val="accent6"/>
                </a:solidFill>
              </a:rPr>
              <a:t>Valtaosa teollisuuden puuraaka-aineesta hankitaan yksityismetsistä</a:t>
            </a:r>
          </a:p>
        </p:txBody>
      </p:sp>
      <p:sp>
        <p:nvSpPr>
          <p:cNvPr id="9" name="Päivämäärän paikkamerkki 1">
            <a:extLst>
              <a:ext uri="{FF2B5EF4-FFF2-40B4-BE49-F238E27FC236}">
                <a16:creationId xmlns:a16="http://schemas.microsoft.com/office/drawing/2014/main" id="{FAA3B04F-F134-E5C5-8940-8EB060A65752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14.5.2025</a:t>
            </a:r>
          </a:p>
        </p:txBody>
      </p:sp>
      <p:sp>
        <p:nvSpPr>
          <p:cNvPr id="11" name="Tekstin paikkamerkki 5">
            <a:extLst>
              <a:ext uri="{FF2B5EF4-FFF2-40B4-BE49-F238E27FC236}">
                <a16:creationId xmlns:a16="http://schemas.microsoft.com/office/drawing/2014/main" id="{CB25FE3D-3430-3B5D-11BD-807A6B0D56A0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Luke</a:t>
            </a:r>
          </a:p>
        </p:txBody>
      </p:sp>
      <p:graphicFrame>
        <p:nvGraphicFramePr>
          <p:cNvPr id="12" name="Kaavio 11">
            <a:extLst>
              <a:ext uri="{FF2B5EF4-FFF2-40B4-BE49-F238E27FC236}">
                <a16:creationId xmlns:a16="http://schemas.microsoft.com/office/drawing/2014/main" id="{E50CC6CF-E53F-C531-0DF5-66B130172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757630"/>
              </p:ext>
            </p:extLst>
          </p:nvPr>
        </p:nvGraphicFramePr>
        <p:xfrm>
          <a:off x="1175657" y="2065202"/>
          <a:ext cx="15822786" cy="6744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3534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DDC7D0-643D-4D70-94B7-3AE9BD5A72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2</a:t>
            </a:fld>
            <a:endParaRPr lang="fi-FI" dirty="0"/>
          </a:p>
        </p:txBody>
      </p:sp>
      <p:sp>
        <p:nvSpPr>
          <p:cNvPr id="10" name="d_lahde">
            <a:extLst>
              <a:ext uri="{FF2B5EF4-FFF2-40B4-BE49-F238E27FC236}">
                <a16:creationId xmlns:a16="http://schemas.microsoft.com/office/drawing/2014/main" id="{0ADA6C96-9D63-A647-B34E-3A7662F59976}"/>
              </a:ext>
            </a:extLst>
          </p:cNvPr>
          <p:cNvSpPr txBox="1"/>
          <p:nvPr/>
        </p:nvSpPr>
        <p:spPr>
          <a:xfrm>
            <a:off x="3618324" y="9651265"/>
            <a:ext cx="9651265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Luke</a:t>
            </a:r>
          </a:p>
        </p:txBody>
      </p:sp>
      <p:sp>
        <p:nvSpPr>
          <p:cNvPr id="4" name="Päivämäärän paikkamerkki 1">
            <a:extLst>
              <a:ext uri="{FF2B5EF4-FFF2-40B4-BE49-F238E27FC236}">
                <a16:creationId xmlns:a16="http://schemas.microsoft.com/office/drawing/2014/main" id="{A63B5219-FAC9-240A-F752-018ACB9586D7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14.5.2025</a:t>
            </a:r>
          </a:p>
        </p:txBody>
      </p:sp>
      <p:sp>
        <p:nvSpPr>
          <p:cNvPr id="5" name="Tekstin paikkamerkki 5">
            <a:extLst>
              <a:ext uri="{FF2B5EF4-FFF2-40B4-BE49-F238E27FC236}">
                <a16:creationId xmlns:a16="http://schemas.microsoft.com/office/drawing/2014/main" id="{EA6FCE30-2743-9A51-03F9-1482257F086B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Luke</a:t>
            </a:r>
          </a:p>
        </p:txBody>
      </p:sp>
      <p:sp>
        <p:nvSpPr>
          <p:cNvPr id="6" name="Otsikko 2">
            <a:extLst>
              <a:ext uri="{FF2B5EF4-FFF2-40B4-BE49-F238E27FC236}">
                <a16:creationId xmlns:a16="http://schemas.microsoft.com/office/drawing/2014/main" id="{C015BF0D-662F-EC30-9F3B-717E3B95CDB0}"/>
              </a:ext>
            </a:extLst>
          </p:cNvPr>
          <p:cNvSpPr txBox="1">
            <a:spLocks/>
          </p:cNvSpPr>
          <p:nvPr/>
        </p:nvSpPr>
        <p:spPr>
          <a:xfrm>
            <a:off x="1288376" y="742285"/>
            <a:ext cx="15710067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sz="5000" dirty="0">
                <a:solidFill>
                  <a:schemeClr val="accent6"/>
                </a:solidFill>
              </a:rPr>
              <a:t>Teollisuuden kotimaisen ja tuontiraakapuun käyttö</a:t>
            </a:r>
            <a:endParaRPr lang="en-US" sz="5000" dirty="0">
              <a:solidFill>
                <a:schemeClr val="accent6"/>
              </a:solidFill>
            </a:endParaRPr>
          </a:p>
          <a:p>
            <a:r>
              <a:rPr lang="fi-FI" sz="3600" dirty="0">
                <a:solidFill>
                  <a:schemeClr val="accent6"/>
                </a:solidFill>
              </a:rPr>
              <a:t>Vuonna 2024 yhteensä 62,7 milj. m³</a:t>
            </a:r>
          </a:p>
        </p:txBody>
      </p:sp>
      <p:graphicFrame>
        <p:nvGraphicFramePr>
          <p:cNvPr id="17" name="Sisällön paikkamerkki 16">
            <a:extLst>
              <a:ext uri="{FF2B5EF4-FFF2-40B4-BE49-F238E27FC236}">
                <a16:creationId xmlns:a16="http://schemas.microsoft.com/office/drawing/2014/main" id="{288835A8-2BC8-C3C4-B1E6-367FCA4840D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91653859"/>
              </p:ext>
            </p:extLst>
          </p:nvPr>
        </p:nvGraphicFramePr>
        <p:xfrm>
          <a:off x="1161144" y="2065202"/>
          <a:ext cx="15837299" cy="6730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5258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DA8A5787-5DEF-4C2A-B0C7-0EFB7D4F6F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3</a:t>
            </a:fld>
            <a:endParaRPr lang="fi-FI" dirty="0"/>
          </a:p>
        </p:txBody>
      </p:sp>
      <p:sp>
        <p:nvSpPr>
          <p:cNvPr id="10" name="d_lahde">
            <a:extLst>
              <a:ext uri="{FF2B5EF4-FFF2-40B4-BE49-F238E27FC236}">
                <a16:creationId xmlns:a16="http://schemas.microsoft.com/office/drawing/2014/main" id="{FF66F538-2CF1-4192-8AA2-B9EFF427271E}"/>
              </a:ext>
            </a:extLst>
          </p:cNvPr>
          <p:cNvSpPr txBox="1"/>
          <p:nvPr/>
        </p:nvSpPr>
        <p:spPr>
          <a:xfrm>
            <a:off x="3618324" y="9651265"/>
            <a:ext cx="9651265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Luke</a:t>
            </a:r>
          </a:p>
        </p:txBody>
      </p:sp>
      <p:sp>
        <p:nvSpPr>
          <p:cNvPr id="4" name="Päivämäärän paikkamerkki 1">
            <a:extLst>
              <a:ext uri="{FF2B5EF4-FFF2-40B4-BE49-F238E27FC236}">
                <a16:creationId xmlns:a16="http://schemas.microsoft.com/office/drawing/2014/main" id="{E369A284-66EA-EDD3-66FF-910575ADE2EE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14.5.2025</a:t>
            </a:r>
          </a:p>
        </p:txBody>
      </p:sp>
      <p:sp>
        <p:nvSpPr>
          <p:cNvPr id="5" name="Tekstin paikkamerkki 5">
            <a:extLst>
              <a:ext uri="{FF2B5EF4-FFF2-40B4-BE49-F238E27FC236}">
                <a16:creationId xmlns:a16="http://schemas.microsoft.com/office/drawing/2014/main" id="{772F5380-23E1-5C55-5166-4915027C420F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Luke</a:t>
            </a:r>
          </a:p>
        </p:txBody>
      </p:sp>
      <p:sp>
        <p:nvSpPr>
          <p:cNvPr id="11" name="Otsikko 2">
            <a:extLst>
              <a:ext uri="{FF2B5EF4-FFF2-40B4-BE49-F238E27FC236}">
                <a16:creationId xmlns:a16="http://schemas.microsoft.com/office/drawing/2014/main" id="{C66588B0-1253-D7D8-844A-12F86AE3FBA9}"/>
              </a:ext>
            </a:extLst>
          </p:cNvPr>
          <p:cNvSpPr txBox="1">
            <a:spLocks/>
          </p:cNvSpPr>
          <p:nvPr/>
        </p:nvSpPr>
        <p:spPr>
          <a:xfrm>
            <a:off x="1288377" y="742285"/>
            <a:ext cx="15710066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dirty="0">
                <a:solidFill>
                  <a:schemeClr val="accent6"/>
                </a:solidFill>
              </a:rPr>
              <a:t>Kotimaisen puun käyttö teollisuudessa</a:t>
            </a:r>
          </a:p>
        </p:txBody>
      </p:sp>
      <p:graphicFrame>
        <p:nvGraphicFramePr>
          <p:cNvPr id="14" name="Sisällön paikkamerkki 13">
            <a:extLst>
              <a:ext uri="{FF2B5EF4-FFF2-40B4-BE49-F238E27FC236}">
                <a16:creationId xmlns:a16="http://schemas.microsoft.com/office/drawing/2014/main" id="{07E9772C-9B34-D822-3834-1FA82E4D6FD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21008844"/>
              </p:ext>
            </p:extLst>
          </p:nvPr>
        </p:nvGraphicFramePr>
        <p:xfrm>
          <a:off x="1139826" y="2065202"/>
          <a:ext cx="15858618" cy="6730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0827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C6D49FB-99F3-423F-A552-907C8795B1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4</a:t>
            </a:fld>
            <a:endParaRPr lang="fi-FI" dirty="0"/>
          </a:p>
        </p:txBody>
      </p:sp>
      <p:pic>
        <p:nvPicPr>
          <p:cNvPr id="9" name="Sisällön paikkamerkki 30" descr="Kuva1.jpg">
            <a:extLst>
              <a:ext uri="{FF2B5EF4-FFF2-40B4-BE49-F238E27FC236}">
                <a16:creationId xmlns:a16="http://schemas.microsoft.com/office/drawing/2014/main" id="{D545D594-7AE1-4552-A2F8-6ED92F6DE4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3796" y="4187024"/>
            <a:ext cx="2058585" cy="2244249"/>
          </a:xfrm>
          <a:prstGeom prst="rect">
            <a:avLst/>
          </a:prstGeom>
        </p:spPr>
      </p:pic>
      <p:sp>
        <p:nvSpPr>
          <p:cNvPr id="10" name="Tekstikehys 15">
            <a:extLst>
              <a:ext uri="{FF2B5EF4-FFF2-40B4-BE49-F238E27FC236}">
                <a16:creationId xmlns:a16="http://schemas.microsoft.com/office/drawing/2014/main" id="{28275DF5-78E1-4A0A-B850-AFD1C64E4936}"/>
              </a:ext>
            </a:extLst>
          </p:cNvPr>
          <p:cNvSpPr txBox="1"/>
          <p:nvPr/>
        </p:nvSpPr>
        <p:spPr>
          <a:xfrm>
            <a:off x="1623857" y="3094260"/>
            <a:ext cx="1678464" cy="1015663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i-FI" sz="2000" dirty="0">
                <a:solidFill>
                  <a:schemeClr val="accent6"/>
                </a:solidFill>
              </a:rPr>
              <a:t>Puuston </a:t>
            </a:r>
          </a:p>
          <a:p>
            <a:pPr algn="ctr">
              <a:defRPr/>
            </a:pPr>
            <a:r>
              <a:rPr lang="fi-FI" sz="2000" dirty="0">
                <a:solidFill>
                  <a:schemeClr val="accent6"/>
                </a:solidFill>
              </a:rPr>
              <a:t>kasvu</a:t>
            </a:r>
          </a:p>
          <a:p>
            <a:pPr algn="ctr">
              <a:defRPr/>
            </a:pPr>
            <a:r>
              <a:rPr lang="fi-FI" sz="2000" dirty="0">
                <a:solidFill>
                  <a:schemeClr val="accent6"/>
                </a:solidFill>
              </a:rPr>
              <a:t>103</a:t>
            </a:r>
          </a:p>
        </p:txBody>
      </p:sp>
      <p:sp>
        <p:nvSpPr>
          <p:cNvPr id="11" name="Tekstikehys 16">
            <a:extLst>
              <a:ext uri="{FF2B5EF4-FFF2-40B4-BE49-F238E27FC236}">
                <a16:creationId xmlns:a16="http://schemas.microsoft.com/office/drawing/2014/main" id="{D8695305-FCFA-48C5-8EEA-4913FEDFC39B}"/>
              </a:ext>
            </a:extLst>
          </p:cNvPr>
          <p:cNvSpPr txBox="1"/>
          <p:nvPr/>
        </p:nvSpPr>
        <p:spPr>
          <a:xfrm>
            <a:off x="3560646" y="3094261"/>
            <a:ext cx="1680047" cy="1015663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i-FI" sz="2000" dirty="0">
                <a:solidFill>
                  <a:schemeClr val="accent6"/>
                </a:solidFill>
              </a:rPr>
              <a:t>Kokonais-</a:t>
            </a:r>
          </a:p>
          <a:p>
            <a:pPr algn="ctr">
              <a:defRPr/>
            </a:pPr>
            <a:r>
              <a:rPr lang="fi-FI" sz="2000" dirty="0">
                <a:solidFill>
                  <a:schemeClr val="accent6"/>
                </a:solidFill>
              </a:rPr>
              <a:t>poistuma</a:t>
            </a:r>
          </a:p>
          <a:p>
            <a:pPr algn="ctr">
              <a:defRPr/>
            </a:pPr>
            <a:r>
              <a:rPr lang="fi-FI" sz="2000" dirty="0">
                <a:solidFill>
                  <a:schemeClr val="accent6"/>
                </a:solidFill>
              </a:rPr>
              <a:t>90</a:t>
            </a:r>
          </a:p>
        </p:txBody>
      </p:sp>
      <p:sp>
        <p:nvSpPr>
          <p:cNvPr id="12" name="Tekstikehys 17">
            <a:extLst>
              <a:ext uri="{FF2B5EF4-FFF2-40B4-BE49-F238E27FC236}">
                <a16:creationId xmlns:a16="http://schemas.microsoft.com/office/drawing/2014/main" id="{06026E04-1B48-4EA2-9AD5-E6ED79AA6366}"/>
              </a:ext>
            </a:extLst>
          </p:cNvPr>
          <p:cNvSpPr txBox="1"/>
          <p:nvPr/>
        </p:nvSpPr>
        <p:spPr>
          <a:xfrm>
            <a:off x="5478935" y="3094261"/>
            <a:ext cx="1626013" cy="1015663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i-FI" sz="2000" dirty="0">
                <a:solidFill>
                  <a:schemeClr val="accent6"/>
                </a:solidFill>
              </a:rPr>
              <a:t>Hakkuu-</a:t>
            </a:r>
          </a:p>
          <a:p>
            <a:pPr algn="ctr">
              <a:defRPr/>
            </a:pPr>
            <a:r>
              <a:rPr lang="fi-FI" sz="2000" dirty="0">
                <a:solidFill>
                  <a:schemeClr val="accent6"/>
                </a:solidFill>
              </a:rPr>
              <a:t>kertymä</a:t>
            </a:r>
          </a:p>
          <a:p>
            <a:pPr algn="ctr">
              <a:defRPr/>
            </a:pPr>
            <a:r>
              <a:rPr lang="fi-FI" sz="2000" dirty="0">
                <a:solidFill>
                  <a:schemeClr val="accent6"/>
                </a:solidFill>
              </a:rPr>
              <a:t>74</a:t>
            </a:r>
          </a:p>
        </p:txBody>
      </p:sp>
      <p:sp>
        <p:nvSpPr>
          <p:cNvPr id="13" name="Tekstikehys 18">
            <a:extLst>
              <a:ext uri="{FF2B5EF4-FFF2-40B4-BE49-F238E27FC236}">
                <a16:creationId xmlns:a16="http://schemas.microsoft.com/office/drawing/2014/main" id="{2EC273D8-DEA0-4DDD-9734-AB1E7F1EA730}"/>
              </a:ext>
            </a:extLst>
          </p:cNvPr>
          <p:cNvSpPr txBox="1"/>
          <p:nvPr/>
        </p:nvSpPr>
        <p:spPr>
          <a:xfrm>
            <a:off x="7360463" y="3094261"/>
            <a:ext cx="1772502" cy="1015663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i-FI" sz="2000" dirty="0">
                <a:solidFill>
                  <a:schemeClr val="accent6"/>
                </a:solidFill>
              </a:rPr>
              <a:t>Markkina-</a:t>
            </a:r>
          </a:p>
          <a:p>
            <a:pPr algn="ctr">
              <a:defRPr/>
            </a:pPr>
            <a:r>
              <a:rPr lang="fi-FI" sz="2000" dirty="0">
                <a:solidFill>
                  <a:schemeClr val="accent6"/>
                </a:solidFill>
              </a:rPr>
              <a:t>puu (*)</a:t>
            </a:r>
          </a:p>
          <a:p>
            <a:pPr algn="ctr">
              <a:defRPr/>
            </a:pPr>
            <a:r>
              <a:rPr lang="fi-FI" sz="2000" dirty="0">
                <a:solidFill>
                  <a:schemeClr val="accent6"/>
                </a:solidFill>
              </a:rPr>
              <a:t>62</a:t>
            </a:r>
          </a:p>
        </p:txBody>
      </p:sp>
      <p:sp>
        <p:nvSpPr>
          <p:cNvPr id="14" name="Tekstikehys 19">
            <a:extLst>
              <a:ext uri="{FF2B5EF4-FFF2-40B4-BE49-F238E27FC236}">
                <a16:creationId xmlns:a16="http://schemas.microsoft.com/office/drawing/2014/main" id="{C6673C2C-3DC9-4BFF-9BBA-658BEE3890E4}"/>
              </a:ext>
            </a:extLst>
          </p:cNvPr>
          <p:cNvSpPr txBox="1"/>
          <p:nvPr/>
        </p:nvSpPr>
        <p:spPr>
          <a:xfrm>
            <a:off x="1433796" y="7422108"/>
            <a:ext cx="2188420" cy="1015663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fi-FI" sz="2000" dirty="0">
                <a:solidFill>
                  <a:schemeClr val="accent6"/>
                </a:solidFill>
              </a:rPr>
              <a:t>Hakkuutähde ja</a:t>
            </a:r>
          </a:p>
          <a:p>
            <a:pPr algn="ctr">
              <a:defRPr/>
            </a:pPr>
            <a:r>
              <a:rPr lang="fi-FI" sz="2000" dirty="0">
                <a:solidFill>
                  <a:schemeClr val="accent6"/>
                </a:solidFill>
              </a:rPr>
              <a:t>luonnonpoistuma</a:t>
            </a:r>
          </a:p>
          <a:p>
            <a:pPr algn="ctr">
              <a:defRPr/>
            </a:pPr>
            <a:r>
              <a:rPr lang="fi-FI" sz="2000" dirty="0">
                <a:solidFill>
                  <a:schemeClr val="accent6"/>
                </a:solidFill>
              </a:rPr>
              <a:t>16</a:t>
            </a:r>
          </a:p>
        </p:txBody>
      </p:sp>
      <p:sp>
        <p:nvSpPr>
          <p:cNvPr id="15" name="Tekstikehys 20">
            <a:extLst>
              <a:ext uri="{FF2B5EF4-FFF2-40B4-BE49-F238E27FC236}">
                <a16:creationId xmlns:a16="http://schemas.microsoft.com/office/drawing/2014/main" id="{5E7C2A1D-2181-46BC-A132-1917DBBC975D}"/>
              </a:ext>
            </a:extLst>
          </p:cNvPr>
          <p:cNvSpPr txBox="1"/>
          <p:nvPr/>
        </p:nvSpPr>
        <p:spPr>
          <a:xfrm>
            <a:off x="6431769" y="7376280"/>
            <a:ext cx="2088392" cy="707886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fi-FI" sz="2000" dirty="0">
                <a:solidFill>
                  <a:schemeClr val="accent6"/>
                </a:solidFill>
              </a:rPr>
              <a:t>Polttopuu 7</a:t>
            </a:r>
          </a:p>
          <a:p>
            <a:pPr algn="ctr">
              <a:defRPr/>
            </a:pPr>
            <a:r>
              <a:rPr lang="fi-FI" sz="2000" dirty="0">
                <a:solidFill>
                  <a:schemeClr val="accent6"/>
                </a:solidFill>
              </a:rPr>
              <a:t>Runkopuuhake 8</a:t>
            </a:r>
          </a:p>
        </p:txBody>
      </p:sp>
      <p:sp>
        <p:nvSpPr>
          <p:cNvPr id="16" name="Tekstikehys 21">
            <a:extLst>
              <a:ext uri="{FF2B5EF4-FFF2-40B4-BE49-F238E27FC236}">
                <a16:creationId xmlns:a16="http://schemas.microsoft.com/office/drawing/2014/main" id="{94DFE624-0C77-46CC-80ED-1E20672A4D53}"/>
              </a:ext>
            </a:extLst>
          </p:cNvPr>
          <p:cNvSpPr txBox="1"/>
          <p:nvPr/>
        </p:nvSpPr>
        <p:spPr>
          <a:xfrm>
            <a:off x="9168733" y="1536485"/>
            <a:ext cx="2197846" cy="707886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fi-FI" sz="2000" dirty="0">
                <a:solidFill>
                  <a:schemeClr val="accent6"/>
                </a:solidFill>
              </a:rPr>
              <a:t>Tuontipuu ja hake</a:t>
            </a:r>
          </a:p>
          <a:p>
            <a:pPr algn="ctr">
              <a:defRPr/>
            </a:pPr>
            <a:r>
              <a:rPr lang="fi-FI" sz="2000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17" name="Tekstikehys 23">
            <a:extLst>
              <a:ext uri="{FF2B5EF4-FFF2-40B4-BE49-F238E27FC236}">
                <a16:creationId xmlns:a16="http://schemas.microsoft.com/office/drawing/2014/main" id="{D2DE5013-6E8A-4AC2-8E65-85B57DC55AA4}"/>
              </a:ext>
            </a:extLst>
          </p:cNvPr>
          <p:cNvSpPr txBox="1"/>
          <p:nvPr/>
        </p:nvSpPr>
        <p:spPr>
          <a:xfrm>
            <a:off x="13108767" y="3552636"/>
            <a:ext cx="1966628" cy="1015663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fi-FI" sz="2000" dirty="0">
                <a:solidFill>
                  <a:schemeClr val="accent6"/>
                </a:solidFill>
              </a:rPr>
              <a:t>Massa- ja</a:t>
            </a:r>
          </a:p>
          <a:p>
            <a:pPr algn="ctr">
              <a:defRPr/>
            </a:pPr>
            <a:r>
              <a:rPr lang="fi-FI" sz="2000" dirty="0">
                <a:solidFill>
                  <a:schemeClr val="accent6"/>
                </a:solidFill>
              </a:rPr>
              <a:t>paperiteollisuus</a:t>
            </a:r>
          </a:p>
          <a:p>
            <a:pPr algn="ctr">
              <a:defRPr/>
            </a:pPr>
            <a:r>
              <a:rPr lang="fi-FI" sz="2000" dirty="0">
                <a:solidFill>
                  <a:schemeClr val="accent6"/>
                </a:solidFill>
              </a:rPr>
              <a:t>31 + 7,9</a:t>
            </a:r>
          </a:p>
        </p:txBody>
      </p:sp>
      <p:sp>
        <p:nvSpPr>
          <p:cNvPr id="18" name="Tekstikehys 26">
            <a:extLst>
              <a:ext uri="{FF2B5EF4-FFF2-40B4-BE49-F238E27FC236}">
                <a16:creationId xmlns:a16="http://schemas.microsoft.com/office/drawing/2014/main" id="{5AA46C48-1E8D-43D3-A46A-CF772B2A5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564" y="2313564"/>
            <a:ext cx="5664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i-FI" sz="2800" dirty="0">
                <a:solidFill>
                  <a:schemeClr val="accent6"/>
                </a:solidFill>
              </a:rPr>
              <a:t>Puustopääoman kasvu 15 milj. m</a:t>
            </a:r>
            <a:r>
              <a:rPr lang="fi-FI" sz="2800" baseline="30000" dirty="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19" name="Nuoli oikealle 38">
            <a:extLst>
              <a:ext uri="{FF2B5EF4-FFF2-40B4-BE49-F238E27FC236}">
                <a16:creationId xmlns:a16="http://schemas.microsoft.com/office/drawing/2014/main" id="{3C539455-5D75-4F60-97F4-B7B3C2FCC8E3}"/>
              </a:ext>
            </a:extLst>
          </p:cNvPr>
          <p:cNvSpPr/>
          <p:nvPr/>
        </p:nvSpPr>
        <p:spPr>
          <a:xfrm>
            <a:off x="7253549" y="4191867"/>
            <a:ext cx="1942818" cy="135083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3200" dirty="0">
                <a:solidFill>
                  <a:schemeClr val="accent6"/>
                </a:solidFill>
              </a:rPr>
              <a:t>55</a:t>
            </a:r>
            <a:endParaRPr lang="fi-FI" sz="3600" dirty="0">
              <a:solidFill>
                <a:schemeClr val="accent6"/>
              </a:solidFill>
            </a:endParaRPr>
          </a:p>
        </p:txBody>
      </p:sp>
      <p:sp>
        <p:nvSpPr>
          <p:cNvPr id="20" name="Nuoli oikealle 42">
            <a:extLst>
              <a:ext uri="{FF2B5EF4-FFF2-40B4-BE49-F238E27FC236}">
                <a16:creationId xmlns:a16="http://schemas.microsoft.com/office/drawing/2014/main" id="{D00A87C5-7EE8-48E3-A12E-188B2DA3A3B3}"/>
              </a:ext>
            </a:extLst>
          </p:cNvPr>
          <p:cNvSpPr/>
          <p:nvPr/>
        </p:nvSpPr>
        <p:spPr>
          <a:xfrm rot="5400000">
            <a:off x="10026079" y="1963475"/>
            <a:ext cx="483153" cy="118333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i-FI" sz="2400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21" name="Nuoli oikealle 44">
            <a:extLst>
              <a:ext uri="{FF2B5EF4-FFF2-40B4-BE49-F238E27FC236}">
                <a16:creationId xmlns:a16="http://schemas.microsoft.com/office/drawing/2014/main" id="{104A0870-E7A9-4136-BC42-4A7CB01EFD07}"/>
              </a:ext>
            </a:extLst>
          </p:cNvPr>
          <p:cNvSpPr/>
          <p:nvPr/>
        </p:nvSpPr>
        <p:spPr>
          <a:xfrm rot="5400000">
            <a:off x="4971441" y="6762228"/>
            <a:ext cx="1745666" cy="108375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i-FI" sz="2400" dirty="0">
                <a:solidFill>
                  <a:schemeClr val="accent6"/>
                </a:solidFill>
              </a:rPr>
              <a:t>15</a:t>
            </a:r>
            <a:endParaRPr lang="fi-FI" sz="3200" dirty="0">
              <a:solidFill>
                <a:schemeClr val="accent6"/>
              </a:solidFill>
            </a:endParaRPr>
          </a:p>
        </p:txBody>
      </p:sp>
      <p:pic>
        <p:nvPicPr>
          <p:cNvPr id="22" name="Kuva 31" descr="Kuva2.jpg">
            <a:extLst>
              <a:ext uri="{FF2B5EF4-FFF2-40B4-BE49-F238E27FC236}">
                <a16:creationId xmlns:a16="http://schemas.microsoft.com/office/drawing/2014/main" id="{198ED11C-1BDB-41A5-81B1-1F3E78276E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2330" y="4155156"/>
            <a:ext cx="1996775" cy="227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Kuva 32" descr="Kuva3.jpg">
            <a:extLst>
              <a:ext uri="{FF2B5EF4-FFF2-40B4-BE49-F238E27FC236}">
                <a16:creationId xmlns:a16="http://schemas.microsoft.com/office/drawing/2014/main" id="{12389AF9-0F47-4F95-9339-417291B07ED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9592" y="4190879"/>
            <a:ext cx="2036129" cy="225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Kuva 33" descr="Kuva4.jpg">
            <a:extLst>
              <a:ext uri="{FF2B5EF4-FFF2-40B4-BE49-F238E27FC236}">
                <a16:creationId xmlns:a16="http://schemas.microsoft.com/office/drawing/2014/main" id="{25114995-E713-4DE8-A3D7-A9822043EDE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8024" y="8184143"/>
            <a:ext cx="1579201" cy="111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Kuva 34" descr="Kuva5.jpg">
            <a:extLst>
              <a:ext uri="{FF2B5EF4-FFF2-40B4-BE49-F238E27FC236}">
                <a16:creationId xmlns:a16="http://schemas.microsoft.com/office/drawing/2014/main" id="{B75B252B-9F33-482C-B7DD-7A01A8E220C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18445" y="6208194"/>
            <a:ext cx="1891195" cy="190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Kuva 35" descr="Kuva6.jpg">
            <a:extLst>
              <a:ext uri="{FF2B5EF4-FFF2-40B4-BE49-F238E27FC236}">
                <a16:creationId xmlns:a16="http://schemas.microsoft.com/office/drawing/2014/main" id="{CA58009C-9988-4B2F-B0A6-937C374AF21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201671" y="1730764"/>
            <a:ext cx="1724742" cy="178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kstikehys 22">
            <a:extLst>
              <a:ext uri="{FF2B5EF4-FFF2-40B4-BE49-F238E27FC236}">
                <a16:creationId xmlns:a16="http://schemas.microsoft.com/office/drawing/2014/main" id="{2B66BF73-02B0-417B-9774-CE5FFC469B1A}"/>
              </a:ext>
            </a:extLst>
          </p:cNvPr>
          <p:cNvSpPr txBox="1"/>
          <p:nvPr/>
        </p:nvSpPr>
        <p:spPr>
          <a:xfrm>
            <a:off x="9320833" y="2834434"/>
            <a:ext cx="1834074" cy="1323439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i-FI" sz="2000" dirty="0">
                <a:solidFill>
                  <a:schemeClr val="accent6"/>
                </a:solidFill>
              </a:rPr>
              <a:t>Teollisuuden</a:t>
            </a:r>
          </a:p>
          <a:p>
            <a:pPr algn="ctr">
              <a:defRPr/>
            </a:pPr>
            <a:r>
              <a:rPr lang="fi-FI" sz="2000" dirty="0">
                <a:solidFill>
                  <a:schemeClr val="accent6"/>
                </a:solidFill>
              </a:rPr>
              <a:t>käyttämä</a:t>
            </a:r>
          </a:p>
          <a:p>
            <a:pPr algn="ctr">
              <a:defRPr/>
            </a:pPr>
            <a:r>
              <a:rPr lang="fi-FI" sz="2000" dirty="0">
                <a:solidFill>
                  <a:schemeClr val="accent6"/>
                </a:solidFill>
              </a:rPr>
              <a:t>raakapuu (*)</a:t>
            </a:r>
          </a:p>
          <a:p>
            <a:pPr algn="ctr">
              <a:defRPr/>
            </a:pPr>
            <a:r>
              <a:rPr lang="fi-FI" sz="2000" dirty="0">
                <a:solidFill>
                  <a:schemeClr val="accent6"/>
                </a:solidFill>
              </a:rPr>
              <a:t>63</a:t>
            </a:r>
          </a:p>
        </p:txBody>
      </p:sp>
      <p:sp>
        <p:nvSpPr>
          <p:cNvPr id="28" name="Tekstikehys 24">
            <a:extLst>
              <a:ext uri="{FF2B5EF4-FFF2-40B4-BE49-F238E27FC236}">
                <a16:creationId xmlns:a16="http://schemas.microsoft.com/office/drawing/2014/main" id="{CA34927C-6751-43F7-AE49-019802BB3910}"/>
              </a:ext>
            </a:extLst>
          </p:cNvPr>
          <p:cNvSpPr txBox="1"/>
          <p:nvPr/>
        </p:nvSpPr>
        <p:spPr>
          <a:xfrm>
            <a:off x="12985719" y="8157251"/>
            <a:ext cx="2212724" cy="1015663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i-FI" sz="2000" dirty="0">
                <a:solidFill>
                  <a:schemeClr val="accent6"/>
                </a:solidFill>
              </a:rPr>
              <a:t>Puutuote-</a:t>
            </a:r>
          </a:p>
          <a:p>
            <a:pPr algn="ctr">
              <a:defRPr/>
            </a:pPr>
            <a:r>
              <a:rPr lang="fi-FI" sz="2000" dirty="0">
                <a:solidFill>
                  <a:schemeClr val="accent6"/>
                </a:solidFill>
              </a:rPr>
              <a:t>teollisuus</a:t>
            </a:r>
          </a:p>
          <a:p>
            <a:pPr algn="ctr">
              <a:defRPr/>
            </a:pPr>
            <a:r>
              <a:rPr lang="fi-FI" sz="2000" dirty="0">
                <a:solidFill>
                  <a:schemeClr val="accent6"/>
                </a:solidFill>
              </a:rPr>
              <a:t>28 + 1,0</a:t>
            </a:r>
          </a:p>
        </p:txBody>
      </p:sp>
      <p:sp>
        <p:nvSpPr>
          <p:cNvPr id="29" name="Tekstikehys 25">
            <a:extLst>
              <a:ext uri="{FF2B5EF4-FFF2-40B4-BE49-F238E27FC236}">
                <a16:creationId xmlns:a16="http://schemas.microsoft.com/office/drawing/2014/main" id="{7C116E25-1201-412C-AE98-08AFE1A82093}"/>
              </a:ext>
            </a:extLst>
          </p:cNvPr>
          <p:cNvSpPr txBox="1"/>
          <p:nvPr/>
        </p:nvSpPr>
        <p:spPr>
          <a:xfrm>
            <a:off x="13281763" y="5479562"/>
            <a:ext cx="1620636" cy="707886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fi-FI" sz="2000" dirty="0">
                <a:solidFill>
                  <a:schemeClr val="accent6"/>
                </a:solidFill>
              </a:rPr>
              <a:t>Hake ja puru</a:t>
            </a:r>
          </a:p>
          <a:p>
            <a:pPr algn="ctr">
              <a:defRPr/>
            </a:pPr>
            <a:r>
              <a:rPr lang="fi-FI" sz="2000" dirty="0">
                <a:solidFill>
                  <a:schemeClr val="accent6"/>
                </a:solidFill>
              </a:rPr>
              <a:t>8,7</a:t>
            </a:r>
          </a:p>
        </p:txBody>
      </p:sp>
      <p:sp>
        <p:nvSpPr>
          <p:cNvPr id="30" name="Nuoli oikealle 4">
            <a:extLst>
              <a:ext uri="{FF2B5EF4-FFF2-40B4-BE49-F238E27FC236}">
                <a16:creationId xmlns:a16="http://schemas.microsoft.com/office/drawing/2014/main" id="{6305CCD1-D395-48BD-A3B8-FF423A0A567C}"/>
              </a:ext>
            </a:extLst>
          </p:cNvPr>
          <p:cNvSpPr/>
          <p:nvPr/>
        </p:nvSpPr>
        <p:spPr>
          <a:xfrm>
            <a:off x="3587537" y="4187024"/>
            <a:ext cx="1594793" cy="132817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solidFill>
                  <a:schemeClr val="accent6"/>
                </a:solidFill>
              </a:rPr>
              <a:t>90</a:t>
            </a:r>
          </a:p>
        </p:txBody>
      </p:sp>
      <p:sp>
        <p:nvSpPr>
          <p:cNvPr id="31" name="U-käännösnuoli 6">
            <a:extLst>
              <a:ext uri="{FF2B5EF4-FFF2-40B4-BE49-F238E27FC236}">
                <a16:creationId xmlns:a16="http://schemas.microsoft.com/office/drawing/2014/main" id="{829661A8-305C-4BF2-B4A6-761B7FA9B5C4}"/>
              </a:ext>
            </a:extLst>
          </p:cNvPr>
          <p:cNvSpPr/>
          <p:nvPr/>
        </p:nvSpPr>
        <p:spPr>
          <a:xfrm rot="10800000">
            <a:off x="2014008" y="5148096"/>
            <a:ext cx="1996775" cy="2228183"/>
          </a:xfrm>
          <a:prstGeom prst="uturnArrow">
            <a:avLst>
              <a:gd name="adj1" fmla="val 9020"/>
              <a:gd name="adj2" fmla="val 15919"/>
              <a:gd name="adj3" fmla="val 17080"/>
              <a:gd name="adj4" fmla="val 14520"/>
              <a:gd name="adj5" fmla="val 42592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087" dirty="0" err="1">
              <a:solidFill>
                <a:schemeClr val="accent6"/>
              </a:solidFill>
            </a:endParaRPr>
          </a:p>
        </p:txBody>
      </p:sp>
      <p:sp>
        <p:nvSpPr>
          <p:cNvPr id="32" name="Ylänuoli 10">
            <a:extLst>
              <a:ext uri="{FF2B5EF4-FFF2-40B4-BE49-F238E27FC236}">
                <a16:creationId xmlns:a16="http://schemas.microsoft.com/office/drawing/2014/main" id="{74419EDA-95E3-497E-9D24-B9F39D1675EA}"/>
              </a:ext>
            </a:extLst>
          </p:cNvPr>
          <p:cNvSpPr/>
          <p:nvPr/>
        </p:nvSpPr>
        <p:spPr>
          <a:xfrm>
            <a:off x="13457431" y="4635737"/>
            <a:ext cx="1269300" cy="812597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accent6"/>
                </a:solidFill>
              </a:rPr>
              <a:t>7,9</a:t>
            </a:r>
          </a:p>
        </p:txBody>
      </p:sp>
      <p:sp>
        <p:nvSpPr>
          <p:cNvPr id="33" name="Kuvatekstinuoli oikealle 13">
            <a:extLst>
              <a:ext uri="{FF2B5EF4-FFF2-40B4-BE49-F238E27FC236}">
                <a16:creationId xmlns:a16="http://schemas.microsoft.com/office/drawing/2014/main" id="{E4684F3A-CDE6-4E02-AE45-B3590D07CE4E}"/>
              </a:ext>
            </a:extLst>
          </p:cNvPr>
          <p:cNvSpPr/>
          <p:nvPr/>
        </p:nvSpPr>
        <p:spPr>
          <a:xfrm rot="20254047">
            <a:off x="11372382" y="3889221"/>
            <a:ext cx="1777376" cy="905539"/>
          </a:xfrm>
          <a:prstGeom prst="rightArrowCallou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accent6"/>
                </a:solidFill>
              </a:rPr>
              <a:t>31</a:t>
            </a:r>
          </a:p>
        </p:txBody>
      </p:sp>
      <p:sp>
        <p:nvSpPr>
          <p:cNvPr id="34" name="Kuvatekstinuoli oikealle 46">
            <a:extLst>
              <a:ext uri="{FF2B5EF4-FFF2-40B4-BE49-F238E27FC236}">
                <a16:creationId xmlns:a16="http://schemas.microsoft.com/office/drawing/2014/main" id="{34D42C8C-3818-46D7-8ABA-566A26887094}"/>
              </a:ext>
            </a:extLst>
          </p:cNvPr>
          <p:cNvSpPr/>
          <p:nvPr/>
        </p:nvSpPr>
        <p:spPr>
          <a:xfrm rot="2665841">
            <a:off x="10940805" y="6869149"/>
            <a:ext cx="2525018" cy="639596"/>
          </a:xfrm>
          <a:prstGeom prst="rightArrowCallou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accent6"/>
                </a:solidFill>
              </a:rPr>
              <a:t>28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FE5782F6-8535-49C0-8301-8BF38E823455}"/>
              </a:ext>
            </a:extLst>
          </p:cNvPr>
          <p:cNvSpPr txBox="1"/>
          <p:nvPr/>
        </p:nvSpPr>
        <p:spPr>
          <a:xfrm>
            <a:off x="9324132" y="8542389"/>
            <a:ext cx="2877035" cy="83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17" dirty="0">
                <a:solidFill>
                  <a:schemeClr val="accent6"/>
                </a:solidFill>
              </a:rPr>
              <a:t>(*) Hankinta- ja käyttömäärä voivat erota toisistaan, mikä johtuu puun varastoinnista</a:t>
            </a:r>
          </a:p>
        </p:txBody>
      </p:sp>
      <p:sp>
        <p:nvSpPr>
          <p:cNvPr id="36" name="Tekstikehys 21">
            <a:extLst>
              <a:ext uri="{FF2B5EF4-FFF2-40B4-BE49-F238E27FC236}">
                <a16:creationId xmlns:a16="http://schemas.microsoft.com/office/drawing/2014/main" id="{8419AA85-B56D-4535-9809-5AF47D89115A}"/>
              </a:ext>
            </a:extLst>
          </p:cNvPr>
          <p:cNvSpPr txBox="1"/>
          <p:nvPr/>
        </p:nvSpPr>
        <p:spPr>
          <a:xfrm>
            <a:off x="9357514" y="6674241"/>
            <a:ext cx="1820904" cy="1015663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i-FI" sz="2000" dirty="0">
                <a:solidFill>
                  <a:schemeClr val="accent6"/>
                </a:solidFill>
              </a:rPr>
              <a:t>Raakapuun vienti</a:t>
            </a:r>
          </a:p>
          <a:p>
            <a:pPr algn="ctr">
              <a:defRPr/>
            </a:pPr>
            <a:r>
              <a:rPr lang="fi-FI" sz="2000" dirty="0">
                <a:solidFill>
                  <a:schemeClr val="accent6"/>
                </a:solidFill>
              </a:rPr>
              <a:t>2,0</a:t>
            </a:r>
          </a:p>
        </p:txBody>
      </p:sp>
      <p:sp>
        <p:nvSpPr>
          <p:cNvPr id="37" name="Nuoli oikealle 38">
            <a:extLst>
              <a:ext uri="{FF2B5EF4-FFF2-40B4-BE49-F238E27FC236}">
                <a16:creationId xmlns:a16="http://schemas.microsoft.com/office/drawing/2014/main" id="{040FDD58-275C-479A-AEEE-704D566E0913}"/>
              </a:ext>
            </a:extLst>
          </p:cNvPr>
          <p:cNvSpPr/>
          <p:nvPr/>
        </p:nvSpPr>
        <p:spPr>
          <a:xfrm rot="1568877">
            <a:off x="7139502" y="6486477"/>
            <a:ext cx="2236595" cy="38956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2400" dirty="0">
                <a:solidFill>
                  <a:schemeClr val="accent6"/>
                </a:solidFill>
              </a:rPr>
              <a:t>2,0</a:t>
            </a:r>
          </a:p>
        </p:txBody>
      </p:sp>
      <p:sp>
        <p:nvSpPr>
          <p:cNvPr id="39" name="U-käännösnuoli 6">
            <a:extLst>
              <a:ext uri="{FF2B5EF4-FFF2-40B4-BE49-F238E27FC236}">
                <a16:creationId xmlns:a16="http://schemas.microsoft.com/office/drawing/2014/main" id="{F2112E9A-0E1D-4252-B3DA-096BF6C36944}"/>
              </a:ext>
            </a:extLst>
          </p:cNvPr>
          <p:cNvSpPr/>
          <p:nvPr/>
        </p:nvSpPr>
        <p:spPr>
          <a:xfrm rot="5400000">
            <a:off x="13827264" y="6868707"/>
            <a:ext cx="3065330" cy="867032"/>
          </a:xfrm>
          <a:prstGeom prst="uturnArrow">
            <a:avLst>
              <a:gd name="adj1" fmla="val 2548"/>
              <a:gd name="adj2" fmla="val 15919"/>
              <a:gd name="adj3" fmla="val 18754"/>
              <a:gd name="adj4" fmla="val 14520"/>
              <a:gd name="adj5" fmla="val 6518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087" dirty="0" err="1">
              <a:solidFill>
                <a:schemeClr val="tx1"/>
              </a:solidFill>
            </a:endParaRPr>
          </a:p>
        </p:txBody>
      </p:sp>
      <p:sp>
        <p:nvSpPr>
          <p:cNvPr id="38" name="d_lahde">
            <a:extLst>
              <a:ext uri="{FF2B5EF4-FFF2-40B4-BE49-F238E27FC236}">
                <a16:creationId xmlns:a16="http://schemas.microsoft.com/office/drawing/2014/main" id="{236799B9-82D5-3D99-A2EF-7943474AF38F}"/>
              </a:ext>
            </a:extLst>
          </p:cNvPr>
          <p:cNvSpPr txBox="1"/>
          <p:nvPr/>
        </p:nvSpPr>
        <p:spPr>
          <a:xfrm>
            <a:off x="3618324" y="9651265"/>
            <a:ext cx="9651265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Luke</a:t>
            </a:r>
          </a:p>
        </p:txBody>
      </p:sp>
      <p:sp>
        <p:nvSpPr>
          <p:cNvPr id="5" name="Päivämäärän paikkamerkki 1">
            <a:extLst>
              <a:ext uri="{FF2B5EF4-FFF2-40B4-BE49-F238E27FC236}">
                <a16:creationId xmlns:a16="http://schemas.microsoft.com/office/drawing/2014/main" id="{1B06551D-A469-C734-7040-1EF7B9B6082C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14.5.2025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8B32144A-B32C-2495-2731-F26F7F362616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Luke</a:t>
            </a:r>
          </a:p>
        </p:txBody>
      </p:sp>
      <p:sp>
        <p:nvSpPr>
          <p:cNvPr id="40" name="Otsikko 2">
            <a:extLst>
              <a:ext uri="{FF2B5EF4-FFF2-40B4-BE49-F238E27FC236}">
                <a16:creationId xmlns:a16="http://schemas.microsoft.com/office/drawing/2014/main" id="{A8BE8893-88A1-4AF0-6F16-333778CB5CB5}"/>
              </a:ext>
            </a:extLst>
          </p:cNvPr>
          <p:cNvSpPr txBox="1">
            <a:spLocks/>
          </p:cNvSpPr>
          <p:nvPr/>
        </p:nvSpPr>
        <p:spPr>
          <a:xfrm>
            <a:off x="1288377" y="742285"/>
            <a:ext cx="15710066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dirty="0">
                <a:solidFill>
                  <a:schemeClr val="accent6"/>
                </a:solidFill>
              </a:rPr>
              <a:t>Puun kulku metsästä tehtaalle 2024 (milj. m³)</a:t>
            </a:r>
          </a:p>
        </p:txBody>
      </p:sp>
    </p:spTree>
    <p:extLst>
      <p:ext uri="{BB962C8B-B14F-4D97-AF65-F5344CB8AC3E}">
        <p14:creationId xmlns:p14="http://schemas.microsoft.com/office/powerpoint/2010/main" val="3923909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1E3A9C2-638B-4EA5-874C-882E2C608C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5</a:t>
            </a:fld>
            <a:endParaRPr lang="fi-FI" dirty="0"/>
          </a:p>
        </p:txBody>
      </p:sp>
      <p:sp>
        <p:nvSpPr>
          <p:cNvPr id="10" name="d_lahde">
            <a:extLst>
              <a:ext uri="{FF2B5EF4-FFF2-40B4-BE49-F238E27FC236}">
                <a16:creationId xmlns:a16="http://schemas.microsoft.com/office/drawing/2014/main" id="{C4CD9F12-140B-A837-714D-1C7B6532BCCC}"/>
              </a:ext>
            </a:extLst>
          </p:cNvPr>
          <p:cNvSpPr txBox="1"/>
          <p:nvPr/>
        </p:nvSpPr>
        <p:spPr>
          <a:xfrm>
            <a:off x="3618324" y="9651265"/>
            <a:ext cx="9651265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Tulli, Luke</a:t>
            </a:r>
          </a:p>
        </p:txBody>
      </p:sp>
      <p:sp>
        <p:nvSpPr>
          <p:cNvPr id="4" name="Päivämäärän paikkamerkki 1">
            <a:extLst>
              <a:ext uri="{FF2B5EF4-FFF2-40B4-BE49-F238E27FC236}">
                <a16:creationId xmlns:a16="http://schemas.microsoft.com/office/drawing/2014/main" id="{98002FF9-B8F1-E4E2-C63B-FCF77FFFFB61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14.5.2025</a:t>
            </a:r>
          </a:p>
        </p:txBody>
      </p:sp>
      <p:sp>
        <p:nvSpPr>
          <p:cNvPr id="5" name="Tekstin paikkamerkki 5">
            <a:extLst>
              <a:ext uri="{FF2B5EF4-FFF2-40B4-BE49-F238E27FC236}">
                <a16:creationId xmlns:a16="http://schemas.microsoft.com/office/drawing/2014/main" id="{366B5DEA-0282-4A74-EF6E-553CDA9C6D16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Tulli, Luke</a:t>
            </a:r>
          </a:p>
        </p:txBody>
      </p:sp>
      <p:sp>
        <p:nvSpPr>
          <p:cNvPr id="11" name="Otsikko 2">
            <a:extLst>
              <a:ext uri="{FF2B5EF4-FFF2-40B4-BE49-F238E27FC236}">
                <a16:creationId xmlns:a16="http://schemas.microsoft.com/office/drawing/2014/main" id="{15359153-A944-62D6-8DA9-2E6C51F38BC5}"/>
              </a:ext>
            </a:extLst>
          </p:cNvPr>
          <p:cNvSpPr txBox="1">
            <a:spLocks/>
          </p:cNvSpPr>
          <p:nvPr/>
        </p:nvSpPr>
        <p:spPr>
          <a:xfrm>
            <a:off x="1288377" y="742285"/>
            <a:ext cx="15710066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dirty="0">
                <a:solidFill>
                  <a:schemeClr val="accent6"/>
                </a:solidFill>
              </a:rPr>
              <a:t>Puuraaka-aineen tuonti ja vienti</a:t>
            </a:r>
          </a:p>
        </p:txBody>
      </p:sp>
      <p:graphicFrame>
        <p:nvGraphicFramePr>
          <p:cNvPr id="14" name="Sisällön paikkamerkki 13">
            <a:extLst>
              <a:ext uri="{FF2B5EF4-FFF2-40B4-BE49-F238E27FC236}">
                <a16:creationId xmlns:a16="http://schemas.microsoft.com/office/drawing/2014/main" id="{82CA20C9-F61B-DFDE-33FA-9A6E8308947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63211140"/>
              </p:ext>
            </p:extLst>
          </p:nvPr>
        </p:nvGraphicFramePr>
        <p:xfrm>
          <a:off x="1139826" y="2065202"/>
          <a:ext cx="15858618" cy="6730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47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D3E5F86-6161-4A69-BDC4-1EEFF33E22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6</a:t>
            </a:fld>
            <a:endParaRPr lang="fi-FI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90D17C23-20B3-C14E-E45F-DEDA89DAC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141" y="2065202"/>
            <a:ext cx="7946970" cy="617908"/>
          </a:xfrm>
        </p:spPr>
        <p:txBody>
          <a:bodyPr/>
          <a:lstStyle/>
          <a:p>
            <a:r>
              <a:rPr lang="fi-FI" sz="3600" dirty="0">
                <a:solidFill>
                  <a:schemeClr val="accent6"/>
                </a:solidFill>
              </a:rPr>
              <a:t>Maittain</a:t>
            </a:r>
            <a:endParaRPr lang="fi-FI" sz="3200" dirty="0">
              <a:solidFill>
                <a:schemeClr val="accent6"/>
              </a:solidFill>
            </a:endParaRP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8E92FC23-7BD8-649A-0894-91C3427A9948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946590224"/>
              </p:ext>
            </p:extLst>
          </p:nvPr>
        </p:nvGraphicFramePr>
        <p:xfrm>
          <a:off x="1161142" y="2438400"/>
          <a:ext cx="7982857" cy="6411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15FD6B-F1CE-B204-6C99-C31516305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79891" y="2065202"/>
            <a:ext cx="7818552" cy="617909"/>
          </a:xfrm>
        </p:spPr>
        <p:txBody>
          <a:bodyPr/>
          <a:lstStyle/>
          <a:p>
            <a:r>
              <a:rPr lang="fi-FI" sz="3600" dirty="0">
                <a:solidFill>
                  <a:schemeClr val="accent6"/>
                </a:solidFill>
              </a:rPr>
              <a:t>Tuoteryhmittäin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FC542ACF-70FD-A99F-CF3B-0C7598A8CB1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32607629"/>
              </p:ext>
            </p:extLst>
          </p:nvPr>
        </p:nvGraphicFramePr>
        <p:xfrm>
          <a:off x="9144000" y="2438400"/>
          <a:ext cx="7854443" cy="6411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äivämäärän paikkamerkki 1">
            <a:extLst>
              <a:ext uri="{FF2B5EF4-FFF2-40B4-BE49-F238E27FC236}">
                <a16:creationId xmlns:a16="http://schemas.microsoft.com/office/drawing/2014/main" id="{892EA7CE-C4E2-B276-20A1-B36232686287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14.5.2025</a:t>
            </a:r>
          </a:p>
        </p:txBody>
      </p:sp>
      <p:sp>
        <p:nvSpPr>
          <p:cNvPr id="5" name="Tekstin paikkamerkki 5">
            <a:extLst>
              <a:ext uri="{FF2B5EF4-FFF2-40B4-BE49-F238E27FC236}">
                <a16:creationId xmlns:a16="http://schemas.microsoft.com/office/drawing/2014/main" id="{9E398AE4-50CA-F824-3EFC-99801CF52565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Tulli, Luke</a:t>
            </a:r>
          </a:p>
        </p:txBody>
      </p:sp>
      <p:sp>
        <p:nvSpPr>
          <p:cNvPr id="10" name="Otsikko 2">
            <a:extLst>
              <a:ext uri="{FF2B5EF4-FFF2-40B4-BE49-F238E27FC236}">
                <a16:creationId xmlns:a16="http://schemas.microsoft.com/office/drawing/2014/main" id="{2A73FC59-6714-6F70-1D79-6E86B0C12500}"/>
              </a:ext>
            </a:extLst>
          </p:cNvPr>
          <p:cNvSpPr txBox="1">
            <a:spLocks/>
          </p:cNvSpPr>
          <p:nvPr/>
        </p:nvSpPr>
        <p:spPr>
          <a:xfrm>
            <a:off x="1288377" y="742285"/>
            <a:ext cx="15710066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dirty="0">
                <a:solidFill>
                  <a:schemeClr val="accent6"/>
                </a:solidFill>
              </a:rPr>
              <a:t>Vuonna 2024 raakapuuta tuotiin 5,6 milj. m³</a:t>
            </a:r>
          </a:p>
        </p:txBody>
      </p:sp>
    </p:spTree>
    <p:extLst>
      <p:ext uri="{BB962C8B-B14F-4D97-AF65-F5344CB8AC3E}">
        <p14:creationId xmlns:p14="http://schemas.microsoft.com/office/powerpoint/2010/main" val="31707163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Metsäteollisuus ry&quot;,&quot;SiteList&quot;:&quot;Yleinen&quot;,&quot;AuthorMobile&quot;:&quot;+358407506090&quot;,&quot;AuthorDepartment&quot;:&quot;Taloustiimi&quot;,&quot;ddate&quot;:&quot;20.10.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15BE812A</Template>
  <TotalTime>233</TotalTime>
  <Words>219</Words>
  <Application>Microsoft Office PowerPoint</Application>
  <PresentationFormat>Mukautettu</PresentationFormat>
  <Paragraphs>92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Segoe UI</vt:lpstr>
      <vt:lpstr>Calibri</vt:lpstr>
      <vt:lpstr>Arial</vt:lpstr>
      <vt:lpstr>Aptos</vt:lpstr>
      <vt:lpstr>Wingdings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9</cp:revision>
  <dcterms:created xsi:type="dcterms:W3CDTF">2025-10-20T06:36:41Z</dcterms:created>
  <dcterms:modified xsi:type="dcterms:W3CDTF">2025-10-30T07:59:31Z</dcterms:modified>
</cp:coreProperties>
</file>