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2.bin" ContentType="image/sv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2" r:id="rId2"/>
    <p:sldId id="261" r:id="rId3"/>
    <p:sldId id="258" r:id="rId4"/>
    <p:sldId id="257" r:id="rId5"/>
    <p:sldId id="259" r:id="rId6"/>
    <p:sldId id="260" r:id="rId7"/>
  </p:sldIdLst>
  <p:sldSz cx="18288000" cy="10080625"/>
  <p:notesSz cx="6858000" cy="9144000"/>
  <p:embeddedFontLst>
    <p:embeddedFont>
      <p:font typeface="Segoe UI" panose="020B0502040204020203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014"/>
    <a:srgbClr val="4DA33C"/>
    <a:srgbClr val="000000"/>
    <a:srgbClr val="FFFFFF"/>
    <a:srgbClr val="262626"/>
    <a:srgbClr val="FA8C6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Tilastot\Mets&#228;varat\Mets&#228;varat_TY&#214;ST&#21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Tilastot\Mets&#228;varat\Mets&#228;varat_TY&#214;ST&#21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Tilastot\Mets&#228;varat\Mets&#228;varat_TY&#214;ST&#21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23566489437515E-2"/>
          <c:y val="0.11948193592365372"/>
          <c:w val="0.93031763711484217"/>
          <c:h val="0.74975097940927793"/>
        </c:manualLayout>
      </c:layout>
      <c:lineChart>
        <c:grouping val="standard"/>
        <c:varyColors val="0"/>
        <c:ser>
          <c:idx val="0"/>
          <c:order val="0"/>
          <c:tx>
            <c:strRef>
              <c:f>'Vuotuinen kasvu'!$B$2</c:f>
              <c:strCache>
                <c:ptCount val="1"/>
                <c:pt idx="0">
                  <c:v>Annual growth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'Vuotuinen kasvu'!$A$45:$A$110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'Vuotuinen kasvu'!$B$45:$B$110</c:f>
              <c:numCache>
                <c:formatCode>#,##0.00</c:formatCode>
                <c:ptCount val="66"/>
                <c:pt idx="0">
                  <c:v>52.05</c:v>
                </c:pt>
                <c:pt idx="1">
                  <c:v>53.34</c:v>
                </c:pt>
                <c:pt idx="2">
                  <c:v>54.62</c:v>
                </c:pt>
                <c:pt idx="3">
                  <c:v>55.91</c:v>
                </c:pt>
                <c:pt idx="4">
                  <c:v>57.2</c:v>
                </c:pt>
                <c:pt idx="5">
                  <c:v>57.23</c:v>
                </c:pt>
                <c:pt idx="6">
                  <c:v>57.27</c:v>
                </c:pt>
                <c:pt idx="7">
                  <c:v>57.3</c:v>
                </c:pt>
                <c:pt idx="8">
                  <c:v>57.33</c:v>
                </c:pt>
                <c:pt idx="9">
                  <c:v>57.37</c:v>
                </c:pt>
                <c:pt idx="10">
                  <c:v>57.4</c:v>
                </c:pt>
                <c:pt idx="11">
                  <c:v>58.97</c:v>
                </c:pt>
                <c:pt idx="12">
                  <c:v>60.54</c:v>
                </c:pt>
                <c:pt idx="13">
                  <c:v>62.11</c:v>
                </c:pt>
                <c:pt idx="14">
                  <c:v>63.69</c:v>
                </c:pt>
                <c:pt idx="15">
                  <c:v>65.260000000000005</c:v>
                </c:pt>
                <c:pt idx="16">
                  <c:v>66.83</c:v>
                </c:pt>
                <c:pt idx="17">
                  <c:v>68.400000000000006</c:v>
                </c:pt>
                <c:pt idx="18">
                  <c:v>69.33</c:v>
                </c:pt>
                <c:pt idx="19">
                  <c:v>70.260000000000005</c:v>
                </c:pt>
                <c:pt idx="20">
                  <c:v>71.19</c:v>
                </c:pt>
                <c:pt idx="21">
                  <c:v>72.12</c:v>
                </c:pt>
                <c:pt idx="22">
                  <c:v>73.05</c:v>
                </c:pt>
                <c:pt idx="23">
                  <c:v>73.98</c:v>
                </c:pt>
                <c:pt idx="24">
                  <c:v>74.91</c:v>
                </c:pt>
                <c:pt idx="25">
                  <c:v>75.84</c:v>
                </c:pt>
                <c:pt idx="26">
                  <c:v>76.77</c:v>
                </c:pt>
                <c:pt idx="27">
                  <c:v>77.7</c:v>
                </c:pt>
                <c:pt idx="28">
                  <c:v>78.709999999999994</c:v>
                </c:pt>
                <c:pt idx="29">
                  <c:v>79.73</c:v>
                </c:pt>
                <c:pt idx="30">
                  <c:v>80.739999999999995</c:v>
                </c:pt>
                <c:pt idx="31">
                  <c:v>81.760000000000005</c:v>
                </c:pt>
                <c:pt idx="32">
                  <c:v>82.77</c:v>
                </c:pt>
                <c:pt idx="33">
                  <c:v>83.79</c:v>
                </c:pt>
                <c:pt idx="34">
                  <c:v>84.8</c:v>
                </c:pt>
                <c:pt idx="35">
                  <c:v>85.82</c:v>
                </c:pt>
                <c:pt idx="36">
                  <c:v>86.83</c:v>
                </c:pt>
                <c:pt idx="37">
                  <c:v>88.64</c:v>
                </c:pt>
                <c:pt idx="38">
                  <c:v>90.45</c:v>
                </c:pt>
                <c:pt idx="39">
                  <c:v>92.26</c:v>
                </c:pt>
                <c:pt idx="40">
                  <c:v>94.07</c:v>
                </c:pt>
                <c:pt idx="41">
                  <c:v>95.88</c:v>
                </c:pt>
                <c:pt idx="42">
                  <c:v>97.69</c:v>
                </c:pt>
                <c:pt idx="43">
                  <c:v>99.5</c:v>
                </c:pt>
                <c:pt idx="44">
                  <c:v>100.69</c:v>
                </c:pt>
                <c:pt idx="45">
                  <c:v>101.89</c:v>
                </c:pt>
                <c:pt idx="46">
                  <c:v>103.08</c:v>
                </c:pt>
                <c:pt idx="47">
                  <c:v>104.28</c:v>
                </c:pt>
                <c:pt idx="48">
                  <c:v>105.47</c:v>
                </c:pt>
                <c:pt idx="49">
                  <c:v>105.94</c:v>
                </c:pt>
                <c:pt idx="50">
                  <c:v>106.4</c:v>
                </c:pt>
                <c:pt idx="51">
                  <c:v>106.87</c:v>
                </c:pt>
                <c:pt idx="52">
                  <c:v>107.33</c:v>
                </c:pt>
                <c:pt idx="53">
                  <c:v>107.8</c:v>
                </c:pt>
                <c:pt idx="54">
                  <c:v>107.02</c:v>
                </c:pt>
                <c:pt idx="55">
                  <c:v>106.22</c:v>
                </c:pt>
                <c:pt idx="56">
                  <c:v>105.43</c:v>
                </c:pt>
                <c:pt idx="57">
                  <c:v>104.63</c:v>
                </c:pt>
                <c:pt idx="58">
                  <c:v>103.83</c:v>
                </c:pt>
                <c:pt idx="59">
                  <c:v>103.03</c:v>
                </c:pt>
                <c:pt idx="60">
                  <c:v>103.2</c:v>
                </c:pt>
                <c:pt idx="61">
                  <c:v>103.2</c:v>
                </c:pt>
                <c:pt idx="62">
                  <c:v>103.7</c:v>
                </c:pt>
                <c:pt idx="63">
                  <c:v>103</c:v>
                </c:pt>
                <c:pt idx="64">
                  <c:v>103.2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D7-45CB-A4DD-F26C75D920F7}"/>
            </c:ext>
          </c:extLst>
        </c:ser>
        <c:ser>
          <c:idx val="1"/>
          <c:order val="1"/>
          <c:tx>
            <c:strRef>
              <c:f>'Vuotuinen kasvu'!$D$2</c:f>
              <c:strCache>
                <c:ptCount val="1"/>
                <c:pt idx="0">
                  <c:v>Total drain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'Vuotuinen kasvu'!$A$45:$A$110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'Vuotuinen kasvu'!$D$45:$D$110</c:f>
              <c:numCache>
                <c:formatCode>#,##0.00</c:formatCode>
                <c:ptCount val="66"/>
                <c:pt idx="0">
                  <c:v>60.4</c:v>
                </c:pt>
                <c:pt idx="1">
                  <c:v>63.4</c:v>
                </c:pt>
                <c:pt idx="2">
                  <c:v>58.7</c:v>
                </c:pt>
                <c:pt idx="3">
                  <c:v>57.6</c:v>
                </c:pt>
                <c:pt idx="4">
                  <c:v>58</c:v>
                </c:pt>
                <c:pt idx="5">
                  <c:v>55.9</c:v>
                </c:pt>
                <c:pt idx="6">
                  <c:v>54.3</c:v>
                </c:pt>
                <c:pt idx="7">
                  <c:v>54.4</c:v>
                </c:pt>
                <c:pt idx="8">
                  <c:v>54</c:v>
                </c:pt>
                <c:pt idx="9">
                  <c:v>57.5</c:v>
                </c:pt>
                <c:pt idx="10">
                  <c:v>58.7</c:v>
                </c:pt>
                <c:pt idx="11">
                  <c:v>55</c:v>
                </c:pt>
                <c:pt idx="12">
                  <c:v>54.8</c:v>
                </c:pt>
                <c:pt idx="13">
                  <c:v>55</c:v>
                </c:pt>
                <c:pt idx="14">
                  <c:v>52</c:v>
                </c:pt>
                <c:pt idx="15">
                  <c:v>40.700000000000003</c:v>
                </c:pt>
                <c:pt idx="16">
                  <c:v>40.700000000000003</c:v>
                </c:pt>
                <c:pt idx="17">
                  <c:v>43</c:v>
                </c:pt>
                <c:pt idx="18">
                  <c:v>47.4</c:v>
                </c:pt>
                <c:pt idx="19">
                  <c:v>57.2</c:v>
                </c:pt>
                <c:pt idx="20">
                  <c:v>59.7</c:v>
                </c:pt>
                <c:pt idx="21">
                  <c:v>56</c:v>
                </c:pt>
                <c:pt idx="22">
                  <c:v>48.5</c:v>
                </c:pt>
                <c:pt idx="23">
                  <c:v>49.4</c:v>
                </c:pt>
                <c:pt idx="24">
                  <c:v>52.3</c:v>
                </c:pt>
                <c:pt idx="25">
                  <c:v>55.2</c:v>
                </c:pt>
                <c:pt idx="26">
                  <c:v>49.6</c:v>
                </c:pt>
                <c:pt idx="27">
                  <c:v>54.1</c:v>
                </c:pt>
                <c:pt idx="28">
                  <c:v>57.1</c:v>
                </c:pt>
                <c:pt idx="29">
                  <c:v>58.7</c:v>
                </c:pt>
                <c:pt idx="30">
                  <c:v>56.59</c:v>
                </c:pt>
                <c:pt idx="31">
                  <c:v>46.13</c:v>
                </c:pt>
                <c:pt idx="32">
                  <c:v>52.46</c:v>
                </c:pt>
                <c:pt idx="33">
                  <c:v>55.27</c:v>
                </c:pt>
                <c:pt idx="34">
                  <c:v>63.14</c:v>
                </c:pt>
                <c:pt idx="35">
                  <c:v>65.05</c:v>
                </c:pt>
                <c:pt idx="36">
                  <c:v>60.46</c:v>
                </c:pt>
                <c:pt idx="37">
                  <c:v>67.64</c:v>
                </c:pt>
                <c:pt idx="38">
                  <c:v>70.89</c:v>
                </c:pt>
                <c:pt idx="39">
                  <c:v>71.819999999999993</c:v>
                </c:pt>
                <c:pt idx="40">
                  <c:v>73.47</c:v>
                </c:pt>
                <c:pt idx="41">
                  <c:v>71.62</c:v>
                </c:pt>
                <c:pt idx="42">
                  <c:v>72.61</c:v>
                </c:pt>
                <c:pt idx="43">
                  <c:v>73.569999999999993</c:v>
                </c:pt>
                <c:pt idx="44">
                  <c:v>73.56</c:v>
                </c:pt>
                <c:pt idx="45">
                  <c:v>70.989999999999995</c:v>
                </c:pt>
                <c:pt idx="46">
                  <c:v>69.06</c:v>
                </c:pt>
                <c:pt idx="47">
                  <c:v>76.760000000000005</c:v>
                </c:pt>
                <c:pt idx="48">
                  <c:v>71.45</c:v>
                </c:pt>
                <c:pt idx="49">
                  <c:v>60.33</c:v>
                </c:pt>
                <c:pt idx="50">
                  <c:v>72.97</c:v>
                </c:pt>
                <c:pt idx="51">
                  <c:v>73.819999999999993</c:v>
                </c:pt>
                <c:pt idx="52">
                  <c:v>73.14</c:v>
                </c:pt>
                <c:pt idx="53">
                  <c:v>79.290000000000006</c:v>
                </c:pt>
                <c:pt idx="54">
                  <c:v>78.42</c:v>
                </c:pt>
                <c:pt idx="55">
                  <c:v>81.69</c:v>
                </c:pt>
                <c:pt idx="56">
                  <c:v>84.13</c:v>
                </c:pt>
                <c:pt idx="57">
                  <c:v>86.47</c:v>
                </c:pt>
                <c:pt idx="58">
                  <c:v>93.47</c:v>
                </c:pt>
                <c:pt idx="59">
                  <c:v>88.18</c:v>
                </c:pt>
                <c:pt idx="60">
                  <c:v>84.26</c:v>
                </c:pt>
                <c:pt idx="61">
                  <c:v>92.41</c:v>
                </c:pt>
                <c:pt idx="62">
                  <c:v>91.04</c:v>
                </c:pt>
                <c:pt idx="63">
                  <c:v>88.39</c:v>
                </c:pt>
                <c:pt idx="64">
                  <c:v>90.65</c:v>
                </c:pt>
                <c:pt idx="65">
                  <c:v>90.17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D7-45CB-A4DD-F26C75D920F7}"/>
            </c:ext>
          </c:extLst>
        </c:ser>
        <c:ser>
          <c:idx val="2"/>
          <c:order val="2"/>
          <c:tx>
            <c:strRef>
              <c:f>'Vuotuinen kasvu'!$E$2</c:f>
              <c:strCache>
                <c:ptCount val="1"/>
                <c:pt idx="0">
                  <c:v>Industrial roundwood removals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'Vuotuinen kasvu'!$A$45:$A$110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'Vuotuinen kasvu'!$E$45:$E$110</c:f>
              <c:numCache>
                <c:formatCode>0.0</c:formatCode>
                <c:ptCount val="66"/>
                <c:pt idx="0">
                  <c:v>31.5</c:v>
                </c:pt>
                <c:pt idx="1">
                  <c:v>33.5</c:v>
                </c:pt>
                <c:pt idx="2">
                  <c:v>32.299999999999997</c:v>
                </c:pt>
                <c:pt idx="3">
                  <c:v>33</c:v>
                </c:pt>
                <c:pt idx="4">
                  <c:v>36.799999999999997</c:v>
                </c:pt>
                <c:pt idx="5">
                  <c:v>35.799999999999997</c:v>
                </c:pt>
                <c:pt idx="6">
                  <c:v>34.9</c:v>
                </c:pt>
                <c:pt idx="7">
                  <c:v>35.1</c:v>
                </c:pt>
                <c:pt idx="8">
                  <c:v>35.6</c:v>
                </c:pt>
                <c:pt idx="9">
                  <c:v>39.799999999999997</c:v>
                </c:pt>
                <c:pt idx="10">
                  <c:v>41.1</c:v>
                </c:pt>
                <c:pt idx="11">
                  <c:v>38.4</c:v>
                </c:pt>
                <c:pt idx="12">
                  <c:v>39.200000000000003</c:v>
                </c:pt>
                <c:pt idx="13">
                  <c:v>39.9</c:v>
                </c:pt>
                <c:pt idx="14">
                  <c:v>37.799999999999997</c:v>
                </c:pt>
                <c:pt idx="15">
                  <c:v>27.8</c:v>
                </c:pt>
                <c:pt idx="16">
                  <c:v>29.1</c:v>
                </c:pt>
                <c:pt idx="17">
                  <c:v>31.3</c:v>
                </c:pt>
                <c:pt idx="18">
                  <c:v>36.4</c:v>
                </c:pt>
                <c:pt idx="19">
                  <c:v>45</c:v>
                </c:pt>
                <c:pt idx="20">
                  <c:v>48.1</c:v>
                </c:pt>
                <c:pt idx="21">
                  <c:v>44.7</c:v>
                </c:pt>
                <c:pt idx="22" formatCode="0.00">
                  <c:v>41.777000000000001</c:v>
                </c:pt>
                <c:pt idx="23" formatCode="0.00">
                  <c:v>39.625</c:v>
                </c:pt>
                <c:pt idx="24" formatCode="0.00">
                  <c:v>41.454000000000001</c:v>
                </c:pt>
                <c:pt idx="25" formatCode="0.00">
                  <c:v>43.610999999999997</c:v>
                </c:pt>
                <c:pt idx="26" formatCode="0.00">
                  <c:v>38.966000000000001</c:v>
                </c:pt>
                <c:pt idx="27" formatCode="0.00">
                  <c:v>42.915999999999997</c:v>
                </c:pt>
                <c:pt idx="28" formatCode="0.00">
                  <c:v>45.686999999999998</c:v>
                </c:pt>
                <c:pt idx="29" formatCode="0.00">
                  <c:v>47.113</c:v>
                </c:pt>
                <c:pt idx="30" formatCode="0.00">
                  <c:v>43.597999999999999</c:v>
                </c:pt>
                <c:pt idx="31" formatCode="0.00">
                  <c:v>34.54</c:v>
                </c:pt>
                <c:pt idx="32" formatCode="0.00">
                  <c:v>40.228000000000002</c:v>
                </c:pt>
                <c:pt idx="33" formatCode="0.00">
                  <c:v>42.07</c:v>
                </c:pt>
                <c:pt idx="34" formatCode="0.00">
                  <c:v>49.226999999999997</c:v>
                </c:pt>
                <c:pt idx="35" formatCode="0.00">
                  <c:v>51.002000000000002</c:v>
                </c:pt>
                <c:pt idx="36" formatCode="0.00">
                  <c:v>46.914999999999999</c:v>
                </c:pt>
                <c:pt idx="37" formatCode="0.00">
                  <c:v>52.996000000000002</c:v>
                </c:pt>
                <c:pt idx="38" formatCode="0.00">
                  <c:v>55.131</c:v>
                </c:pt>
                <c:pt idx="39" formatCode="0.00">
                  <c:v>55.289000000000001</c:v>
                </c:pt>
                <c:pt idx="40" formatCode="0.00">
                  <c:v>55.902999999999999</c:v>
                </c:pt>
                <c:pt idx="41" formatCode="0.00">
                  <c:v>53.25</c:v>
                </c:pt>
                <c:pt idx="42" formatCode="0.00">
                  <c:v>54.158000000000001</c:v>
                </c:pt>
                <c:pt idx="43" formatCode="0.00">
                  <c:v>55.03</c:v>
                </c:pt>
                <c:pt idx="44" formatCode="0.00">
                  <c:v>55.051000000000002</c:v>
                </c:pt>
                <c:pt idx="45" formatCode="0.00">
                  <c:v>52.572000000000003</c:v>
                </c:pt>
                <c:pt idx="46" formatCode="0.00">
                  <c:v>50.823</c:v>
                </c:pt>
                <c:pt idx="47" formatCode="0.00">
                  <c:v>57.741999999999997</c:v>
                </c:pt>
                <c:pt idx="48" formatCode="0.00">
                  <c:v>51.686</c:v>
                </c:pt>
                <c:pt idx="49" formatCode="0.00">
                  <c:v>41.374000000000002</c:v>
                </c:pt>
                <c:pt idx="50" formatCode="0.00">
                  <c:v>51.996000000000002</c:v>
                </c:pt>
                <c:pt idx="51" formatCode="0.00">
                  <c:v>52.418999999999997</c:v>
                </c:pt>
                <c:pt idx="52" formatCode="0.00">
                  <c:v>51.502000000000002</c:v>
                </c:pt>
                <c:pt idx="53" formatCode="0.00">
                  <c:v>56.081000000000003</c:v>
                </c:pt>
                <c:pt idx="54" formatCode="0.00">
                  <c:v>55.926000000000002</c:v>
                </c:pt>
                <c:pt idx="55" formatCode="0.00">
                  <c:v>58.514000000000003</c:v>
                </c:pt>
                <c:pt idx="56" formatCode="0.00">
                  <c:v>61.79</c:v>
                </c:pt>
                <c:pt idx="57" formatCode="0.00">
                  <c:v>62.923000000000002</c:v>
                </c:pt>
                <c:pt idx="58" formatCode="0.00">
                  <c:v>68.882999999999996</c:v>
                </c:pt>
                <c:pt idx="59" formatCode="0.00">
                  <c:v>63.348999999999997</c:v>
                </c:pt>
                <c:pt idx="60" formatCode="0.00">
                  <c:v>58.21</c:v>
                </c:pt>
                <c:pt idx="61" formatCode="0.00">
                  <c:v>65.734999999999999</c:v>
                </c:pt>
                <c:pt idx="62" formatCode="0.00">
                  <c:v>63.951000000000001</c:v>
                </c:pt>
                <c:pt idx="63" formatCode="0.00">
                  <c:v>60.999000000000002</c:v>
                </c:pt>
                <c:pt idx="64" formatCode="0.00">
                  <c:v>62.228000000000002</c:v>
                </c:pt>
                <c:pt idx="65" formatCode="0.00">
                  <c:v>62.765000000000001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D7-45CB-A4DD-F26C75D92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444719"/>
        <c:axId val="255447119"/>
      </c:lineChart>
      <c:catAx>
        <c:axId val="255444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5447119"/>
        <c:crosses val="autoZero"/>
        <c:auto val="1"/>
        <c:lblAlgn val="ctr"/>
        <c:lblOffset val="100"/>
        <c:tickLblSkip val="5"/>
        <c:noMultiLvlLbl val="0"/>
      </c:catAx>
      <c:valAx>
        <c:axId val="25544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2200" b="0" i="0" u="none" strike="noStrike" kern="1200" baseline="0" dirty="0">
                    <a:solidFill>
                      <a:schemeClr val="accent6"/>
                    </a:solidFill>
                  </a:rPr>
                  <a:t>million </a:t>
                </a:r>
                <a:r>
                  <a:rPr lang="en-US" sz="22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22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2.3854358192721605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5444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066314570279757"/>
          <c:y val="0"/>
          <c:w val="0.6386736462197895"/>
          <c:h val="7.067415938174001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97103416426094E-2"/>
          <c:y val="0.12414071288247899"/>
          <c:w val="0.96050289658357391"/>
          <c:h val="0.726542308216095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'Puuston määrä'!$D$2</c:f>
              <c:strCache>
                <c:ptCount val="1"/>
                <c:pt idx="0">
                  <c:v>Pine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'Puuston määrä'!$A$3:$A$15</c:f>
              <c:strCache>
                <c:ptCount val="13"/>
                <c:pt idx="0">
                  <c:v>NFI 1
1921-24</c:v>
                </c:pt>
                <c:pt idx="1">
                  <c:v>NFI 2
1936-38</c:v>
                </c:pt>
                <c:pt idx="2">
                  <c:v>NFI 3
1951-53</c:v>
                </c:pt>
                <c:pt idx="3">
                  <c:v>NFI 5
1964-70</c:v>
                </c:pt>
                <c:pt idx="4">
                  <c:v>NFI 6
1971-76</c:v>
                </c:pt>
                <c:pt idx="5">
                  <c:v>NFI 7
1977-84</c:v>
                </c:pt>
                <c:pt idx="6">
                  <c:v>NFI 8
1986-94</c:v>
                </c:pt>
                <c:pt idx="7">
                  <c:v>NFI 9
1996-2003</c:v>
                </c:pt>
                <c:pt idx="8">
                  <c:v>NFI 10
2004-08</c:v>
                </c:pt>
                <c:pt idx="9">
                  <c:v>NFI 11
2009-13</c:v>
                </c:pt>
                <c:pt idx="10">
                  <c:v>NFI 12
2014-18</c:v>
                </c:pt>
                <c:pt idx="11">
                  <c:v>NFI 13
2019-23</c:v>
                </c:pt>
                <c:pt idx="12">
                  <c:v>NFI 13/14
2020-24</c:v>
                </c:pt>
              </c:strCache>
            </c:strRef>
          </c:cat>
          <c:val>
            <c:numRef>
              <c:f>'Puuston määrä'!$D$3:$D$15</c:f>
              <c:numCache>
                <c:formatCode>_-* #\ ##0_-;\-* #\ ##0_-;_-* "-"??_-;_-@_-</c:formatCode>
                <c:ptCount val="13"/>
                <c:pt idx="0">
                  <c:v>686</c:v>
                </c:pt>
                <c:pt idx="1">
                  <c:v>624</c:v>
                </c:pt>
                <c:pt idx="2">
                  <c:v>672</c:v>
                </c:pt>
                <c:pt idx="3">
                  <c:v>655</c:v>
                </c:pt>
                <c:pt idx="4">
                  <c:v>686</c:v>
                </c:pt>
                <c:pt idx="5">
                  <c:v>745</c:v>
                </c:pt>
                <c:pt idx="6">
                  <c:v>865</c:v>
                </c:pt>
                <c:pt idx="7">
                  <c:v>1000</c:v>
                </c:pt>
                <c:pt idx="8">
                  <c:v>1098</c:v>
                </c:pt>
                <c:pt idx="9">
                  <c:v>1174</c:v>
                </c:pt>
                <c:pt idx="10">
                  <c:v>1244</c:v>
                </c:pt>
                <c:pt idx="11">
                  <c:v>1283</c:v>
                </c:pt>
                <c:pt idx="12">
                  <c:v>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E-4A25-996B-3996DFD22FFA}"/>
            </c:ext>
          </c:extLst>
        </c:ser>
        <c:ser>
          <c:idx val="1"/>
          <c:order val="1"/>
          <c:tx>
            <c:strRef>
              <c:f>'Puuston määrä'!$E$2</c:f>
              <c:strCache>
                <c:ptCount val="1"/>
                <c:pt idx="0">
                  <c:v>Spruce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'Puuston määrä'!$A$3:$A$15</c:f>
              <c:strCache>
                <c:ptCount val="13"/>
                <c:pt idx="0">
                  <c:v>NFI 1
1921-24</c:v>
                </c:pt>
                <c:pt idx="1">
                  <c:v>NFI 2
1936-38</c:v>
                </c:pt>
                <c:pt idx="2">
                  <c:v>NFI 3
1951-53</c:v>
                </c:pt>
                <c:pt idx="3">
                  <c:v>NFI 5
1964-70</c:v>
                </c:pt>
                <c:pt idx="4">
                  <c:v>NFI 6
1971-76</c:v>
                </c:pt>
                <c:pt idx="5">
                  <c:v>NFI 7
1977-84</c:v>
                </c:pt>
                <c:pt idx="6">
                  <c:v>NFI 8
1986-94</c:v>
                </c:pt>
                <c:pt idx="7">
                  <c:v>NFI 9
1996-2003</c:v>
                </c:pt>
                <c:pt idx="8">
                  <c:v>NFI 10
2004-08</c:v>
                </c:pt>
                <c:pt idx="9">
                  <c:v>NFI 11
2009-13</c:v>
                </c:pt>
                <c:pt idx="10">
                  <c:v>NFI 12
2014-18</c:v>
                </c:pt>
                <c:pt idx="11">
                  <c:v>NFI 13
2019-23</c:v>
                </c:pt>
                <c:pt idx="12">
                  <c:v>NFI 13/14
2020-24</c:v>
                </c:pt>
              </c:strCache>
            </c:strRef>
          </c:cat>
          <c:val>
            <c:numRef>
              <c:f>'Puuston määrä'!$E$3:$E$15</c:f>
              <c:numCache>
                <c:formatCode>_-* #\ ##0_-;\-* #\ ##0_-;_-* "-"??_-;_-@_-</c:formatCode>
                <c:ptCount val="13"/>
                <c:pt idx="0">
                  <c:v>399</c:v>
                </c:pt>
                <c:pt idx="1">
                  <c:v>441</c:v>
                </c:pt>
                <c:pt idx="2">
                  <c:v>549</c:v>
                </c:pt>
                <c:pt idx="3">
                  <c:v>555</c:v>
                </c:pt>
                <c:pt idx="4">
                  <c:v>568</c:v>
                </c:pt>
                <c:pt idx="5">
                  <c:v>613</c:v>
                </c:pt>
                <c:pt idx="6">
                  <c:v>691</c:v>
                </c:pt>
                <c:pt idx="7">
                  <c:v>695</c:v>
                </c:pt>
                <c:pt idx="8">
                  <c:v>669</c:v>
                </c:pt>
                <c:pt idx="9">
                  <c:v>708</c:v>
                </c:pt>
                <c:pt idx="10">
                  <c:v>740</c:v>
                </c:pt>
                <c:pt idx="11">
                  <c:v>763</c:v>
                </c:pt>
                <c:pt idx="12">
                  <c:v>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E-4A25-996B-3996DFD22FFA}"/>
            </c:ext>
          </c:extLst>
        </c:ser>
        <c:ser>
          <c:idx val="2"/>
          <c:order val="2"/>
          <c:tx>
            <c:strRef>
              <c:f>'Puuston määrä'!$F$2</c:f>
              <c:strCache>
                <c:ptCount val="1"/>
                <c:pt idx="0">
                  <c:v>Deciduous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'Puuston määrä'!$A$3:$A$15</c:f>
              <c:strCache>
                <c:ptCount val="13"/>
                <c:pt idx="0">
                  <c:v>NFI 1
1921-24</c:v>
                </c:pt>
                <c:pt idx="1">
                  <c:v>NFI 2
1936-38</c:v>
                </c:pt>
                <c:pt idx="2">
                  <c:v>NFI 3
1951-53</c:v>
                </c:pt>
                <c:pt idx="3">
                  <c:v>NFI 5
1964-70</c:v>
                </c:pt>
                <c:pt idx="4">
                  <c:v>NFI 6
1971-76</c:v>
                </c:pt>
                <c:pt idx="5">
                  <c:v>NFI 7
1977-84</c:v>
                </c:pt>
                <c:pt idx="6">
                  <c:v>NFI 8
1986-94</c:v>
                </c:pt>
                <c:pt idx="7">
                  <c:v>NFI 9
1996-2003</c:v>
                </c:pt>
                <c:pt idx="8">
                  <c:v>NFI 10
2004-08</c:v>
                </c:pt>
                <c:pt idx="9">
                  <c:v>NFI 11
2009-13</c:v>
                </c:pt>
                <c:pt idx="10">
                  <c:v>NFI 12
2014-18</c:v>
                </c:pt>
                <c:pt idx="11">
                  <c:v>NFI 13
2019-23</c:v>
                </c:pt>
                <c:pt idx="12">
                  <c:v>NFI 13/14
2020-24</c:v>
                </c:pt>
              </c:strCache>
            </c:strRef>
          </c:cat>
          <c:val>
            <c:numRef>
              <c:f>'Puuston määrä'!$F$3:$F$15</c:f>
              <c:numCache>
                <c:formatCode>_-* #\ ##0_-;\-* #\ ##0_-;_-* "-"??_-;_-@_-</c:formatCode>
                <c:ptCount val="13"/>
                <c:pt idx="0">
                  <c:v>301</c:v>
                </c:pt>
                <c:pt idx="1">
                  <c:v>305</c:v>
                </c:pt>
                <c:pt idx="2">
                  <c:v>317</c:v>
                </c:pt>
                <c:pt idx="3">
                  <c:v>281</c:v>
                </c:pt>
                <c:pt idx="4">
                  <c:v>266</c:v>
                </c:pt>
                <c:pt idx="5">
                  <c:v>302</c:v>
                </c:pt>
                <c:pt idx="6">
                  <c:v>335</c:v>
                </c:pt>
                <c:pt idx="7">
                  <c:v>397</c:v>
                </c:pt>
                <c:pt idx="8">
                  <c:v>438</c:v>
                </c:pt>
                <c:pt idx="9">
                  <c:v>474</c:v>
                </c:pt>
                <c:pt idx="10">
                  <c:v>492</c:v>
                </c:pt>
                <c:pt idx="11">
                  <c:v>507</c:v>
                </c:pt>
                <c:pt idx="12">
                  <c:v>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4E-4A25-996B-3996DFD22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401280"/>
        <c:axId val="38374880"/>
      </c:barChart>
      <c:catAx>
        <c:axId val="384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374880"/>
        <c:crosses val="autoZero"/>
        <c:auto val="1"/>
        <c:lblAlgn val="ctr"/>
        <c:lblOffset val="100"/>
        <c:tickLblSkip val="1"/>
        <c:noMultiLvlLbl val="0"/>
      </c:catAx>
      <c:valAx>
        <c:axId val="3837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2200" b="0" i="0" u="none" strike="noStrike" kern="1200" baseline="0" dirty="0">
                    <a:solidFill>
                      <a:schemeClr val="accent6"/>
                    </a:solidFill>
                  </a:rPr>
                  <a:t>million </a:t>
                </a:r>
                <a:r>
                  <a:rPr lang="en-US" sz="22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22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4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988080148636212"/>
          <c:y val="0"/>
          <c:w val="0.45706970419400045"/>
          <c:h val="7.077359069058758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'Puuston tilavuus'!$B$1</c:f>
              <c:strCache>
                <c:ptCount val="1"/>
                <c:pt idx="0">
                  <c:v>Puusto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2-40A2-AAB2-DAA280E2E74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2-40A2-AAB2-DAA280E2E74C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32-40A2-AAB2-DAA280E2E74C}"/>
              </c:ext>
            </c:extLst>
          </c:dPt>
          <c:dLbls>
            <c:dLbl>
              <c:idx val="2"/>
              <c:layout>
                <c:manualLayout>
                  <c:x val="6.3414071472777276E-3"/>
                  <c:y val="8.519115469418969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32-40A2-AAB2-DAA280E2E7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'Puuston tilavuus'!$D$2:$D$4</c:f>
              <c:strCache>
                <c:ptCount val="3"/>
                <c:pt idx="0">
                  <c:v>Pine</c:v>
                </c:pt>
                <c:pt idx="1">
                  <c:v>Spruce</c:v>
                </c:pt>
                <c:pt idx="2">
                  <c:v>Deciduous</c:v>
                </c:pt>
              </c:strCache>
            </c:strRef>
          </c:cat>
          <c:val>
            <c:numRef>
              <c:f>'Puuston tilavuus'!$B$2:$B$4</c:f>
              <c:numCache>
                <c:formatCode>0</c:formatCode>
                <c:ptCount val="3"/>
                <c:pt idx="0">
                  <c:v>1283</c:v>
                </c:pt>
                <c:pt idx="1">
                  <c:v>763</c:v>
                </c:pt>
                <c:pt idx="2" formatCode="#,##0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32-40A2-AAB2-DAA280E2E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50287649025155"/>
          <c:y val="0.12682265558546493"/>
          <c:w val="0.36562121647811302"/>
          <c:h val="0.8731773444145350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85-48EF-BE2F-F73395F6CF4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85-48EF-BE2F-F73395F6CF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85-48EF-BE2F-F73395F6CF4E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85-48EF-BE2F-F73395F6CF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85-48EF-BE2F-F73395F6CF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85-48EF-BE2F-F73395F6CF4E}"/>
              </c:ext>
            </c:extLst>
          </c:dPt>
          <c:dLbls>
            <c:dLbl>
              <c:idx val="0"/>
              <c:layout>
                <c:manualLayout>
                  <c:x val="0.20522340439467079"/>
                  <c:y val="-6.0224464349823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85-48EF-BE2F-F73395F6CF4E}"/>
                </c:ext>
              </c:extLst>
            </c:dLbl>
            <c:dLbl>
              <c:idx val="1"/>
              <c:layout>
                <c:manualLayout>
                  <c:x val="-0.1784577920356494"/>
                  <c:y val="-3.18109839755574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85-48EF-BE2F-F73395F6CF4E}"/>
                </c:ext>
              </c:extLst>
            </c:dLbl>
            <c:dLbl>
              <c:idx val="2"/>
              <c:layout>
                <c:manualLayout>
                  <c:x val="-0.1703869024413521"/>
                  <c:y val="-9.98508834522342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85-48EF-BE2F-F73395F6CF4E}"/>
                </c:ext>
              </c:extLst>
            </c:dLbl>
            <c:dLbl>
              <c:idx val="3"/>
              <c:layout>
                <c:manualLayout>
                  <c:x val="-9.1147689357765779E-2"/>
                  <c:y val="-0.136758346281098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7.5219144082751085E-2"/>
                      <c:h val="0.162356339389858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585-48EF-BE2F-F73395F6CF4E}"/>
                </c:ext>
              </c:extLst>
            </c:dLbl>
            <c:dLbl>
              <c:idx val="4"/>
              <c:layout>
                <c:manualLayout>
                  <c:x val="-0.2409137716104085"/>
                  <c:y val="-0.11695893276498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98956836173562"/>
                      <c:h val="0.181119465329991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585-48EF-BE2F-F73395F6CF4E}"/>
                </c:ext>
              </c:extLst>
            </c:dLbl>
            <c:dLbl>
              <c:idx val="5"/>
              <c:layout>
                <c:manualLayout>
                  <c:x val="-9.2306425614323978E-2"/>
                  <c:y val="-0.15358479709267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41945272304878"/>
                      <c:h val="0.116227710102464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585-48EF-BE2F-F73395F6C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'Pinta-alaosuudet'!$D$8:$D$11</c:f>
              <c:strCache>
                <c:ptCount val="4"/>
                <c:pt idx="0">
                  <c:v>Forestry land</c:v>
                </c:pt>
                <c:pt idx="1">
                  <c:v>Inland waters</c:v>
                </c:pt>
                <c:pt idx="2">
                  <c:v>Agricultural land</c:v>
                </c:pt>
                <c:pt idx="3">
                  <c:v>Other</c:v>
                </c:pt>
              </c:strCache>
            </c:strRef>
          </c:cat>
          <c:val>
            <c:numRef>
              <c:f>'Pinta-alaosuudet'!$C$8:$C$11</c:f>
              <c:numCache>
                <c:formatCode>0%</c:formatCode>
                <c:ptCount val="4"/>
                <c:pt idx="0">
                  <c:v>0.7753239933439835</c:v>
                </c:pt>
                <c:pt idx="1">
                  <c:v>0.10189581251481752</c:v>
                </c:pt>
                <c:pt idx="2">
                  <c:v>6.6687198985496646E-2</c:v>
                </c:pt>
                <c:pt idx="3">
                  <c:v>5.609299515570227E-2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85-48EF-BE2F-F73395F6C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08114805613647"/>
          <c:y val="0.15386562522063221"/>
          <c:w val="0.35511165382402071"/>
          <c:h val="0.84613437477936793"/>
        </c:manualLayout>
      </c:layout>
      <c:doughnutChart>
        <c:varyColors val="1"/>
        <c:ser>
          <c:idx val="0"/>
          <c:order val="0"/>
          <c:tx>
            <c:strRef>
              <c:f>'Maaluokat metsätalousmaalla'!$C$1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E9-4BC9-8365-F66C356666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E9-4BC9-8365-F66C356666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E9-4BC9-8365-F66C356666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E9-4BC9-8365-F66C356666E7}"/>
              </c:ext>
            </c:extLst>
          </c:dPt>
          <c:dLbls>
            <c:dLbl>
              <c:idx val="0"/>
              <c:layout>
                <c:manualLayout>
                  <c:x val="0.2225253646572867"/>
                  <c:y val="-8.50529382979669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9-4BC9-8365-F66C356666E7}"/>
                </c:ext>
              </c:extLst>
            </c:dLbl>
            <c:dLbl>
              <c:idx val="1"/>
              <c:layout>
                <c:manualLayout>
                  <c:x val="-0.2079653100403448"/>
                  <c:y val="-3.113799779274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18637821787424"/>
                      <c:h val="0.14954089917618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DE9-4BC9-8365-F66C356666E7}"/>
                </c:ext>
              </c:extLst>
            </c:dLbl>
            <c:dLbl>
              <c:idx val="2"/>
              <c:layout>
                <c:manualLayout>
                  <c:x val="-0.21618304396442423"/>
                  <c:y val="-0.152950767893041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801809978743742"/>
                      <c:h val="0.162146904831799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DE9-4BC9-8365-F66C356666E7}"/>
                </c:ext>
              </c:extLst>
            </c:dLbl>
            <c:dLbl>
              <c:idx val="3"/>
              <c:layout>
                <c:manualLayout>
                  <c:x val="3.9793644332782707E-2"/>
                  <c:y val="-0.164049897255056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E9-4BC9-8365-F66C35666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'Maaluokat metsätalousmaalla'!$D$2:$D$5</c:f>
              <c:strCache>
                <c:ptCount val="4"/>
                <c:pt idx="0">
                  <c:v>Forest land</c:v>
                </c:pt>
                <c:pt idx="1">
                  <c:v>Poorly productive land</c:v>
                </c:pt>
                <c:pt idx="2">
                  <c:v>Unproductive land</c:v>
                </c:pt>
                <c:pt idx="3">
                  <c:v>Other</c:v>
                </c:pt>
              </c:strCache>
            </c:strRef>
          </c:cat>
          <c:val>
            <c:numRef>
              <c:f>'Maaluokat metsätalousmaalla'!$C$2:$C$5</c:f>
              <c:numCache>
                <c:formatCode>0%</c:formatCode>
                <c:ptCount val="4"/>
                <c:pt idx="0">
                  <c:v>0.77377686328303608</c:v>
                </c:pt>
                <c:pt idx="1">
                  <c:v>9.853680841335162E-2</c:v>
                </c:pt>
                <c:pt idx="2">
                  <c:v>0.11915104404816339</c:v>
                </c:pt>
                <c:pt idx="3">
                  <c:v>8.5352842554488641E-3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E9-4BC9-8365-F66C35666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0548071398725"/>
          <c:y val="0.17752284420359887"/>
          <c:w val="0.35493382895371012"/>
          <c:h val="0.8208099631134701"/>
        </c:manualLayout>
      </c:layout>
      <c:doughnut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16-4D2F-8CF6-BAFE4C91683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16-4D2F-8CF6-BAFE4C91683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16-4D2F-8CF6-BAFE4C91683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16-4D2F-8CF6-BAFE4C9168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16-4D2F-8CF6-BAFE4C91683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16-4D2F-8CF6-BAFE4C916836}"/>
              </c:ext>
            </c:extLst>
          </c:dPt>
          <c:dLbls>
            <c:dLbl>
              <c:idx val="0"/>
              <c:layout>
                <c:manualLayout>
                  <c:x val="0.21705118641820195"/>
                  <c:y val="-5.495764078532016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16-4D2F-8CF6-BAFE4C916836}"/>
                </c:ext>
              </c:extLst>
            </c:dLbl>
            <c:dLbl>
              <c:idx val="1"/>
              <c:layout>
                <c:manualLayout>
                  <c:x val="-0.19843548247357515"/>
                  <c:y val="-1.892676543747140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7.6542198329695124E-2"/>
                      <c:h val="0.14665035224544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516-4D2F-8CF6-BAFE4C916836}"/>
                </c:ext>
              </c:extLst>
            </c:dLbl>
            <c:dLbl>
              <c:idx val="2"/>
              <c:layout>
                <c:manualLayout>
                  <c:x val="-0.1908889648888924"/>
                  <c:y val="1.269484530858479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16-4D2F-8CF6-BAFE4C916836}"/>
                </c:ext>
              </c:extLst>
            </c:dLbl>
            <c:dLbl>
              <c:idx val="3"/>
              <c:layout>
                <c:manualLayout>
                  <c:x val="-0.20804366821869263"/>
                  <c:y val="-0.116978275092737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362606468010587"/>
                      <c:h val="0.217136401775907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516-4D2F-8CF6-BAFE4C916836}"/>
                </c:ext>
              </c:extLst>
            </c:dLbl>
            <c:dLbl>
              <c:idx val="4"/>
              <c:layout>
                <c:manualLayout>
                  <c:x val="-0.10475592095714097"/>
                  <c:y val="-0.213249257430538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16-4D2F-8CF6-BAFE4C916836}"/>
                </c:ext>
              </c:extLst>
            </c:dLbl>
            <c:dLbl>
              <c:idx val="5"/>
              <c:layout>
                <c:manualLayout>
                  <c:x val="-1.5598519051983192E-2"/>
                  <c:y val="-0.213326010721615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16-4D2F-8CF6-BAFE4C916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Metsänomistajat!$D$2:$D$14</c:f>
              <c:strCache>
                <c:ptCount val="6"/>
                <c:pt idx="0">
                  <c:v>Private individual</c:v>
                </c:pt>
                <c:pt idx="1">
                  <c:v>State</c:v>
                </c:pt>
                <c:pt idx="2">
                  <c:v>Company</c:v>
                </c:pt>
                <c:pt idx="3">
                  <c:v>Estate of a deceased person</c:v>
                </c:pt>
                <c:pt idx="4">
                  <c:v>Joint forest</c:v>
                </c:pt>
                <c:pt idx="5">
                  <c:v>Others</c:v>
                </c:pt>
              </c:strCache>
            </c:strRef>
          </c:cat>
          <c:val>
            <c:numRef>
              <c:f>Metsänomistajat!$C$2:$C$7</c:f>
              <c:numCache>
                <c:formatCode>0%</c:formatCode>
                <c:ptCount val="6"/>
                <c:pt idx="0">
                  <c:v>0.42992017481146066</c:v>
                </c:pt>
                <c:pt idx="1">
                  <c:v>0.3463523294577126</c:v>
                </c:pt>
                <c:pt idx="2">
                  <c:v>8.0233526853443607E-2</c:v>
                </c:pt>
                <c:pt idx="3">
                  <c:v>4.5883704105411316E-2</c:v>
                </c:pt>
                <c:pt idx="4">
                  <c:v>3.1942302710410313E-2</c:v>
                </c:pt>
                <c:pt idx="5">
                  <c:v>6.5667962061561488E-2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16-4D2F-8CF6-BAFE4C916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7.7.2026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65D5B-E391-4540-B1D3-B24AC8736C3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74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author's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ABA8F-6272-FCDA-6E95-585A5DB8857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4E0DA5-18DE-A644-EDE2-43F450507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189026"/>
            <a:ext cx="5907554" cy="460827"/>
          </a:xfrm>
        </p:spPr>
        <p:txBody>
          <a:bodyPr lIns="0" anchor="ctr" anchorCtr="0"/>
          <a:lstStyle>
            <a:lvl1pPr marL="0" indent="0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Table</a:t>
            </a:r>
            <a:r>
              <a:rPr lang="en-GB" dirty="0"/>
              <a:t> of </a:t>
            </a:r>
            <a:r>
              <a:rPr lang="en-GB" dirty="0" err="1"/>
              <a:t>contents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1</a:t>
            </a:r>
            <a:endParaRPr lang="en-GB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2</a:t>
            </a:r>
            <a:endParaRPr lang="en-GB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3</a:t>
            </a:r>
            <a:endParaRPr lang="en-GB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4</a:t>
            </a:r>
            <a:endParaRPr lang="en-GB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5</a:t>
            </a:r>
            <a:endParaRPr lang="en-GB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6</a:t>
            </a:r>
            <a:endParaRPr lang="en-GB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7</a:t>
            </a:r>
            <a:endParaRPr lang="en-GB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8</a:t>
            </a:r>
            <a:endParaRPr lang="en-GB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9</a:t>
            </a:r>
            <a:endParaRPr lang="en-GB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B8A2000-7267-A783-BC17-93724A01E9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F42348-41F0-D383-9941-BC0DCBCA9F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6177" y="585786"/>
            <a:ext cx="5449137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GB" dirty="0"/>
              <a:t>23 October 2025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F09C5E-9C04-4074-5484-8FED66D35F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57960033-4C69-22C2-9C0B-AB7654D9C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9640" y="9164874"/>
            <a:ext cx="5907554" cy="460827"/>
          </a:xfrm>
        </p:spPr>
        <p:txBody>
          <a:bodyPr lIns="0" rIns="0" anchor="ctr" anchorCtr="0"/>
          <a:lstStyle>
            <a:lvl1pPr marL="0" indent="0" algn="r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00E27-24A0-C8EE-D7EF-1B7EA2CD7E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EDC7641C-3CE6-875A-13FE-4D6BECF54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4867147-F341-D819-869B-532ECA7AF5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3FBFC3B-8CF0-DDC2-FCCB-3780A65CC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61FAD1B4-0628-D009-600F-219E4B2AB9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6D0FF1F0-4D28-1D48-50C9-777E172B65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6884904D-A39A-FFF5-0DA7-7F5C09754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/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9869251D-73AA-A98B-2BF7-32F15F85F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1E9DE9F-25EA-0B27-099E-E65C361334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en-GB" dirty="0" err="1"/>
              <a:t>Process</a:t>
            </a:r>
            <a:r>
              <a:rPr lang="en-GB" dirty="0"/>
              <a:t> </a:t>
            </a:r>
            <a:r>
              <a:rPr lang="en-GB" dirty="0" err="1"/>
              <a:t>chart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81BE3F97-3673-794B-271C-31DD2A2C46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Content box</a:t>
            </a:r>
            <a:endParaRPr lang="en-GB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DCA5FBB1-5B17-AA71-1249-AFAB260F9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quote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and </a:t>
            </a:r>
            <a:r>
              <a:rPr lang="en-GB"/>
              <a:t>organization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F3EDE206-A494-FE3E-771E-5FBD991457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, e.g. </a:t>
            </a:r>
            <a:r>
              <a:rPr lang="en-GB" dirty="0" err="1"/>
              <a:t>name</a:t>
            </a:r>
            <a:r>
              <a:rPr lang="en-GB" dirty="0"/>
              <a:t> of </a:t>
            </a:r>
            <a:r>
              <a:rPr lang="en-GB" dirty="0" err="1"/>
              <a:t>organization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9" y="1321003"/>
            <a:ext cx="6489700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GB" sz="2400" cap="all" baseline="0" dirty="0" err="1">
                <a:solidFill>
                  <a:schemeClr val="tx2"/>
                </a:solidFill>
              </a:rPr>
              <a:t>Add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eyebrow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text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here</a:t>
            </a:r>
            <a:endParaRPr lang="en-GB" sz="2400" cap="all" baseline="0" dirty="0">
              <a:solidFill>
                <a:schemeClr val="tx2"/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en-GB" dirty="0" err="1"/>
              <a:t>Add</a:t>
            </a:r>
            <a:r>
              <a:rPr lang="en-GB" dirty="0"/>
              <a:t> logo</a:t>
            </a:r>
            <a:endParaRPr lang="en-GB"/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BDAA0F22-AFDD-0E5C-2223-5D98B7864B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C568F4B-9D77-6A9B-C4D6-C108054ED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2" y="1238851"/>
            <a:ext cx="7846175" cy="7581300"/>
          </a:xfrm>
          <a:prstGeom prst="rect">
            <a:avLst/>
          </a:prstGeom>
        </p:spPr>
      </p:pic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624D4686-5BC0-AF6C-45BE-7AF6BD5D5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7574BE2-B2E5-797E-1C6B-556C056BC1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70F768E5-4643-63FA-0D02-32D62477E8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3060699"/>
            <a:ext cx="7772400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8299" y="3060698"/>
            <a:ext cx="7807325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49ABCB44-BE0C-D73C-6BC2-BD97DE556B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9683" y="4446146"/>
            <a:ext cx="7736681" cy="4652085"/>
          </a:xfrm>
        </p:spPr>
        <p:txBody>
          <a:bodyPr/>
          <a:lstStyle>
            <a:lvl1pPr marL="266700" marR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8300" y="4436591"/>
            <a:ext cx="7774782" cy="4661640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2CD9B89F-54F8-9242-9AD6-C82187442E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B046AC9E-9D32-6128-E9E4-C65C517C9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06321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04C517-414F-3400-4EC0-CB77ABB8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7EC59-EF43-7B61-11DB-37AAAA50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endParaRPr lang="en-GB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EYEBROW TEXT HERE</a:t>
            </a:r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3C6AF1B-FFF3-F935-8CCD-AEF47F3C5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157CAB5-CA68-63B3-B35F-BABBB9B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0200" y="9644064"/>
            <a:ext cx="997742" cy="436562"/>
          </a:xfrm>
        </p:spPr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3FD06560-06C0-2A93-E59A-288E69A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large</a:t>
            </a:r>
            <a:r>
              <a:rPr lang="en-GB" dirty="0"/>
              <a:t> </a:t>
            </a:r>
            <a:r>
              <a:rPr lang="en-GB" dirty="0" err="1"/>
              <a:t>heading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E1EE228A-6C5D-C3B5-F294-D37A6411B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45375" y="1223963"/>
            <a:ext cx="9620250" cy="7596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3576638"/>
            <a:ext cx="5897563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2071472B-38B1-D229-27FA-431DCDCAB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photo</a:t>
            </a:r>
            <a:r>
              <a:rPr lang="en-GB" dirty="0"/>
              <a:t> </a:t>
            </a:r>
            <a:r>
              <a:rPr lang="en-GB" dirty="0" err="1"/>
              <a:t>by</a:t>
            </a:r>
            <a:r>
              <a:rPr lang="en-GB" dirty="0"/>
              <a:t> </a:t>
            </a:r>
            <a:r>
              <a:rPr lang="en-GB" dirty="0" err="1"/>
              <a:t>clicking</a:t>
            </a:r>
            <a:r>
              <a:rPr lang="en-GB" dirty="0"/>
              <a:t> </a:t>
            </a:r>
            <a:r>
              <a:rPr lang="en-GB" dirty="0" err="1"/>
              <a:t>the</a:t>
            </a:r>
            <a:r>
              <a:rPr lang="en-GB" dirty="0"/>
              <a:t> </a:t>
            </a:r>
            <a:r>
              <a:rPr lang="en-GB" dirty="0" err="1"/>
              <a:t>button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25" y="3576638"/>
            <a:ext cx="5899150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Tekstin paikkamerkki 23">
            <a:extLst>
              <a:ext uri="{FF2B5EF4-FFF2-40B4-BE49-F238E27FC236}">
                <a16:creationId xmlns:a16="http://schemas.microsoft.com/office/drawing/2014/main" id="{030E2194-AF0E-72AE-F23A-F28A765123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200B2AD-43B8-A6CB-1B44-3A9EA1EFCA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23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F8F0A1BA-D433-E278-E538-B512987A7D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‹#›</a:t>
            </a:fld>
            <a:endParaRPr lang="en-GB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/>
              <a:t>14 May 2025</a:t>
            </a:r>
          </a:p>
        </p:txBody>
      </p:sp>
      <p:sp>
        <p:nvSpPr>
          <p:cNvPr id="2" name="Tekstin paikkamerkki 7">
            <a:extLst>
              <a:ext uri="{FF2B5EF4-FFF2-40B4-BE49-F238E27FC236}">
                <a16:creationId xmlns:a16="http://schemas.microsoft.com/office/drawing/2014/main" id="{D68B6890-07D8-2C5F-9EBE-F6A8E0438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4800" y="9641417"/>
            <a:ext cx="3209898" cy="359833"/>
          </a:xfrm>
        </p:spPr>
        <p:txBody>
          <a:bodyPr>
            <a:noAutofit/>
          </a:bodyPr>
          <a:lstStyle>
            <a:lvl1pPr marL="0" indent="0">
              <a:buNone/>
              <a:defRPr sz="1470"/>
            </a:lvl1pPr>
          </a:lstStyle>
          <a:p>
            <a:pPr lvl="0"/>
            <a:r>
              <a:rPr lang="en-GB" dirty="0"/>
              <a:t>Kirjoita lähde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07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68935FEA-47D6-3C16-41CA-5FF7BBDCB9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8649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9AF4E2-B519-D47B-21D5-7E9D6FFA1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5668B357-17DB-F40B-FC9C-FDD3F7161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F7F3E53-81DA-3FB0-ADA0-80DB6817FE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382905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B1C30D-2681-D370-1879-E7F7BD150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10" name="Tekstin paikkamerkki 23">
            <a:extLst>
              <a:ext uri="{FF2B5EF4-FFF2-40B4-BE49-F238E27FC236}">
                <a16:creationId xmlns:a16="http://schemas.microsoft.com/office/drawing/2014/main" id="{3BB868E8-D0C4-CC2E-816F-640084EF2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C8B69E31-EB40-8BF9-E5F8-7FB0FB2A2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23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601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21B08-7E95-1721-1477-329CF0FCB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EC230D99-997F-12AA-B512-108E302A4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939" dirty="0"/>
                <a:t>  </a:t>
              </a:r>
              <a:endParaRPr lang="en-GB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GB" dirty="0"/>
              <a:t>23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</a:rPr>
              <a:t>© Finnish Forest Industries Federation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E10155-2728-2E9D-428E-898CCF7DA0D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8" y="8831279"/>
            <a:ext cx="3264273" cy="3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793B4A1-531E-8C4E-4E1A-863F26D04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1</a:t>
            </a:fld>
            <a:endParaRPr lang="en-GB" dirty="0"/>
          </a:p>
        </p:txBody>
      </p:sp>
      <p:sp>
        <p:nvSpPr>
          <p:cNvPr id="9" name="Tekstin paikkamerkki 5">
            <a:extLst>
              <a:ext uri="{FF2B5EF4-FFF2-40B4-BE49-F238E27FC236}">
                <a16:creationId xmlns:a16="http://schemas.microsoft.com/office/drawing/2014/main" id="{FE5F62DF-389A-7985-1168-773937E3FD6E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Natural Resources Institute Finland</a:t>
            </a:r>
          </a:p>
        </p:txBody>
      </p:sp>
      <p:sp>
        <p:nvSpPr>
          <p:cNvPr id="10" name="Päivämäärän paikkamerkki 1">
            <a:extLst>
              <a:ext uri="{FF2B5EF4-FFF2-40B4-BE49-F238E27FC236}">
                <a16:creationId xmlns:a16="http://schemas.microsoft.com/office/drawing/2014/main" id="{27574EA0-12D8-DED9-3558-6FE44CDAB3B7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67DB4719-CF4D-4AFC-A8A0-4872E9B518C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5320143"/>
              </p:ext>
            </p:extLst>
          </p:nvPr>
        </p:nvGraphicFramePr>
        <p:xfrm>
          <a:off x="1139825" y="2068273"/>
          <a:ext cx="16032163" cy="67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tsikko 2">
            <a:extLst>
              <a:ext uri="{FF2B5EF4-FFF2-40B4-BE49-F238E27FC236}">
                <a16:creationId xmlns:a16="http://schemas.microsoft.com/office/drawing/2014/main" id="{D7CB112A-387A-4CB8-41CA-8529F87876E1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dirty="0" err="1">
                <a:solidFill>
                  <a:schemeClr val="accent6"/>
                </a:solidFill>
              </a:rPr>
              <a:t>Finland’s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Forest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Growth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Exceeds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Harvests</a:t>
            </a:r>
            <a:endParaRPr lang="fi-FI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8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77EE0CF-44EA-D29C-E1CD-082024704A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2</a:t>
            </a:fld>
            <a:endParaRPr lang="en-GB" dirty="0"/>
          </a:p>
        </p:txBody>
      </p:sp>
      <p:sp>
        <p:nvSpPr>
          <p:cNvPr id="15" name="Otsikko 2">
            <a:extLst>
              <a:ext uri="{FF2B5EF4-FFF2-40B4-BE49-F238E27FC236}">
                <a16:creationId xmlns:a16="http://schemas.microsoft.com/office/drawing/2014/main" id="{75ED21CE-3CE7-F4CB-9978-0BF58C792455}"/>
              </a:ext>
            </a:extLst>
          </p:cNvPr>
          <p:cNvSpPr txBox="1">
            <a:spLocks/>
          </p:cNvSpPr>
          <p:nvPr/>
        </p:nvSpPr>
        <p:spPr>
          <a:xfrm>
            <a:off x="1128154" y="745356"/>
            <a:ext cx="16031691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5200" dirty="0">
                <a:solidFill>
                  <a:schemeClr val="accent6"/>
                </a:solidFill>
              </a:rPr>
              <a:t>Finnish Forest Volume Nearly Doubled in 100 Years</a:t>
            </a:r>
            <a:endParaRPr lang="fi-FI" sz="5200" dirty="0">
              <a:solidFill>
                <a:schemeClr val="accent6"/>
              </a:solidFill>
            </a:endParaRPr>
          </a:p>
        </p:txBody>
      </p:sp>
      <p:sp>
        <p:nvSpPr>
          <p:cNvPr id="16" name="Tekstin paikkamerkki 5">
            <a:extLst>
              <a:ext uri="{FF2B5EF4-FFF2-40B4-BE49-F238E27FC236}">
                <a16:creationId xmlns:a16="http://schemas.microsoft.com/office/drawing/2014/main" id="{DE6F395F-F6EF-9D82-4A46-DC164422B7F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Natural Resources Institute Finland</a:t>
            </a:r>
          </a:p>
        </p:txBody>
      </p:sp>
      <p:sp>
        <p:nvSpPr>
          <p:cNvPr id="17" name="Päivämäärän paikkamerkki 1">
            <a:extLst>
              <a:ext uri="{FF2B5EF4-FFF2-40B4-BE49-F238E27FC236}">
                <a16:creationId xmlns:a16="http://schemas.microsoft.com/office/drawing/2014/main" id="{F39F9694-46BF-04B5-D895-26C9CD3255EF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96893E88-2FFD-4A79-B8CD-9761103981F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0018856"/>
              </p:ext>
            </p:extLst>
          </p:nvPr>
        </p:nvGraphicFramePr>
        <p:xfrm>
          <a:off x="1128155" y="2068273"/>
          <a:ext cx="16031691" cy="674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11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EDC445F-CB0B-E0A2-CB27-4340163461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3</a:t>
            </a:fld>
            <a:endParaRPr lang="en-GB" dirty="0"/>
          </a:p>
        </p:txBody>
      </p:sp>
      <p:graphicFrame>
        <p:nvGraphicFramePr>
          <p:cNvPr id="7" name="Sisällön paikkamerkki 9">
            <a:extLst>
              <a:ext uri="{FF2B5EF4-FFF2-40B4-BE49-F238E27FC236}">
                <a16:creationId xmlns:a16="http://schemas.microsoft.com/office/drawing/2014/main" id="{A6FF2822-9E43-1D01-2BD5-5D6C41E2D4C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6389745"/>
              </p:ext>
            </p:extLst>
          </p:nvPr>
        </p:nvGraphicFramePr>
        <p:xfrm>
          <a:off x="1301181" y="2116465"/>
          <a:ext cx="15708974" cy="693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tsikko 2">
            <a:extLst>
              <a:ext uri="{FF2B5EF4-FFF2-40B4-BE49-F238E27FC236}">
                <a16:creationId xmlns:a16="http://schemas.microsoft.com/office/drawing/2014/main" id="{6501F45A-855F-0C51-70AA-545750D12FB3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dirty="0" err="1">
                <a:solidFill>
                  <a:schemeClr val="accent6"/>
                </a:solidFill>
              </a:rPr>
              <a:t>Pine</a:t>
            </a:r>
            <a:r>
              <a:rPr lang="fi-FI" dirty="0">
                <a:solidFill>
                  <a:schemeClr val="accent6"/>
                </a:solidFill>
              </a:rPr>
              <a:t> and </a:t>
            </a:r>
            <a:r>
              <a:rPr lang="fi-FI" dirty="0" err="1">
                <a:solidFill>
                  <a:schemeClr val="accent6"/>
                </a:solidFill>
              </a:rPr>
              <a:t>Spruce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Dominate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Finland’s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Forests</a:t>
            </a:r>
            <a:endParaRPr lang="fi-FI" altLang="fi-FI" dirty="0">
              <a:solidFill>
                <a:schemeClr val="accent6"/>
              </a:solidFill>
            </a:endParaRPr>
          </a:p>
          <a:p>
            <a:pPr algn="ctr"/>
            <a:r>
              <a:rPr lang="fi-FI" altLang="fi-FI" sz="3600" dirty="0">
                <a:solidFill>
                  <a:schemeClr val="accent6"/>
                </a:solidFill>
              </a:rPr>
              <a:t>Total </a:t>
            </a:r>
            <a:r>
              <a:rPr lang="fi-FI" altLang="fi-FI" sz="3600" dirty="0" err="1">
                <a:solidFill>
                  <a:schemeClr val="accent6"/>
                </a:solidFill>
              </a:rPr>
              <a:t>Forest</a:t>
            </a:r>
            <a:r>
              <a:rPr lang="fi-FI" altLang="fi-FI" sz="3600" dirty="0">
                <a:solidFill>
                  <a:schemeClr val="accent6"/>
                </a:solidFill>
              </a:rPr>
              <a:t> Volume 2.6 </a:t>
            </a:r>
            <a:r>
              <a:rPr lang="fi-FI" altLang="fi-FI" sz="3600" dirty="0" err="1">
                <a:solidFill>
                  <a:schemeClr val="accent6"/>
                </a:solidFill>
              </a:rPr>
              <a:t>billion</a:t>
            </a:r>
            <a:r>
              <a:rPr lang="fi-FI" altLang="fi-FI" sz="3600" dirty="0">
                <a:solidFill>
                  <a:schemeClr val="accent6"/>
                </a:solidFill>
              </a:rPr>
              <a:t> m</a:t>
            </a:r>
            <a:r>
              <a:rPr lang="fi-FI" altLang="fi-FI" sz="3600" baseline="30000" dirty="0">
                <a:solidFill>
                  <a:schemeClr val="accent6"/>
                </a:solidFill>
              </a:rPr>
              <a:t>3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47092976-C041-6CC2-21DD-ADFE7489E290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Natural Resources Institute Finland</a:t>
            </a:r>
          </a:p>
        </p:txBody>
      </p:sp>
      <p:sp>
        <p:nvSpPr>
          <p:cNvPr id="14" name="Päivämäärän paikkamerkki 1">
            <a:extLst>
              <a:ext uri="{FF2B5EF4-FFF2-40B4-BE49-F238E27FC236}">
                <a16:creationId xmlns:a16="http://schemas.microsoft.com/office/drawing/2014/main" id="{58209EFD-AEB4-ABA0-3A13-982ACA6C9DB3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</p:spTree>
    <p:extLst>
      <p:ext uri="{BB962C8B-B14F-4D97-AF65-F5344CB8AC3E}">
        <p14:creationId xmlns:p14="http://schemas.microsoft.com/office/powerpoint/2010/main" val="20111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FF842AE-7FB6-4628-2C5E-A39025519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4</a:t>
            </a:fld>
            <a:endParaRPr lang="en-GB" dirty="0"/>
          </a:p>
        </p:txBody>
      </p:sp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9B986574-92DE-8B92-77CC-7AEA7057D190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6832706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National </a:t>
            </a:r>
            <a:r>
              <a:rPr lang="fi-FI" dirty="0" err="1"/>
              <a:t>Land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of Finland, Natural Resources Institute Finland</a:t>
            </a:r>
          </a:p>
        </p:txBody>
      </p:sp>
      <p:sp>
        <p:nvSpPr>
          <p:cNvPr id="6" name="Päivämäärän paikkamerkki 1">
            <a:extLst>
              <a:ext uri="{FF2B5EF4-FFF2-40B4-BE49-F238E27FC236}">
                <a16:creationId xmlns:a16="http://schemas.microsoft.com/office/drawing/2014/main" id="{C09DFD8F-04DB-347B-4E62-31FDF688E36D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sp>
        <p:nvSpPr>
          <p:cNvPr id="8" name="Otsikko 2">
            <a:extLst>
              <a:ext uri="{FF2B5EF4-FFF2-40B4-BE49-F238E27FC236}">
                <a16:creationId xmlns:a16="http://schemas.microsoft.com/office/drawing/2014/main" id="{31B0944E-1357-521A-EF90-9F8AFECDA54F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6"/>
                </a:solidFill>
              </a:rPr>
              <a:t>Finland’s Total Land Area 33.8 Million Hectares</a:t>
            </a:r>
            <a:endParaRPr lang="fi-FI" dirty="0">
              <a:solidFill>
                <a:schemeClr val="accent6"/>
              </a:solidFill>
            </a:endParaRPr>
          </a:p>
        </p:txBody>
      </p:sp>
      <p:graphicFrame>
        <p:nvGraphicFramePr>
          <p:cNvPr id="16" name="Sisällön paikkamerkki 15">
            <a:extLst>
              <a:ext uri="{FF2B5EF4-FFF2-40B4-BE49-F238E27FC236}">
                <a16:creationId xmlns:a16="http://schemas.microsoft.com/office/drawing/2014/main" id="{D06C5C45-C55C-4DEA-85D6-DD69C2183F4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5320575"/>
              </p:ext>
            </p:extLst>
          </p:nvPr>
        </p:nvGraphicFramePr>
        <p:xfrm>
          <a:off x="1128156" y="2068274"/>
          <a:ext cx="16031690" cy="671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49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94DB608-4617-798F-8E8D-23D8FDEAB9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5</a:t>
            </a:fld>
            <a:endParaRPr lang="en-GB" dirty="0"/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636C210C-2584-AF59-202A-C687EB061A26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Natural Resources Institute Finland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21761C68-4F61-58BC-F068-023BF51961CF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sp>
        <p:nvSpPr>
          <p:cNvPr id="14" name="Otsikko 2">
            <a:extLst>
              <a:ext uri="{FF2B5EF4-FFF2-40B4-BE49-F238E27FC236}">
                <a16:creationId xmlns:a16="http://schemas.microsoft.com/office/drawing/2014/main" id="{940EE7C8-FEA0-C3A3-ED2F-119A82BE3B85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dirty="0" err="1">
                <a:solidFill>
                  <a:schemeClr val="accent6"/>
                </a:solidFill>
              </a:rPr>
              <a:t>Land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Classes</a:t>
            </a:r>
            <a:r>
              <a:rPr lang="fi-FI" dirty="0">
                <a:solidFill>
                  <a:schemeClr val="accent6"/>
                </a:solidFill>
              </a:rPr>
              <a:t> on </a:t>
            </a:r>
            <a:r>
              <a:rPr lang="fi-FI" dirty="0" err="1">
                <a:solidFill>
                  <a:schemeClr val="accent6"/>
                </a:solidFill>
              </a:rPr>
              <a:t>Forestry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Land</a:t>
            </a:r>
            <a:endParaRPr lang="fi-FI" dirty="0">
              <a:solidFill>
                <a:schemeClr val="accent6"/>
              </a:solidFill>
            </a:endParaRP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4CC63A7F-647D-4E69-8CE9-3DC944A883B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0923841"/>
              </p:ext>
            </p:extLst>
          </p:nvPr>
        </p:nvGraphicFramePr>
        <p:xfrm>
          <a:off x="1128713" y="2068513"/>
          <a:ext cx="16030575" cy="672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kstiruutu 7">
            <a:extLst>
              <a:ext uri="{FF2B5EF4-FFF2-40B4-BE49-F238E27FC236}">
                <a16:creationId xmlns:a16="http://schemas.microsoft.com/office/drawing/2014/main" id="{B95ACD87-36A6-5C38-A519-BD7CAF6401DE}"/>
              </a:ext>
            </a:extLst>
          </p:cNvPr>
          <p:cNvSpPr txBox="1"/>
          <p:nvPr/>
        </p:nvSpPr>
        <p:spPr>
          <a:xfrm>
            <a:off x="12772570" y="2068273"/>
            <a:ext cx="4386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chemeClr val="accent6"/>
                </a:solidFill>
              </a:rPr>
              <a:t>86% of Finland’s land area is forestry land, which includes forest land, poorly productive land, unproductive land, as well as forest roads, storage areas, and other related land.</a:t>
            </a:r>
            <a:endParaRPr lang="fi-FI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5D9A5AD-4283-9A27-5FEA-307DE39E1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en-GB" smtClean="0"/>
              <a:pPr defTabSz="672038"/>
              <a:t>6</a:t>
            </a:fld>
            <a:endParaRPr lang="en-GB" dirty="0"/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71E9550D-63DE-D2A4-D568-6383BD090EBB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Forest</a:t>
            </a:r>
            <a:r>
              <a:rPr lang="fi-FI" dirty="0"/>
              <a:t> Centre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83C10299-46A3-D9D8-91FB-EA00DC2DA3A7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sp>
        <p:nvSpPr>
          <p:cNvPr id="12" name="Otsikko 2">
            <a:extLst>
              <a:ext uri="{FF2B5EF4-FFF2-40B4-BE49-F238E27FC236}">
                <a16:creationId xmlns:a16="http://schemas.microsoft.com/office/drawing/2014/main" id="{8EBB0588-1F76-0BF8-D3B6-87926A6E887D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6"/>
                </a:solidFill>
              </a:rPr>
              <a:t>Finland Has More Than 600,000 Forest Owners</a:t>
            </a:r>
          </a:p>
          <a:p>
            <a:pPr algn="ctr"/>
            <a:r>
              <a:rPr lang="en-US" sz="3600" dirty="0">
                <a:solidFill>
                  <a:schemeClr val="accent6"/>
                </a:solidFill>
              </a:rPr>
              <a:t>Distribution of Forestry Land Ownership by Owner Group</a:t>
            </a:r>
            <a:endParaRPr lang="fi-FI" dirty="0">
              <a:solidFill>
                <a:schemeClr val="accent6"/>
              </a:solidFill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0FD7A57C-F60B-4FD7-8CC5-1508B09243C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1372162"/>
              </p:ext>
            </p:extLst>
          </p:nvPr>
        </p:nvGraphicFramePr>
        <p:xfrm>
          <a:off x="1139825" y="2345634"/>
          <a:ext cx="16032163" cy="648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8759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en-GB&quot;,&quot;unit&quot;:&quot;Yleinen&quot;,&quot;postalAddress&quot;:&quot;&quot;,&quot;postalCode&quot;:&quot;&quot;,&quot;postOffice&quot;:&quot;&quot;,&quot;streetAddress&quot;:&quot;Snellmaninkatu 13&quot;,&quot;streetPostOffice&quot;:&quot;FI-00170 Helsinki&quot;,&quot;tel&quot;:&quot;+358 9 132 61&quot;,&quot;fax&quot;:&quot;+358 9 132 4445&quot;,&quot;email&quot;:&quot;name.surname@forestindustries.fi&quot;,&quot;www&quot;:&quot;www.forestindustries.fi&quot;,&quot;companyInfo&quot;:&quot;&quot;,&quot;addressLayout&quot;:&quot;9118ba33-9118-9118-9118-9118ba331b56&quot;,&quot;companyName&quot;:&quot;Finnish Forest Industries Federation&quot;,&quot;domicile&quot;:&quot;Helsinki&quot;,&quot;customFields&quot;:null}"/>
  <p:tag name="KAMELEONDOCUMENT" val="{&quot;content&quot;:&quot;a74d9800-6d87-4f1e-9465-10b508a4a68e&quot;,&quot;module&quot;:&quot;ef23504f-7fcd-4484-b491-9ebeb84fe42b&quot;,&quot;language&quot;:&quot;en-GB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Finnish Forest Industries Federation&quot;,&quot;SiteList&quot;:&quot;Yleinen&quot;,&quot;AuthorMobile&quot;:&quot;+358407506090&quot;,&quot;AuthorDepartment&quot;:&quot;Taloustiimi&quot;,&quot;ddate&quot;:&quot;23 October 2025&quot;,&quot;dtitle&quot;:null,&quot;dsubtitle&quot;:null},&quot;raw&quot;:{&quot;ddate&quot;:&quot;2025-10-23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FIF new layout 2025.pptx  -  Vain luku" id="{827E8D04-E81F-416C-B8CD-3CF98F24D09A}" vid="{B6C01D9B-4206-481E-A6F1-36EBCE75B7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889044F8</Template>
  <TotalTime>490</TotalTime>
  <Words>191</Words>
  <Application>Microsoft Office PowerPoint</Application>
  <PresentationFormat>Mukautettu</PresentationFormat>
  <Paragraphs>45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Wingdings</vt:lpstr>
      <vt:lpstr>Aptos</vt:lpstr>
      <vt:lpstr>Arial</vt:lpstr>
      <vt:lpstr>Segoe UI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17</cp:revision>
  <dcterms:created xsi:type="dcterms:W3CDTF">2025-10-23T06:16:27Z</dcterms:created>
  <dcterms:modified xsi:type="dcterms:W3CDTF">2026-07-07T12:26:59Z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2026-07-07T09:32:27Z</vt:lpwstr>
  </property>
  <property fmtid="{D5CDD505-2E9C-101B-9397-08002B2CF9AE}" pid="4" name="MSIP_Label_b616c8f7-5329-45c1-b6df-378d2db7d954_Method">
    <vt:lpwstr>Standard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0f525624-ba08-45ea-b9c3-293ef0583775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10, 3, 0, 1</vt:lpwstr>
  </property>
</Properties>
</file>