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1" r:id="rId2"/>
    <p:sldId id="258" r:id="rId3"/>
    <p:sldId id="257" r:id="rId4"/>
    <p:sldId id="259" r:id="rId5"/>
    <p:sldId id="260" r:id="rId6"/>
    <p:sldId id="262" r:id="rId7"/>
    <p:sldId id="263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19391248246988E-2"/>
          <c:y val="3.2040834892136376E-2"/>
          <c:w val="0.91948060875175297"/>
          <c:h val="0.78602603924497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'Puuston määrä'!$C$14</c:f>
              <c:strCache>
                <c:ptCount val="1"/>
                <c:pt idx="0">
                  <c:v>Pine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'Puuston määrä'!$B$2:$B$13</c:f>
              <c:strCache>
                <c:ptCount val="12"/>
                <c:pt idx="0">
                  <c:v>1921-1924</c:v>
                </c:pt>
                <c:pt idx="1">
                  <c:v>1936-1938</c:v>
                </c:pt>
                <c:pt idx="2">
                  <c:v>1951-1953</c:v>
                </c:pt>
                <c:pt idx="3">
                  <c:v>1964-1970</c:v>
                </c:pt>
                <c:pt idx="4">
                  <c:v>1971-1976</c:v>
                </c:pt>
                <c:pt idx="5">
                  <c:v>1977-1984</c:v>
                </c:pt>
                <c:pt idx="6">
                  <c:v>1986-1994</c:v>
                </c:pt>
                <c:pt idx="7">
                  <c:v>1996-2003</c:v>
                </c:pt>
                <c:pt idx="8">
                  <c:v>2004-2008</c:v>
                </c:pt>
                <c:pt idx="9">
                  <c:v>2009-2013</c:v>
                </c:pt>
                <c:pt idx="10">
                  <c:v>2014-2018</c:v>
                </c:pt>
                <c:pt idx="11">
                  <c:v>2019-2023</c:v>
                </c:pt>
              </c:strCache>
            </c:strRef>
          </c:cat>
          <c:val>
            <c:numRef>
              <c:f>'Puuston määrä'!$C$2:$C$13</c:f>
              <c:numCache>
                <c:formatCode>_-* #\ ##0_-;\-* #\ ##0_-;_-* "-"??_-;_-@_-</c:formatCode>
                <c:ptCount val="12"/>
                <c:pt idx="0">
                  <c:v>686</c:v>
                </c:pt>
                <c:pt idx="1">
                  <c:v>624</c:v>
                </c:pt>
                <c:pt idx="2">
                  <c:v>672</c:v>
                </c:pt>
                <c:pt idx="3">
                  <c:v>655</c:v>
                </c:pt>
                <c:pt idx="4">
                  <c:v>686</c:v>
                </c:pt>
                <c:pt idx="5">
                  <c:v>745</c:v>
                </c:pt>
                <c:pt idx="6">
                  <c:v>865</c:v>
                </c:pt>
                <c:pt idx="7">
                  <c:v>1000</c:v>
                </c:pt>
                <c:pt idx="8">
                  <c:v>1098</c:v>
                </c:pt>
                <c:pt idx="9">
                  <c:v>1174</c:v>
                </c:pt>
                <c:pt idx="10">
                  <c:v>1244</c:v>
                </c:pt>
                <c:pt idx="11">
                  <c:v>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5-4ADD-A422-1B3F16B1F369}"/>
            </c:ext>
          </c:extLst>
        </c:ser>
        <c:ser>
          <c:idx val="1"/>
          <c:order val="1"/>
          <c:tx>
            <c:strRef>
              <c:f>'Puuston määrä'!$D$14</c:f>
              <c:strCache>
                <c:ptCount val="1"/>
                <c:pt idx="0">
                  <c:v>Spruce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'Puuston määrä'!$B$2:$B$13</c:f>
              <c:strCache>
                <c:ptCount val="12"/>
                <c:pt idx="0">
                  <c:v>1921-1924</c:v>
                </c:pt>
                <c:pt idx="1">
                  <c:v>1936-1938</c:v>
                </c:pt>
                <c:pt idx="2">
                  <c:v>1951-1953</c:v>
                </c:pt>
                <c:pt idx="3">
                  <c:v>1964-1970</c:v>
                </c:pt>
                <c:pt idx="4">
                  <c:v>1971-1976</c:v>
                </c:pt>
                <c:pt idx="5">
                  <c:v>1977-1984</c:v>
                </c:pt>
                <c:pt idx="6">
                  <c:v>1986-1994</c:v>
                </c:pt>
                <c:pt idx="7">
                  <c:v>1996-2003</c:v>
                </c:pt>
                <c:pt idx="8">
                  <c:v>2004-2008</c:v>
                </c:pt>
                <c:pt idx="9">
                  <c:v>2009-2013</c:v>
                </c:pt>
                <c:pt idx="10">
                  <c:v>2014-2018</c:v>
                </c:pt>
                <c:pt idx="11">
                  <c:v>2019-2023</c:v>
                </c:pt>
              </c:strCache>
            </c:strRef>
          </c:cat>
          <c:val>
            <c:numRef>
              <c:f>'Puuston määrä'!$D$2:$D$13</c:f>
              <c:numCache>
                <c:formatCode>_-* #\ ##0_-;\-* #\ ##0_-;_-* "-"??_-;_-@_-</c:formatCode>
                <c:ptCount val="12"/>
                <c:pt idx="0">
                  <c:v>399</c:v>
                </c:pt>
                <c:pt idx="1">
                  <c:v>441</c:v>
                </c:pt>
                <c:pt idx="2">
                  <c:v>549</c:v>
                </c:pt>
                <c:pt idx="3">
                  <c:v>555</c:v>
                </c:pt>
                <c:pt idx="4">
                  <c:v>568</c:v>
                </c:pt>
                <c:pt idx="5">
                  <c:v>613</c:v>
                </c:pt>
                <c:pt idx="6">
                  <c:v>691</c:v>
                </c:pt>
                <c:pt idx="7">
                  <c:v>695</c:v>
                </c:pt>
                <c:pt idx="8">
                  <c:v>669</c:v>
                </c:pt>
                <c:pt idx="9">
                  <c:v>708</c:v>
                </c:pt>
                <c:pt idx="10">
                  <c:v>740</c:v>
                </c:pt>
                <c:pt idx="11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5-4ADD-A422-1B3F16B1F369}"/>
            </c:ext>
          </c:extLst>
        </c:ser>
        <c:ser>
          <c:idx val="2"/>
          <c:order val="2"/>
          <c:tx>
            <c:strRef>
              <c:f>'Puuston määrä'!$E$14</c:f>
              <c:strCache>
                <c:ptCount val="1"/>
                <c:pt idx="0">
                  <c:v>Deciduous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'Puuston määrä'!$B$2:$B$13</c:f>
              <c:strCache>
                <c:ptCount val="12"/>
                <c:pt idx="0">
                  <c:v>1921-1924</c:v>
                </c:pt>
                <c:pt idx="1">
                  <c:v>1936-1938</c:v>
                </c:pt>
                <c:pt idx="2">
                  <c:v>1951-1953</c:v>
                </c:pt>
                <c:pt idx="3">
                  <c:v>1964-1970</c:v>
                </c:pt>
                <c:pt idx="4">
                  <c:v>1971-1976</c:v>
                </c:pt>
                <c:pt idx="5">
                  <c:v>1977-1984</c:v>
                </c:pt>
                <c:pt idx="6">
                  <c:v>1986-1994</c:v>
                </c:pt>
                <c:pt idx="7">
                  <c:v>1996-2003</c:v>
                </c:pt>
                <c:pt idx="8">
                  <c:v>2004-2008</c:v>
                </c:pt>
                <c:pt idx="9">
                  <c:v>2009-2013</c:v>
                </c:pt>
                <c:pt idx="10">
                  <c:v>2014-2018</c:v>
                </c:pt>
                <c:pt idx="11">
                  <c:v>2019-2023</c:v>
                </c:pt>
              </c:strCache>
            </c:strRef>
          </c:cat>
          <c:val>
            <c:numRef>
              <c:f>'Puuston määrä'!$E$2:$E$13</c:f>
              <c:numCache>
                <c:formatCode>_-* #\ ##0_-;\-* #\ ##0_-;_-* "-"??_-;_-@_-</c:formatCode>
                <c:ptCount val="12"/>
                <c:pt idx="0">
                  <c:v>301</c:v>
                </c:pt>
                <c:pt idx="1">
                  <c:v>305</c:v>
                </c:pt>
                <c:pt idx="2">
                  <c:v>317</c:v>
                </c:pt>
                <c:pt idx="3">
                  <c:v>281</c:v>
                </c:pt>
                <c:pt idx="4">
                  <c:v>266</c:v>
                </c:pt>
                <c:pt idx="5">
                  <c:v>302</c:v>
                </c:pt>
                <c:pt idx="6">
                  <c:v>335</c:v>
                </c:pt>
                <c:pt idx="7">
                  <c:v>397</c:v>
                </c:pt>
                <c:pt idx="8">
                  <c:v>438</c:v>
                </c:pt>
                <c:pt idx="9">
                  <c:v>474</c:v>
                </c:pt>
                <c:pt idx="10">
                  <c:v>492</c:v>
                </c:pt>
                <c:pt idx="11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5-4ADD-A422-1B3F16B1F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01280"/>
        <c:axId val="38374880"/>
      </c:barChart>
      <c:catAx>
        <c:axId val="384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374880"/>
        <c:crosses val="autoZero"/>
        <c:auto val="1"/>
        <c:lblAlgn val="ctr"/>
        <c:lblOffset val="100"/>
        <c:noMultiLvlLbl val="0"/>
      </c:catAx>
      <c:valAx>
        <c:axId val="383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800" b="0" i="0" u="none" strike="noStrike" kern="1200" baseline="0" dirty="0" err="1">
                    <a:solidFill>
                      <a:schemeClr val="accent6"/>
                    </a:solidFill>
                  </a:rPr>
                  <a:t>million</a:t>
                </a: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566623584052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4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292254510144936"/>
          <c:y val="6.2165917688064176E-2"/>
          <c:w val="0.47286631048514155"/>
          <c:h val="7.108065195554259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'Puuston tilavuus'!$B$1</c:f>
              <c:strCache>
                <c:ptCount val="1"/>
                <c:pt idx="0">
                  <c:v>Puusto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2-40A2-AAB2-DAA280E2E74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2-40A2-AAB2-DAA280E2E74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2-40A2-AAB2-DAA280E2E74C}"/>
              </c:ext>
            </c:extLst>
          </c:dPt>
          <c:dLbls>
            <c:dLbl>
              <c:idx val="2"/>
              <c:layout>
                <c:manualLayout>
                  <c:x val="6.3414071472777276E-3"/>
                  <c:y val="-6.13593831722482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2-40A2-AAB2-DAA280E2E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'Puuston tilavuus'!$D$2:$D$4</c:f>
              <c:strCache>
                <c:ptCount val="3"/>
                <c:pt idx="0">
                  <c:v>Pine</c:v>
                </c:pt>
                <c:pt idx="1">
                  <c:v>Spruce</c:v>
                </c:pt>
                <c:pt idx="2">
                  <c:v>Deciduous</c:v>
                </c:pt>
              </c:strCache>
            </c:strRef>
          </c:cat>
          <c:val>
            <c:numRef>
              <c:f>'Puuston tilavuus'!$B$2:$B$4</c:f>
              <c:numCache>
                <c:formatCode>0</c:formatCode>
                <c:ptCount val="3"/>
                <c:pt idx="0">
                  <c:v>1283</c:v>
                </c:pt>
                <c:pt idx="1">
                  <c:v>763</c:v>
                </c:pt>
                <c:pt idx="2" formatCode="#,##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32-40A2-AAB2-DAA280E2E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50287649025155"/>
          <c:y val="6.8452986576531358E-2"/>
          <c:w val="0.36562121647811302"/>
          <c:h val="0.873177344414535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5-48EF-BE2F-F73395F6CF4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5-48EF-BE2F-F73395F6CF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85-48EF-BE2F-F73395F6CF4E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85-48EF-BE2F-F73395F6CF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85-48EF-BE2F-F73395F6CF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85-48EF-BE2F-F73395F6CF4E}"/>
              </c:ext>
            </c:extLst>
          </c:dPt>
          <c:dLbls>
            <c:dLbl>
              <c:idx val="0"/>
              <c:layout>
                <c:manualLayout>
                  <c:x val="0.19254850861013406"/>
                  <c:y val="-9.2386564911878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5-48EF-BE2F-F73395F6CF4E}"/>
                </c:ext>
              </c:extLst>
            </c:dLbl>
            <c:dLbl>
              <c:idx val="1"/>
              <c:layout>
                <c:manualLayout>
                  <c:x val="-0.1784577920356494"/>
                  <c:y val="4.57564350270450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85-48EF-BE2F-F73395F6CF4E}"/>
                </c:ext>
              </c:extLst>
            </c:dLbl>
            <c:dLbl>
              <c:idx val="2"/>
              <c:layout>
                <c:manualLayout>
                  <c:x val="-0.1703869024413521"/>
                  <c:y val="-3.74185705964810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5-48EF-BE2F-F73395F6CF4E}"/>
                </c:ext>
              </c:extLst>
            </c:dLbl>
            <c:dLbl>
              <c:idx val="3"/>
              <c:layout>
                <c:manualLayout>
                  <c:x val="-0.10184216386419648"/>
                  <c:y val="-8.006106181111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5517496907687215E-2"/>
                      <c:h val="0.13965368016958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85-48EF-BE2F-F73395F6CF4E}"/>
                </c:ext>
              </c:extLst>
            </c:dLbl>
            <c:dLbl>
              <c:idx val="4"/>
              <c:layout>
                <c:manualLayout>
                  <c:x val="-0.2409137716104085"/>
                  <c:y val="-0.11695893276498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98956836173562"/>
                      <c:h val="0.18111946532999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85-48EF-BE2F-F73395F6CF4E}"/>
                </c:ext>
              </c:extLst>
            </c:dLbl>
            <c:dLbl>
              <c:idx val="5"/>
              <c:layout>
                <c:manualLayout>
                  <c:x val="-9.2306425614323978E-2"/>
                  <c:y val="-0.15358479709267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41945272304878"/>
                      <c:h val="0.11622771010246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85-48EF-BE2F-F73395F6C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'Pinta-alaosuudet'!$D$8:$D$11</c:f>
              <c:strCache>
                <c:ptCount val="4"/>
                <c:pt idx="0">
                  <c:v>Forestry land</c:v>
                </c:pt>
                <c:pt idx="1">
                  <c:v>Inland waters</c:v>
                </c:pt>
                <c:pt idx="2">
                  <c:v>Agricultural land</c:v>
                </c:pt>
                <c:pt idx="3">
                  <c:v>Other</c:v>
                </c:pt>
              </c:strCache>
            </c:strRef>
          </c:cat>
          <c:val>
            <c:numRef>
              <c:f>'Pinta-alaosuudet'!$C$8:$C$11</c:f>
              <c:numCache>
                <c:formatCode>0%</c:formatCode>
                <c:ptCount val="4"/>
                <c:pt idx="0">
                  <c:v>0.7753239933439835</c:v>
                </c:pt>
                <c:pt idx="1">
                  <c:v>0.10189581251481752</c:v>
                </c:pt>
                <c:pt idx="2">
                  <c:v>6.6687198985496646E-2</c:v>
                </c:pt>
                <c:pt idx="3">
                  <c:v>5.609299515570227E-2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85-48EF-BE2F-F73395F6C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53549545166032"/>
          <c:y val="6.0292293571845283E-2"/>
          <c:w val="0.36699519511932666"/>
          <c:h val="0.87444961781853714"/>
        </c:manualLayout>
      </c:layout>
      <c:doughnutChart>
        <c:varyColors val="1"/>
        <c:ser>
          <c:idx val="0"/>
          <c:order val="0"/>
          <c:tx>
            <c:strRef>
              <c:f>'Maaluokat metsätalousmaalla'!$C$1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9-4BC9-8365-F66C356666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9-4BC9-8365-F66C356666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9-4BC9-8365-F66C356666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E9-4BC9-8365-F66C356666E7}"/>
              </c:ext>
            </c:extLst>
          </c:dPt>
          <c:dLbls>
            <c:dLbl>
              <c:idx val="0"/>
              <c:layout>
                <c:manualLayout>
                  <c:x val="0.2225253646572867"/>
                  <c:y val="-8.50529382979669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9-4BC9-8365-F66C356666E7}"/>
                </c:ext>
              </c:extLst>
            </c:dLbl>
            <c:dLbl>
              <c:idx val="1"/>
              <c:layout>
                <c:manualLayout>
                  <c:x val="-0.21628378894705899"/>
                  <c:y val="-3.113799779274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54942040444586"/>
                      <c:h val="0.14954089917618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E9-4BC9-8365-F66C356666E7}"/>
                </c:ext>
              </c:extLst>
            </c:dLbl>
            <c:dLbl>
              <c:idx val="2"/>
              <c:layout>
                <c:manualLayout>
                  <c:x val="-0.23282000177785264"/>
                  <c:y val="-9.8207964683980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01809978743742"/>
                      <c:h val="0.16214690483179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DE9-4BC9-8365-F66C356666E7}"/>
                </c:ext>
              </c:extLst>
            </c:dLbl>
            <c:dLbl>
              <c:idx val="3"/>
              <c:layout>
                <c:manualLayout>
                  <c:x val="0.13961539121335323"/>
                  <c:y val="-8.47672167453820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E9-4BC9-8365-F66C35666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'Maaluokat metsätalousmaalla'!$D$2:$D$5</c:f>
              <c:strCache>
                <c:ptCount val="4"/>
                <c:pt idx="0">
                  <c:v>Forest land</c:v>
                </c:pt>
                <c:pt idx="1">
                  <c:v>Poorly productive land</c:v>
                </c:pt>
                <c:pt idx="2">
                  <c:v>Unproductive land</c:v>
                </c:pt>
                <c:pt idx="3">
                  <c:v>Other</c:v>
                </c:pt>
              </c:strCache>
            </c:strRef>
          </c:cat>
          <c:val>
            <c:numRef>
              <c:f>'Maaluokat metsätalousmaalla'!$C$2:$C$5</c:f>
              <c:numCache>
                <c:formatCode>0%</c:formatCode>
                <c:ptCount val="4"/>
                <c:pt idx="0">
                  <c:v>0.77377686328303608</c:v>
                </c:pt>
                <c:pt idx="1">
                  <c:v>9.853680841335162E-2</c:v>
                </c:pt>
                <c:pt idx="2">
                  <c:v>0.11915104404816339</c:v>
                </c:pt>
                <c:pt idx="3">
                  <c:v>8.5352842554488641E-3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E9-4BC9-8365-F66C35666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06100792424868"/>
          <c:y val="5.5436786777301732E-2"/>
          <c:w val="0.37112415074909894"/>
          <c:h val="0.87850813598748478"/>
        </c:manualLayout>
      </c:layout>
      <c:doughnut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C-425E-82FC-001F258F02B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C-425E-82FC-001F258F02B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C-425E-82FC-001F258F02B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5C-425E-82FC-001F258F02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5C-425E-82FC-001F258F02B3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5C-425E-82FC-001F258F02B3}"/>
              </c:ext>
            </c:extLst>
          </c:dPt>
          <c:dLbls>
            <c:dLbl>
              <c:idx val="0"/>
              <c:layout>
                <c:manualLayout>
                  <c:x val="0.19856459330143528"/>
                  <c:y val="7.55073147711184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C-425E-82FC-001F258F02B3}"/>
                </c:ext>
              </c:extLst>
            </c:dLbl>
            <c:dLbl>
              <c:idx val="1"/>
              <c:layout>
                <c:manualLayout>
                  <c:x val="-0.17862838915470497"/>
                  <c:y val="1.3213780084945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C-425E-82FC-001F258F02B3}"/>
                </c:ext>
              </c:extLst>
            </c:dLbl>
            <c:dLbl>
              <c:idx val="2"/>
              <c:layout>
                <c:manualLayout>
                  <c:x val="-0.20047426188951262"/>
                  <c:y val="9.4085235570187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C-425E-82FC-001F258F02B3}"/>
                </c:ext>
              </c:extLst>
            </c:dLbl>
            <c:dLbl>
              <c:idx val="3"/>
              <c:layout>
                <c:manualLayout>
                  <c:x val="-0.22838318954149872"/>
                  <c:y val="-8.6613132773221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56937799043062"/>
                      <c:h val="0.186455949731153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55C-425E-82FC-001F258F02B3}"/>
                </c:ext>
              </c:extLst>
            </c:dLbl>
            <c:dLbl>
              <c:idx val="4"/>
              <c:layout>
                <c:manualLayout>
                  <c:x val="-9.8470155345414423E-2"/>
                  <c:y val="-0.130663030028278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C-425E-82FC-001F258F02B3}"/>
                </c:ext>
              </c:extLst>
            </c:dLbl>
            <c:dLbl>
              <c:idx val="5"/>
              <c:layout>
                <c:manualLayout>
                  <c:x val="0.15576429441535131"/>
                  <c:y val="-0.162183469397613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5C-425E-82FC-001F258F0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Metsänomistajat!$D$2:$D$14</c:f>
              <c:strCache>
                <c:ptCount val="6"/>
                <c:pt idx="0">
                  <c:v>Private individual</c:v>
                </c:pt>
                <c:pt idx="1">
                  <c:v>State</c:v>
                </c:pt>
                <c:pt idx="2">
                  <c:v>Company</c:v>
                </c:pt>
                <c:pt idx="3">
                  <c:v>Estate of a deceased person</c:v>
                </c:pt>
                <c:pt idx="4">
                  <c:v>Joint forest</c:v>
                </c:pt>
                <c:pt idx="5">
                  <c:v>Others</c:v>
                </c:pt>
              </c:strCache>
            </c:strRef>
          </c:cat>
          <c:val>
            <c:numRef>
              <c:f>Metsänomistajat!$C$2:$C$7</c:f>
              <c:numCache>
                <c:formatCode>0%</c:formatCode>
                <c:ptCount val="6"/>
                <c:pt idx="0">
                  <c:v>0.4315431451214255</c:v>
                </c:pt>
                <c:pt idx="1">
                  <c:v>0.3462891722926541</c:v>
                </c:pt>
                <c:pt idx="2">
                  <c:v>7.715018886211647E-2</c:v>
                </c:pt>
                <c:pt idx="3">
                  <c:v>4.6442650740618756E-2</c:v>
                </c:pt>
                <c:pt idx="4">
                  <c:v>3.1503408737851686E-2</c:v>
                </c:pt>
                <c:pt idx="5">
                  <c:v>6.7071434245333489E-2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5C-425E-82FC-001F258F0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40542938591629E-2"/>
          <c:y val="0.16702491365052091"/>
          <c:w val="0.94177647769674"/>
          <c:h val="0.69670870846992661"/>
        </c:manualLayout>
      </c:layout>
      <c:lineChart>
        <c:grouping val="standard"/>
        <c:varyColors val="0"/>
        <c:ser>
          <c:idx val="0"/>
          <c:order val="0"/>
          <c:tx>
            <c:strRef>
              <c:f>'Vuotuinen kasvu'!$B$68</c:f>
              <c:strCache>
                <c:ptCount val="1"/>
                <c:pt idx="0">
                  <c:v>Annual growth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'Vuotuinen kasvu'!$A$2:$A$66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'Vuotuinen kasvu'!$B$2:$B$66</c:f>
              <c:numCache>
                <c:formatCode>0.0</c:formatCode>
                <c:ptCount val="65"/>
                <c:pt idx="0">
                  <c:v>52.05</c:v>
                </c:pt>
                <c:pt idx="1">
                  <c:v>53.34</c:v>
                </c:pt>
                <c:pt idx="2">
                  <c:v>54.62</c:v>
                </c:pt>
                <c:pt idx="3">
                  <c:v>55.91</c:v>
                </c:pt>
                <c:pt idx="4">
                  <c:v>57.2</c:v>
                </c:pt>
                <c:pt idx="5">
                  <c:v>57.23</c:v>
                </c:pt>
                <c:pt idx="6">
                  <c:v>57.27</c:v>
                </c:pt>
                <c:pt idx="7">
                  <c:v>57.3</c:v>
                </c:pt>
                <c:pt idx="8">
                  <c:v>57.33</c:v>
                </c:pt>
                <c:pt idx="9">
                  <c:v>57.37</c:v>
                </c:pt>
                <c:pt idx="10">
                  <c:v>57.4</c:v>
                </c:pt>
                <c:pt idx="11">
                  <c:v>58.97</c:v>
                </c:pt>
                <c:pt idx="12">
                  <c:v>60.54</c:v>
                </c:pt>
                <c:pt idx="13">
                  <c:v>62.11</c:v>
                </c:pt>
                <c:pt idx="14">
                  <c:v>63.69</c:v>
                </c:pt>
                <c:pt idx="15">
                  <c:v>65.260000000000005</c:v>
                </c:pt>
                <c:pt idx="16">
                  <c:v>66.83</c:v>
                </c:pt>
                <c:pt idx="17">
                  <c:v>68.400000000000006</c:v>
                </c:pt>
                <c:pt idx="18">
                  <c:v>69.33</c:v>
                </c:pt>
                <c:pt idx="19">
                  <c:v>70.260000000000005</c:v>
                </c:pt>
                <c:pt idx="20">
                  <c:v>71.19</c:v>
                </c:pt>
                <c:pt idx="21">
                  <c:v>72.12</c:v>
                </c:pt>
                <c:pt idx="22">
                  <c:v>73.05</c:v>
                </c:pt>
                <c:pt idx="23">
                  <c:v>73.98</c:v>
                </c:pt>
                <c:pt idx="24">
                  <c:v>74.91</c:v>
                </c:pt>
                <c:pt idx="25">
                  <c:v>75.84</c:v>
                </c:pt>
                <c:pt idx="26">
                  <c:v>76.77</c:v>
                </c:pt>
                <c:pt idx="27">
                  <c:v>77.7</c:v>
                </c:pt>
                <c:pt idx="28">
                  <c:v>78.709999999999994</c:v>
                </c:pt>
                <c:pt idx="29">
                  <c:v>79.73</c:v>
                </c:pt>
                <c:pt idx="30">
                  <c:v>80.739999999999995</c:v>
                </c:pt>
                <c:pt idx="31">
                  <c:v>81.760000000000005</c:v>
                </c:pt>
                <c:pt idx="32">
                  <c:v>82.77</c:v>
                </c:pt>
                <c:pt idx="33">
                  <c:v>83.79</c:v>
                </c:pt>
                <c:pt idx="34">
                  <c:v>84.8</c:v>
                </c:pt>
                <c:pt idx="35">
                  <c:v>85.82</c:v>
                </c:pt>
                <c:pt idx="36">
                  <c:v>86.83</c:v>
                </c:pt>
                <c:pt idx="37">
                  <c:v>88.64</c:v>
                </c:pt>
                <c:pt idx="38">
                  <c:v>90.45</c:v>
                </c:pt>
                <c:pt idx="39">
                  <c:v>92.26</c:v>
                </c:pt>
                <c:pt idx="40">
                  <c:v>94.07</c:v>
                </c:pt>
                <c:pt idx="41">
                  <c:v>95.88</c:v>
                </c:pt>
                <c:pt idx="42">
                  <c:v>97.69</c:v>
                </c:pt>
                <c:pt idx="43">
                  <c:v>99.5</c:v>
                </c:pt>
                <c:pt idx="44">
                  <c:v>100.69</c:v>
                </c:pt>
                <c:pt idx="45">
                  <c:v>101.89</c:v>
                </c:pt>
                <c:pt idx="46">
                  <c:v>103.08</c:v>
                </c:pt>
                <c:pt idx="47">
                  <c:v>104.28</c:v>
                </c:pt>
                <c:pt idx="48">
                  <c:v>105.47</c:v>
                </c:pt>
                <c:pt idx="49">
                  <c:v>105.94</c:v>
                </c:pt>
                <c:pt idx="50">
                  <c:v>106.4</c:v>
                </c:pt>
                <c:pt idx="51">
                  <c:v>106.87</c:v>
                </c:pt>
                <c:pt idx="52">
                  <c:v>107.33</c:v>
                </c:pt>
                <c:pt idx="53">
                  <c:v>107.8</c:v>
                </c:pt>
                <c:pt idx="54">
                  <c:v>107.02</c:v>
                </c:pt>
                <c:pt idx="55">
                  <c:v>106.22</c:v>
                </c:pt>
                <c:pt idx="56">
                  <c:v>105.43</c:v>
                </c:pt>
                <c:pt idx="57">
                  <c:v>104.63</c:v>
                </c:pt>
                <c:pt idx="58">
                  <c:v>103.83</c:v>
                </c:pt>
                <c:pt idx="59">
                  <c:v>103.03</c:v>
                </c:pt>
                <c:pt idx="60">
                  <c:v>104</c:v>
                </c:pt>
                <c:pt idx="61">
                  <c:v>104</c:v>
                </c:pt>
                <c:pt idx="62">
                  <c:v>104</c:v>
                </c:pt>
                <c:pt idx="63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6-4F64-802C-9D7D89D3FE62}"/>
            </c:ext>
          </c:extLst>
        </c:ser>
        <c:ser>
          <c:idx val="1"/>
          <c:order val="1"/>
          <c:tx>
            <c:strRef>
              <c:f>'Vuotuinen kasvu'!$C$68</c:f>
              <c:strCache>
                <c:ptCount val="1"/>
                <c:pt idx="0">
                  <c:v>Total drain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'Vuotuinen kasvu'!$A$2:$A$66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'Vuotuinen kasvu'!$C$2:$C$66</c:f>
              <c:numCache>
                <c:formatCode>0.0</c:formatCode>
                <c:ptCount val="65"/>
                <c:pt idx="0">
                  <c:v>60.4</c:v>
                </c:pt>
                <c:pt idx="1">
                  <c:v>63.4</c:v>
                </c:pt>
                <c:pt idx="2">
                  <c:v>58.7</c:v>
                </c:pt>
                <c:pt idx="3">
                  <c:v>57.6</c:v>
                </c:pt>
                <c:pt idx="4">
                  <c:v>58</c:v>
                </c:pt>
                <c:pt idx="5">
                  <c:v>55.9</c:v>
                </c:pt>
                <c:pt idx="6">
                  <c:v>54.3</c:v>
                </c:pt>
                <c:pt idx="7">
                  <c:v>54.4</c:v>
                </c:pt>
                <c:pt idx="8">
                  <c:v>54</c:v>
                </c:pt>
                <c:pt idx="9">
                  <c:v>57.5</c:v>
                </c:pt>
                <c:pt idx="10">
                  <c:v>58.7</c:v>
                </c:pt>
                <c:pt idx="11">
                  <c:v>55</c:v>
                </c:pt>
                <c:pt idx="12">
                  <c:v>54.8</c:v>
                </c:pt>
                <c:pt idx="13">
                  <c:v>55</c:v>
                </c:pt>
                <c:pt idx="14">
                  <c:v>52</c:v>
                </c:pt>
                <c:pt idx="15">
                  <c:v>40.700000000000003</c:v>
                </c:pt>
                <c:pt idx="16">
                  <c:v>40.700000000000003</c:v>
                </c:pt>
                <c:pt idx="17">
                  <c:v>43</c:v>
                </c:pt>
                <c:pt idx="18">
                  <c:v>47.4</c:v>
                </c:pt>
                <c:pt idx="19">
                  <c:v>57.2</c:v>
                </c:pt>
                <c:pt idx="20">
                  <c:v>59.7</c:v>
                </c:pt>
                <c:pt idx="21">
                  <c:v>56</c:v>
                </c:pt>
                <c:pt idx="22">
                  <c:v>48.5</c:v>
                </c:pt>
                <c:pt idx="23">
                  <c:v>49.4</c:v>
                </c:pt>
                <c:pt idx="24">
                  <c:v>52.3</c:v>
                </c:pt>
                <c:pt idx="25">
                  <c:v>55.2</c:v>
                </c:pt>
                <c:pt idx="26">
                  <c:v>49.6</c:v>
                </c:pt>
                <c:pt idx="27">
                  <c:v>54.1</c:v>
                </c:pt>
                <c:pt idx="28">
                  <c:v>57.1</c:v>
                </c:pt>
                <c:pt idx="29">
                  <c:v>58.7</c:v>
                </c:pt>
                <c:pt idx="30">
                  <c:v>56.59</c:v>
                </c:pt>
                <c:pt idx="31">
                  <c:v>46.13</c:v>
                </c:pt>
                <c:pt idx="32">
                  <c:v>52.46</c:v>
                </c:pt>
                <c:pt idx="33">
                  <c:v>55.27</c:v>
                </c:pt>
                <c:pt idx="34">
                  <c:v>63.14</c:v>
                </c:pt>
                <c:pt idx="35">
                  <c:v>65.05</c:v>
                </c:pt>
                <c:pt idx="36">
                  <c:v>60.46</c:v>
                </c:pt>
                <c:pt idx="37">
                  <c:v>67.64</c:v>
                </c:pt>
                <c:pt idx="38">
                  <c:v>70.89</c:v>
                </c:pt>
                <c:pt idx="39">
                  <c:v>71.819999999999993</c:v>
                </c:pt>
                <c:pt idx="40">
                  <c:v>73.47</c:v>
                </c:pt>
                <c:pt idx="41">
                  <c:v>71.62</c:v>
                </c:pt>
                <c:pt idx="42">
                  <c:v>72.61</c:v>
                </c:pt>
                <c:pt idx="43">
                  <c:v>73.569999999999993</c:v>
                </c:pt>
                <c:pt idx="44">
                  <c:v>73.56</c:v>
                </c:pt>
                <c:pt idx="45">
                  <c:v>70.989999999999995</c:v>
                </c:pt>
                <c:pt idx="46">
                  <c:v>69.06</c:v>
                </c:pt>
                <c:pt idx="47">
                  <c:v>76.760000000000005</c:v>
                </c:pt>
                <c:pt idx="48">
                  <c:v>71.45</c:v>
                </c:pt>
                <c:pt idx="49">
                  <c:v>60.33</c:v>
                </c:pt>
                <c:pt idx="50">
                  <c:v>72.97</c:v>
                </c:pt>
                <c:pt idx="51">
                  <c:v>73.819999999999993</c:v>
                </c:pt>
                <c:pt idx="52">
                  <c:v>73.14</c:v>
                </c:pt>
                <c:pt idx="53">
                  <c:v>79.290000000000006</c:v>
                </c:pt>
                <c:pt idx="54">
                  <c:v>78.42</c:v>
                </c:pt>
                <c:pt idx="55">
                  <c:v>81.69</c:v>
                </c:pt>
                <c:pt idx="56">
                  <c:v>84.13</c:v>
                </c:pt>
                <c:pt idx="57">
                  <c:v>86.47</c:v>
                </c:pt>
                <c:pt idx="58">
                  <c:v>93.47</c:v>
                </c:pt>
                <c:pt idx="59">
                  <c:v>88.18</c:v>
                </c:pt>
                <c:pt idx="60">
                  <c:v>84.26</c:v>
                </c:pt>
                <c:pt idx="61">
                  <c:v>92.41</c:v>
                </c:pt>
                <c:pt idx="62">
                  <c:v>91.04</c:v>
                </c:pt>
                <c:pt idx="63">
                  <c:v>88.39</c:v>
                </c:pt>
                <c:pt idx="64">
                  <c:v>89.56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86-4F64-802C-9D7D89D3FE62}"/>
            </c:ext>
          </c:extLst>
        </c:ser>
        <c:ser>
          <c:idx val="2"/>
          <c:order val="2"/>
          <c:tx>
            <c:strRef>
              <c:f>'Vuotuinen kasvu'!$D$68</c:f>
              <c:strCache>
                <c:ptCount val="1"/>
                <c:pt idx="0">
                  <c:v>Industrial roundwood removals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'Vuotuinen kasvu'!$A$2:$A$66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'Vuotuinen kasvu'!$D$2:$D$66</c:f>
              <c:numCache>
                <c:formatCode>0.0</c:formatCode>
                <c:ptCount val="65"/>
                <c:pt idx="0">
                  <c:v>31.5</c:v>
                </c:pt>
                <c:pt idx="1">
                  <c:v>33.5</c:v>
                </c:pt>
                <c:pt idx="2">
                  <c:v>32.299999999999997</c:v>
                </c:pt>
                <c:pt idx="3">
                  <c:v>33</c:v>
                </c:pt>
                <c:pt idx="4">
                  <c:v>36.799999999999997</c:v>
                </c:pt>
                <c:pt idx="5">
                  <c:v>35.799999999999997</c:v>
                </c:pt>
                <c:pt idx="6">
                  <c:v>34.9</c:v>
                </c:pt>
                <c:pt idx="7">
                  <c:v>35.1</c:v>
                </c:pt>
                <c:pt idx="8">
                  <c:v>35.6</c:v>
                </c:pt>
                <c:pt idx="9">
                  <c:v>39.799999999999997</c:v>
                </c:pt>
                <c:pt idx="10">
                  <c:v>41.1</c:v>
                </c:pt>
                <c:pt idx="11">
                  <c:v>38.4</c:v>
                </c:pt>
                <c:pt idx="12">
                  <c:v>39.200000000000003</c:v>
                </c:pt>
                <c:pt idx="13">
                  <c:v>39.9</c:v>
                </c:pt>
                <c:pt idx="14">
                  <c:v>37.799999999999997</c:v>
                </c:pt>
                <c:pt idx="15">
                  <c:v>27.8</c:v>
                </c:pt>
                <c:pt idx="16">
                  <c:v>29.1</c:v>
                </c:pt>
                <c:pt idx="17">
                  <c:v>31.3</c:v>
                </c:pt>
                <c:pt idx="18">
                  <c:v>36.4</c:v>
                </c:pt>
                <c:pt idx="19">
                  <c:v>45</c:v>
                </c:pt>
                <c:pt idx="20">
                  <c:v>48.08</c:v>
                </c:pt>
                <c:pt idx="21">
                  <c:v>44.68</c:v>
                </c:pt>
                <c:pt idx="22">
                  <c:v>41.777000000000001</c:v>
                </c:pt>
                <c:pt idx="23">
                  <c:v>39.625</c:v>
                </c:pt>
                <c:pt idx="24">
                  <c:v>41.454000000000001</c:v>
                </c:pt>
                <c:pt idx="25">
                  <c:v>43.610999999999997</c:v>
                </c:pt>
                <c:pt idx="26">
                  <c:v>38.966000000000001</c:v>
                </c:pt>
                <c:pt idx="27">
                  <c:v>42.915999999999997</c:v>
                </c:pt>
                <c:pt idx="28">
                  <c:v>45.686999999999998</c:v>
                </c:pt>
                <c:pt idx="29">
                  <c:v>47.113</c:v>
                </c:pt>
                <c:pt idx="30">
                  <c:v>43.597999999999999</c:v>
                </c:pt>
                <c:pt idx="31">
                  <c:v>34.54</c:v>
                </c:pt>
                <c:pt idx="32">
                  <c:v>40.228000000000002</c:v>
                </c:pt>
                <c:pt idx="33">
                  <c:v>42.07</c:v>
                </c:pt>
                <c:pt idx="34">
                  <c:v>49.226999999999997</c:v>
                </c:pt>
                <c:pt idx="35">
                  <c:v>51.002000000000002</c:v>
                </c:pt>
                <c:pt idx="36">
                  <c:v>46.914999999999999</c:v>
                </c:pt>
                <c:pt idx="37">
                  <c:v>52.996000000000002</c:v>
                </c:pt>
                <c:pt idx="38">
                  <c:v>55.131</c:v>
                </c:pt>
                <c:pt idx="39">
                  <c:v>55.289000000000001</c:v>
                </c:pt>
                <c:pt idx="40">
                  <c:v>55.902999999999999</c:v>
                </c:pt>
                <c:pt idx="41">
                  <c:v>53.25</c:v>
                </c:pt>
                <c:pt idx="42">
                  <c:v>54.158000000000001</c:v>
                </c:pt>
                <c:pt idx="43">
                  <c:v>55.03</c:v>
                </c:pt>
                <c:pt idx="44">
                  <c:v>55.051000000000002</c:v>
                </c:pt>
                <c:pt idx="45">
                  <c:v>52.572000000000003</c:v>
                </c:pt>
                <c:pt idx="46">
                  <c:v>50.823</c:v>
                </c:pt>
                <c:pt idx="47">
                  <c:v>57.741999999999997</c:v>
                </c:pt>
                <c:pt idx="48">
                  <c:v>51.686</c:v>
                </c:pt>
                <c:pt idx="49">
                  <c:v>41.374000000000002</c:v>
                </c:pt>
                <c:pt idx="50">
                  <c:v>51.996000000000002</c:v>
                </c:pt>
                <c:pt idx="51">
                  <c:v>52.418999999999997</c:v>
                </c:pt>
                <c:pt idx="52">
                  <c:v>51.502000000000002</c:v>
                </c:pt>
                <c:pt idx="53">
                  <c:v>56.081000000000003</c:v>
                </c:pt>
                <c:pt idx="54">
                  <c:v>55.926000000000002</c:v>
                </c:pt>
                <c:pt idx="55">
                  <c:v>58.514000000000003</c:v>
                </c:pt>
                <c:pt idx="56">
                  <c:v>61.79</c:v>
                </c:pt>
                <c:pt idx="57">
                  <c:v>62.923000000000002</c:v>
                </c:pt>
                <c:pt idx="58">
                  <c:v>68.882999999999996</c:v>
                </c:pt>
                <c:pt idx="59">
                  <c:v>63.348999999999997</c:v>
                </c:pt>
                <c:pt idx="60">
                  <c:v>58.21</c:v>
                </c:pt>
                <c:pt idx="61">
                  <c:v>65.734999999999999</c:v>
                </c:pt>
                <c:pt idx="62">
                  <c:v>63.951000000000001</c:v>
                </c:pt>
                <c:pt idx="63">
                  <c:v>60.999000000000002</c:v>
                </c:pt>
                <c:pt idx="64">
                  <c:v>62.091000000000001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86-4F64-802C-9D7D89D3F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444719"/>
        <c:axId val="255447119"/>
      </c:lineChart>
      <c:catAx>
        <c:axId val="25544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7119"/>
        <c:crosses val="autoZero"/>
        <c:auto val="1"/>
        <c:lblAlgn val="ctr"/>
        <c:lblOffset val="100"/>
        <c:tickLblSkip val="5"/>
        <c:noMultiLvlLbl val="0"/>
      </c:catAx>
      <c:valAx>
        <c:axId val="25544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million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6.17364564057931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4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010432216788215"/>
          <c:y val="8.2143714227518955E-2"/>
          <c:w val="0.53836110573476581"/>
          <c:h val="8.481882670727665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7953473284646E-2"/>
          <c:y val="0.11735343465074444"/>
          <c:w val="0.94726496086384926"/>
          <c:h val="0.72343770023399201"/>
        </c:manualLayout>
      </c:layout>
      <c:lineChart>
        <c:grouping val="standard"/>
        <c:varyColors val="0"/>
        <c:ser>
          <c:idx val="0"/>
          <c:order val="0"/>
          <c:tx>
            <c:strRef>
              <c:f>'Kestävät hakkuumahdollisuudet'!$B$44</c:f>
              <c:strCache>
                <c:ptCount val="1"/>
                <c:pt idx="0">
                  <c:v>Annual increment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hakkuumahdollisuudet'!$B$2:$B$42</c:f>
              <c:numCache>
                <c:formatCode>General</c:formatCode>
                <c:ptCount val="41"/>
                <c:pt idx="0">
                  <c:v>80.739999999999995</c:v>
                </c:pt>
                <c:pt idx="1">
                  <c:v>81.760000000000005</c:v>
                </c:pt>
                <c:pt idx="2">
                  <c:v>82.77</c:v>
                </c:pt>
                <c:pt idx="3">
                  <c:v>83.79</c:v>
                </c:pt>
                <c:pt idx="4">
                  <c:v>84.8</c:v>
                </c:pt>
                <c:pt idx="5">
                  <c:v>85.82</c:v>
                </c:pt>
                <c:pt idx="6">
                  <c:v>86.83</c:v>
                </c:pt>
                <c:pt idx="7">
                  <c:v>88.64</c:v>
                </c:pt>
                <c:pt idx="8">
                  <c:v>90.45</c:v>
                </c:pt>
                <c:pt idx="9">
                  <c:v>92.26</c:v>
                </c:pt>
                <c:pt idx="10">
                  <c:v>94.07</c:v>
                </c:pt>
                <c:pt idx="11">
                  <c:v>95.88</c:v>
                </c:pt>
                <c:pt idx="12">
                  <c:v>97.69</c:v>
                </c:pt>
                <c:pt idx="13">
                  <c:v>99.5</c:v>
                </c:pt>
                <c:pt idx="14">
                  <c:v>100.69</c:v>
                </c:pt>
                <c:pt idx="15">
                  <c:v>101.89</c:v>
                </c:pt>
                <c:pt idx="16">
                  <c:v>103.08</c:v>
                </c:pt>
                <c:pt idx="17">
                  <c:v>104.28</c:v>
                </c:pt>
                <c:pt idx="18">
                  <c:v>105.47</c:v>
                </c:pt>
                <c:pt idx="19">
                  <c:v>105.94</c:v>
                </c:pt>
                <c:pt idx="20">
                  <c:v>106.4</c:v>
                </c:pt>
                <c:pt idx="21">
                  <c:v>106.87</c:v>
                </c:pt>
                <c:pt idx="22">
                  <c:v>107.33</c:v>
                </c:pt>
                <c:pt idx="23">
                  <c:v>107.8</c:v>
                </c:pt>
                <c:pt idx="24">
                  <c:v>107.02</c:v>
                </c:pt>
                <c:pt idx="25">
                  <c:v>106.22</c:v>
                </c:pt>
                <c:pt idx="26">
                  <c:v>105.43</c:v>
                </c:pt>
                <c:pt idx="27">
                  <c:v>104.63</c:v>
                </c:pt>
                <c:pt idx="28">
                  <c:v>103.83</c:v>
                </c:pt>
                <c:pt idx="29">
                  <c:v>103.03</c:v>
                </c:pt>
                <c:pt idx="30">
                  <c:v>104</c:v>
                </c:pt>
                <c:pt idx="31">
                  <c:v>104</c:v>
                </c:pt>
                <c:pt idx="32">
                  <c:v>104</c:v>
                </c:pt>
                <c:pt idx="33">
                  <c:v>104</c:v>
                </c:pt>
                <c:pt idx="34">
                  <c:v>104</c:v>
                </c:pt>
                <c:pt idx="35">
                  <c:v>104</c:v>
                </c:pt>
                <c:pt idx="36">
                  <c:v>104</c:v>
                </c:pt>
                <c:pt idx="37">
                  <c:v>104</c:v>
                </c:pt>
                <c:pt idx="38">
                  <c:v>104</c:v>
                </c:pt>
                <c:pt idx="39">
                  <c:v>104</c:v>
                </c:pt>
                <c:pt idx="40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BD-4999-95A5-3B6C26B42B8E}"/>
            </c:ext>
          </c:extLst>
        </c:ser>
        <c:ser>
          <c:idx val="1"/>
          <c:order val="1"/>
          <c:tx>
            <c:strRef>
              <c:f>'Kestävät hakkuumahdollisuudet'!$C$44</c:f>
              <c:strCache>
                <c:ptCount val="1"/>
                <c:pt idx="0">
                  <c:v>Use of domestic industrial wood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hakkuumahdollisuudet'!$C$2:$C$42</c:f>
              <c:numCache>
                <c:formatCode>#,##0.00</c:formatCode>
                <c:ptCount val="41"/>
                <c:pt idx="0">
                  <c:v>45.167000000000002</c:v>
                </c:pt>
                <c:pt idx="1">
                  <c:v>39.993000000000002</c:v>
                </c:pt>
                <c:pt idx="2">
                  <c:v>40.878999999999998</c:v>
                </c:pt>
                <c:pt idx="3">
                  <c:v>45.917999999999999</c:v>
                </c:pt>
                <c:pt idx="4">
                  <c:v>50.009</c:v>
                </c:pt>
                <c:pt idx="5">
                  <c:v>49.341000000000001</c:v>
                </c:pt>
                <c:pt idx="6">
                  <c:v>48.267000000000003</c:v>
                </c:pt>
                <c:pt idx="7">
                  <c:v>55.432000000000002</c:v>
                </c:pt>
                <c:pt idx="8">
                  <c:v>56.848999999999997</c:v>
                </c:pt>
                <c:pt idx="9">
                  <c:v>57.109000000000002</c:v>
                </c:pt>
                <c:pt idx="10">
                  <c:v>57.957000000000001</c:v>
                </c:pt>
                <c:pt idx="11">
                  <c:v>53.783999999999999</c:v>
                </c:pt>
                <c:pt idx="12">
                  <c:v>55.045999999999999</c:v>
                </c:pt>
                <c:pt idx="13">
                  <c:v>56.960999999999999</c:v>
                </c:pt>
                <c:pt idx="14">
                  <c:v>57.526000000000003</c:v>
                </c:pt>
                <c:pt idx="15">
                  <c:v>49.88</c:v>
                </c:pt>
                <c:pt idx="16">
                  <c:v>56.343000000000004</c:v>
                </c:pt>
                <c:pt idx="17">
                  <c:v>59.444000000000003</c:v>
                </c:pt>
                <c:pt idx="18">
                  <c:v>51.531999999999996</c:v>
                </c:pt>
                <c:pt idx="19">
                  <c:v>44.17</c:v>
                </c:pt>
                <c:pt idx="20">
                  <c:v>53.134999999999998</c:v>
                </c:pt>
                <c:pt idx="21">
                  <c:v>52.777999999999999</c:v>
                </c:pt>
                <c:pt idx="22">
                  <c:v>52.62</c:v>
                </c:pt>
                <c:pt idx="23">
                  <c:v>53.841999999999999</c:v>
                </c:pt>
                <c:pt idx="24">
                  <c:v>54.988</c:v>
                </c:pt>
                <c:pt idx="25">
                  <c:v>56.149000000000001</c:v>
                </c:pt>
                <c:pt idx="26">
                  <c:v>58.912999999999997</c:v>
                </c:pt>
                <c:pt idx="27">
                  <c:v>62.195</c:v>
                </c:pt>
                <c:pt idx="28">
                  <c:v>64.471000000000004</c:v>
                </c:pt>
                <c:pt idx="29">
                  <c:v>61.326000000000001</c:v>
                </c:pt>
                <c:pt idx="30">
                  <c:v>57.322000000000003</c:v>
                </c:pt>
                <c:pt idx="31">
                  <c:v>62.351999999999997</c:v>
                </c:pt>
                <c:pt idx="32">
                  <c:v>61.262</c:v>
                </c:pt>
                <c:pt idx="33">
                  <c:v>57.841000000000001</c:v>
                </c:pt>
                <c:pt idx="34">
                  <c:v>58.823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BD-4999-95A5-3B6C26B42B8E}"/>
            </c:ext>
          </c:extLst>
        </c:ser>
        <c:ser>
          <c:idx val="2"/>
          <c:order val="2"/>
          <c:tx>
            <c:strRef>
              <c:f>'Kestävät hakkuumahdollisuudet'!$D$44</c:f>
              <c:strCache>
                <c:ptCount val="1"/>
                <c:pt idx="0">
                  <c:v>Total use of industrial wood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hakkuumahdollisuudet'!$D$2:$D$42</c:f>
              <c:numCache>
                <c:formatCode>#,##0.00</c:formatCode>
                <c:ptCount val="41"/>
                <c:pt idx="0">
                  <c:v>51.183</c:v>
                </c:pt>
                <c:pt idx="1">
                  <c:v>45.573</c:v>
                </c:pt>
                <c:pt idx="2">
                  <c:v>47.811999999999998</c:v>
                </c:pt>
                <c:pt idx="3">
                  <c:v>52.893999999999998</c:v>
                </c:pt>
                <c:pt idx="4">
                  <c:v>58.545999999999999</c:v>
                </c:pt>
                <c:pt idx="5">
                  <c:v>58.298999999999999</c:v>
                </c:pt>
                <c:pt idx="6">
                  <c:v>56.222999999999999</c:v>
                </c:pt>
                <c:pt idx="7">
                  <c:v>64.921999999999997</c:v>
                </c:pt>
                <c:pt idx="8">
                  <c:v>67.703999999999994</c:v>
                </c:pt>
                <c:pt idx="9">
                  <c:v>68.832999999999998</c:v>
                </c:pt>
                <c:pt idx="10">
                  <c:v>70.793999999999997</c:v>
                </c:pt>
                <c:pt idx="11">
                  <c:v>67.322999999999993</c:v>
                </c:pt>
                <c:pt idx="12">
                  <c:v>71.308000000000007</c:v>
                </c:pt>
                <c:pt idx="13">
                  <c:v>73.468000000000004</c:v>
                </c:pt>
                <c:pt idx="14">
                  <c:v>74.927999999999997</c:v>
                </c:pt>
                <c:pt idx="15">
                  <c:v>67.81</c:v>
                </c:pt>
                <c:pt idx="16">
                  <c:v>75.519000000000005</c:v>
                </c:pt>
                <c:pt idx="17">
                  <c:v>75.424999999999997</c:v>
                </c:pt>
                <c:pt idx="18">
                  <c:v>66.260999999999996</c:v>
                </c:pt>
                <c:pt idx="19">
                  <c:v>51.481999999999999</c:v>
                </c:pt>
                <c:pt idx="20">
                  <c:v>62.539000000000001</c:v>
                </c:pt>
                <c:pt idx="21">
                  <c:v>61.637</c:v>
                </c:pt>
                <c:pt idx="22">
                  <c:v>61.091999999999999</c:v>
                </c:pt>
                <c:pt idx="23">
                  <c:v>63.84</c:v>
                </c:pt>
                <c:pt idx="24">
                  <c:v>63.901000000000003</c:v>
                </c:pt>
                <c:pt idx="25">
                  <c:v>64.67</c:v>
                </c:pt>
                <c:pt idx="26">
                  <c:v>67.426000000000002</c:v>
                </c:pt>
                <c:pt idx="27">
                  <c:v>69.674000000000007</c:v>
                </c:pt>
                <c:pt idx="28">
                  <c:v>73.552999999999997</c:v>
                </c:pt>
                <c:pt idx="29">
                  <c:v>71.082999999999998</c:v>
                </c:pt>
                <c:pt idx="30">
                  <c:v>67.039000000000001</c:v>
                </c:pt>
                <c:pt idx="31">
                  <c:v>72.156000000000006</c:v>
                </c:pt>
                <c:pt idx="32">
                  <c:v>65.212000000000003</c:v>
                </c:pt>
                <c:pt idx="33">
                  <c:v>61.17</c:v>
                </c:pt>
                <c:pt idx="34">
                  <c:v>62.655000000000001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BD-4999-95A5-3B6C26B42B8E}"/>
            </c:ext>
          </c:extLst>
        </c:ser>
        <c:ser>
          <c:idx val="3"/>
          <c:order val="3"/>
          <c:tx>
            <c:strRef>
              <c:f>'Kestävät hakkuumahdollisuudet'!$E$44</c:f>
              <c:strCache>
                <c:ptCount val="1"/>
                <c:pt idx="0">
                  <c:v>Sustainable harvesting opportunities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hakkuumahdollisuudet'!$E$2:$E$42</c:f>
              <c:numCache>
                <c:formatCode>General</c:formatCode>
                <c:ptCount val="41"/>
                <c:pt idx="10" formatCode="#\ ##0.0">
                  <c:v>68</c:v>
                </c:pt>
                <c:pt idx="11" formatCode="#\ ##0.0">
                  <c:v>68</c:v>
                </c:pt>
                <c:pt idx="12" formatCode="#\ ##0.0">
                  <c:v>68</c:v>
                </c:pt>
                <c:pt idx="13" formatCode="#\ ##0.0">
                  <c:v>68</c:v>
                </c:pt>
                <c:pt idx="14" formatCode="#\ ##0.0">
                  <c:v>68</c:v>
                </c:pt>
                <c:pt idx="15" formatCode="#\ ##0.0">
                  <c:v>68</c:v>
                </c:pt>
                <c:pt idx="16" formatCode="#\ ##0.0">
                  <c:v>70</c:v>
                </c:pt>
                <c:pt idx="17" formatCode="#\ ##0.0">
                  <c:v>70</c:v>
                </c:pt>
                <c:pt idx="18" formatCode="#\ ##0.0">
                  <c:v>70</c:v>
                </c:pt>
                <c:pt idx="19" formatCode="#\ ##0.0">
                  <c:v>70</c:v>
                </c:pt>
                <c:pt idx="20" formatCode="#\ ##0.0">
                  <c:v>70</c:v>
                </c:pt>
                <c:pt idx="21" formatCode="#\ ##0.0">
                  <c:v>81</c:v>
                </c:pt>
                <c:pt idx="22" formatCode="#\ ##0.0">
                  <c:v>81</c:v>
                </c:pt>
                <c:pt idx="23" formatCode="#\ ##0.0">
                  <c:v>81</c:v>
                </c:pt>
                <c:pt idx="24" formatCode="#\ ##0.0">
                  <c:v>81</c:v>
                </c:pt>
                <c:pt idx="25" formatCode="#\ ##0.0">
                  <c:v>84.3</c:v>
                </c:pt>
                <c:pt idx="26" formatCode="#\ ##0.0">
                  <c:v>80.5</c:v>
                </c:pt>
                <c:pt idx="27" formatCode="#\ ##0.0">
                  <c:v>80.5</c:v>
                </c:pt>
                <c:pt idx="28" formatCode="#\ ##0.0">
                  <c:v>80.5</c:v>
                </c:pt>
                <c:pt idx="29" formatCode="#,##0.00">
                  <c:v>79.781999999999996</c:v>
                </c:pt>
                <c:pt idx="30" formatCode="#,##0.00">
                  <c:v>79.781999999999996</c:v>
                </c:pt>
                <c:pt idx="31" formatCode="#,##0.00">
                  <c:v>79.781999999999996</c:v>
                </c:pt>
                <c:pt idx="32" formatCode="#,##0.00">
                  <c:v>79.781999999999996</c:v>
                </c:pt>
                <c:pt idx="33" formatCode="#,##0.00">
                  <c:v>79.781999999999996</c:v>
                </c:pt>
                <c:pt idx="34" formatCode="#,##0.00">
                  <c:v>79.781999999999996</c:v>
                </c:pt>
                <c:pt idx="35" formatCode="#,##0.00">
                  <c:v>79.781999999999996</c:v>
                </c:pt>
                <c:pt idx="36" formatCode="#,##0.00">
                  <c:v>79.781999999999996</c:v>
                </c:pt>
                <c:pt idx="37" formatCode="#,##0.00">
                  <c:v>79.781999999999996</c:v>
                </c:pt>
                <c:pt idx="38" formatCode="#,##0.00">
                  <c:v>79.781999999999996</c:v>
                </c:pt>
                <c:pt idx="39" formatCode="#,##0.00">
                  <c:v>87.147000000000006</c:v>
                </c:pt>
                <c:pt idx="40" formatCode="#,##0.00">
                  <c:v>87.147000000000006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BD-4999-95A5-3B6C26B42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03680"/>
        <c:axId val="38385920"/>
      </c:lineChart>
      <c:catAx>
        <c:axId val="384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385920"/>
        <c:crosses val="autoZero"/>
        <c:auto val="1"/>
        <c:lblAlgn val="ctr"/>
        <c:lblOffset val="100"/>
        <c:tickLblSkip val="2"/>
        <c:noMultiLvlLbl val="0"/>
      </c:catAx>
      <c:valAx>
        <c:axId val="3838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2000" b="0" i="0" u="none" strike="noStrike" kern="1200" baseline="0" dirty="0">
                    <a:solidFill>
                      <a:schemeClr val="accent6"/>
                    </a:solidFill>
                  </a:rPr>
                  <a:t>million </a:t>
                </a:r>
                <a:r>
                  <a:rPr lang="en-US" sz="20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20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1.347648926627143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40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0.75829</cdr:x>
      <cdr:y>0.14792</cdr:y>
    </cdr:from>
    <cdr:to>
      <cdr:x>0.9543</cdr:x>
      <cdr:y>0.21947</cdr:y>
    </cdr:to>
    <cdr:sp macro="" textlink="">
      <cdr:nvSpPr>
        <cdr:cNvPr id="5" name="Tekstiruutu 1">
          <a:extLst xmlns:a="http://schemas.openxmlformats.org/drawingml/2006/main">
            <a:ext uri="{FF2B5EF4-FFF2-40B4-BE49-F238E27FC236}">
              <a16:creationId xmlns:a16="http://schemas.microsoft.com/office/drawing/2014/main" id="{BA2393A5-6669-AE2E-3014-397F3FE30760}"/>
            </a:ext>
          </a:extLst>
        </cdr:cNvPr>
        <cdr:cNvSpPr txBox="1"/>
      </cdr:nvSpPr>
      <cdr:spPr>
        <a:xfrm xmlns:a="http://schemas.openxmlformats.org/drawingml/2006/main">
          <a:off x="12155833" y="997286"/>
          <a:ext cx="3142187" cy="482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 err="1">
              <a:solidFill>
                <a:schemeClr val="accent1">
                  <a:lumMod val="75000"/>
                </a:schemeClr>
              </a:solidFill>
            </a:rPr>
            <a:t>Annual</a:t>
          </a:r>
          <a:r>
            <a:rPr lang="fi-FI" sz="2000" baseline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i-FI" sz="2000" baseline="0" dirty="0" err="1">
              <a:solidFill>
                <a:schemeClr val="accent1">
                  <a:lumMod val="75000"/>
                </a:schemeClr>
              </a:solidFill>
            </a:rPr>
            <a:t>growth</a:t>
          </a:r>
          <a:endParaRPr lang="fi-FI" sz="1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0.66495</cdr:x>
      <cdr:y>0.28926</cdr:y>
    </cdr:from>
    <cdr:to>
      <cdr:x>0.90472</cdr:x>
      <cdr:y>0.36356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FDDFD614-FE26-8236-A61B-09FED7AD9790}"/>
            </a:ext>
          </a:extLst>
        </cdr:cNvPr>
        <cdr:cNvSpPr txBox="1"/>
      </cdr:nvSpPr>
      <cdr:spPr>
        <a:xfrm xmlns:a="http://schemas.openxmlformats.org/drawingml/2006/main">
          <a:off x="10659535" y="1950200"/>
          <a:ext cx="3843638" cy="500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 err="1">
              <a:solidFill>
                <a:schemeClr val="accent4"/>
              </a:solidFill>
            </a:rPr>
            <a:t>Sustainable</a:t>
          </a:r>
          <a:r>
            <a:rPr lang="fi-FI" sz="2000" dirty="0">
              <a:solidFill>
                <a:schemeClr val="accent4"/>
              </a:solidFill>
            </a:rPr>
            <a:t> </a:t>
          </a:r>
          <a:r>
            <a:rPr lang="fi-FI" sz="2000" dirty="0" err="1">
              <a:solidFill>
                <a:schemeClr val="accent4"/>
              </a:solidFill>
            </a:rPr>
            <a:t>harvesting</a:t>
          </a:r>
          <a:r>
            <a:rPr lang="fi-FI" sz="2000" dirty="0">
              <a:solidFill>
                <a:schemeClr val="accent4"/>
              </a:solidFill>
            </a:rPr>
            <a:t> </a:t>
          </a:r>
          <a:r>
            <a:rPr lang="fi-FI" sz="2000" dirty="0" err="1">
              <a:solidFill>
                <a:schemeClr val="accent4"/>
              </a:solidFill>
            </a:rPr>
            <a:t>opportunities</a:t>
          </a:r>
          <a:endParaRPr lang="fi-FI" sz="2000" dirty="0">
            <a:solidFill>
              <a:schemeClr val="accent4"/>
            </a:solidFill>
          </a:endParaRPr>
        </a:p>
        <a:p xmlns:a="http://schemas.openxmlformats.org/drawingml/2006/main">
          <a:endParaRPr lang="fi-FI" sz="1800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0.51599</cdr:x>
      <cdr:y>0.52597</cdr:y>
    </cdr:from>
    <cdr:to>
      <cdr:x>0.75804</cdr:x>
      <cdr:y>0.59762</cdr:y>
    </cdr:to>
    <cdr:sp macro="" textlink="">
      <cdr:nvSpPr>
        <cdr:cNvPr id="7" name="Tekstiruutu 1">
          <a:extLst xmlns:a="http://schemas.openxmlformats.org/drawingml/2006/main">
            <a:ext uri="{FF2B5EF4-FFF2-40B4-BE49-F238E27FC236}">
              <a16:creationId xmlns:a16="http://schemas.microsoft.com/office/drawing/2014/main" id="{A74A0FAD-746F-1A6F-2C6A-0D84D16E479C}"/>
            </a:ext>
          </a:extLst>
        </cdr:cNvPr>
        <cdr:cNvSpPr txBox="1"/>
      </cdr:nvSpPr>
      <cdr:spPr>
        <a:xfrm xmlns:a="http://schemas.openxmlformats.org/drawingml/2006/main">
          <a:off x="8271617" y="3546119"/>
          <a:ext cx="3880242" cy="48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 err="1">
              <a:solidFill>
                <a:schemeClr val="accent6"/>
              </a:solidFill>
            </a:rPr>
            <a:t>Use</a:t>
          </a:r>
          <a:r>
            <a:rPr lang="fi-FI" sz="2000" dirty="0">
              <a:solidFill>
                <a:schemeClr val="accent6"/>
              </a:solidFill>
            </a:rPr>
            <a:t> of </a:t>
          </a:r>
          <a:r>
            <a:rPr lang="fi-FI" sz="2000" dirty="0" err="1">
              <a:solidFill>
                <a:schemeClr val="accent6"/>
              </a:solidFill>
            </a:rPr>
            <a:t>domestic</a:t>
          </a:r>
          <a:r>
            <a:rPr lang="fi-FI" sz="2000" dirty="0">
              <a:solidFill>
                <a:schemeClr val="accent6"/>
              </a:solidFill>
            </a:rPr>
            <a:t> </a:t>
          </a:r>
          <a:r>
            <a:rPr lang="fi-FI" sz="2000" dirty="0" err="1">
              <a:solidFill>
                <a:schemeClr val="accent6"/>
              </a:solidFill>
            </a:rPr>
            <a:t>industrial</a:t>
          </a:r>
          <a:r>
            <a:rPr lang="fi-FI" sz="2000" dirty="0">
              <a:solidFill>
                <a:schemeClr val="accent6"/>
              </a:solidFill>
            </a:rPr>
            <a:t> </a:t>
          </a:r>
          <a:r>
            <a:rPr lang="fi-FI" sz="2000" dirty="0" err="1">
              <a:solidFill>
                <a:schemeClr val="accent6"/>
              </a:solidFill>
            </a:rPr>
            <a:t>wood</a:t>
          </a:r>
          <a:endParaRPr lang="fi-FI" sz="2000" baseline="0" dirty="0">
            <a:solidFill>
              <a:schemeClr val="accent6"/>
            </a:solidFill>
          </a:endParaRPr>
        </a:p>
        <a:p xmlns:a="http://schemas.openxmlformats.org/drawingml/2006/main">
          <a:endParaRPr lang="fi-FI" sz="2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0.86328</cdr:x>
      <cdr:y>0.4097</cdr:y>
    </cdr:from>
    <cdr:to>
      <cdr:x>0.98732</cdr:x>
      <cdr:y>0.51109</cdr:y>
    </cdr:to>
    <cdr:sp macro="" textlink="">
      <cdr:nvSpPr>
        <cdr:cNvPr id="8" name="Tekstiruutu 1">
          <a:extLst xmlns:a="http://schemas.openxmlformats.org/drawingml/2006/main">
            <a:ext uri="{FF2B5EF4-FFF2-40B4-BE49-F238E27FC236}">
              <a16:creationId xmlns:a16="http://schemas.microsoft.com/office/drawing/2014/main" id="{8928B32D-CE19-2DE9-1597-1F5371A1763A}"/>
            </a:ext>
          </a:extLst>
        </cdr:cNvPr>
        <cdr:cNvSpPr txBox="1"/>
      </cdr:nvSpPr>
      <cdr:spPr>
        <a:xfrm xmlns:a="http://schemas.openxmlformats.org/drawingml/2006/main">
          <a:off x="13838917" y="2762261"/>
          <a:ext cx="1988458" cy="683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 err="1">
              <a:solidFill>
                <a:schemeClr val="tx1"/>
              </a:solidFill>
            </a:rPr>
            <a:t>Use</a:t>
          </a:r>
          <a:r>
            <a:rPr lang="fi-FI" sz="2000" dirty="0">
              <a:solidFill>
                <a:schemeClr val="tx1"/>
              </a:solidFill>
            </a:rPr>
            <a:t> of </a:t>
          </a:r>
          <a:r>
            <a:rPr lang="fi-FI" sz="2000" dirty="0" err="1">
              <a:solidFill>
                <a:schemeClr val="tx1"/>
              </a:solidFill>
            </a:rPr>
            <a:t>imported</a:t>
          </a:r>
          <a:endParaRPr lang="fi-FI" sz="2000" dirty="0">
            <a:solidFill>
              <a:schemeClr val="tx1"/>
            </a:solidFill>
          </a:endParaRPr>
        </a:p>
        <a:p xmlns:a="http://schemas.openxmlformats.org/drawingml/2006/main">
          <a:r>
            <a:rPr lang="fi-FI" sz="2000" dirty="0" err="1">
              <a:solidFill>
                <a:schemeClr val="tx1"/>
              </a:solidFill>
            </a:rPr>
            <a:t>industrial</a:t>
          </a:r>
          <a:r>
            <a:rPr lang="fi-FI" sz="2000" dirty="0">
              <a:solidFill>
                <a:schemeClr val="tx1"/>
              </a:solidFill>
            </a:rPr>
            <a:t> wood</a:t>
          </a:r>
        </a:p>
        <a:p xmlns:a="http://schemas.openxmlformats.org/drawingml/2006/main">
          <a:endParaRPr lang="fi-FI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0.84188</cdr:x>
      <cdr:y>0.45755</cdr:y>
    </cdr:from>
    <cdr:to>
      <cdr:x>0.86086</cdr:x>
      <cdr:y>0.48428</cdr:y>
    </cdr:to>
    <cdr:sp macro="" textlink="">
      <cdr:nvSpPr>
        <cdr:cNvPr id="9" name="Oikea aaltosulje 8">
          <a:extLst xmlns:a="http://schemas.openxmlformats.org/drawingml/2006/main">
            <a:ext uri="{FF2B5EF4-FFF2-40B4-BE49-F238E27FC236}">
              <a16:creationId xmlns:a16="http://schemas.microsoft.com/office/drawing/2014/main" id="{D136E8C6-73BA-F323-733F-1B7AAFC80445}"/>
            </a:ext>
          </a:extLst>
        </cdr:cNvPr>
        <cdr:cNvSpPr/>
      </cdr:nvSpPr>
      <cdr:spPr>
        <a:xfrm xmlns:a="http://schemas.openxmlformats.org/drawingml/2006/main">
          <a:off x="13495760" y="3084872"/>
          <a:ext cx="304261" cy="180217"/>
        </a:xfrm>
        <a:prstGeom xmlns:a="http://schemas.openxmlformats.org/drawingml/2006/main" prst="rightBrace">
          <a:avLst>
            <a:gd name="adj1" fmla="val 0"/>
            <a:gd name="adj2" fmla="val 54212"/>
          </a:avLst>
        </a:prstGeom>
        <a:ln xmlns:a="http://schemas.openxmlformats.org/drawingml/2006/main" w="25400" cap="rnd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23.10.2025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65D5B-E391-4540-B1D3-B24AC8736C3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74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23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‹#›</a:t>
            </a:fld>
            <a:endParaRPr lang="en-GB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/>
              <a:t>14 May 2025</a:t>
            </a:r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D68B6890-07D8-2C5F-9EBE-F6A8E0438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4800" y="9641417"/>
            <a:ext cx="3209898" cy="359833"/>
          </a:xfrm>
        </p:spPr>
        <p:txBody>
          <a:bodyPr>
            <a:noAutofit/>
          </a:bodyPr>
          <a:lstStyle>
            <a:lvl1pPr marL="0" indent="0">
              <a:buNone/>
              <a:defRPr sz="1470"/>
            </a:lvl1pPr>
          </a:lstStyle>
          <a:p>
            <a:pPr lvl="0"/>
            <a:r>
              <a:rPr lang="en-GB" dirty="0"/>
              <a:t>Kirjoita lähde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7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77EE0CF-44EA-D29C-E1CD-082024704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1</a:t>
            </a:fld>
            <a:endParaRPr lang="en-GB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6893E88-2FFD-4A79-B8CD-9761103981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642931"/>
              </p:ext>
            </p:extLst>
          </p:nvPr>
        </p:nvGraphicFramePr>
        <p:xfrm>
          <a:off x="1128156" y="2068273"/>
          <a:ext cx="16031690" cy="672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tsikko 2">
            <a:extLst>
              <a:ext uri="{FF2B5EF4-FFF2-40B4-BE49-F238E27FC236}">
                <a16:creationId xmlns:a16="http://schemas.microsoft.com/office/drawing/2014/main" id="{75ED21CE-3CE7-F4CB-9978-0BF58C792455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5200" dirty="0">
                <a:solidFill>
                  <a:schemeClr val="accent6"/>
                </a:solidFill>
              </a:rPr>
              <a:t>Finnish Forest Volume Nearly Doubled in 100 Years</a:t>
            </a:r>
            <a:endParaRPr lang="fi-FI" sz="5200" dirty="0">
              <a:solidFill>
                <a:schemeClr val="accent6"/>
              </a:solidFill>
            </a:endParaRPr>
          </a:p>
        </p:txBody>
      </p: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DE6F395F-F6EF-9D82-4A46-DC164422B7F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Luke</a:t>
            </a:r>
          </a:p>
        </p:txBody>
      </p:sp>
      <p:sp>
        <p:nvSpPr>
          <p:cNvPr id="17" name="Päivämäärän paikkamerkki 1">
            <a:extLst>
              <a:ext uri="{FF2B5EF4-FFF2-40B4-BE49-F238E27FC236}">
                <a16:creationId xmlns:a16="http://schemas.microsoft.com/office/drawing/2014/main" id="{F39F9694-46BF-04B5-D895-26C9CD3255EF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</p:spTree>
    <p:extLst>
      <p:ext uri="{BB962C8B-B14F-4D97-AF65-F5344CB8AC3E}">
        <p14:creationId xmlns:p14="http://schemas.microsoft.com/office/powerpoint/2010/main" val="110611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EDC445F-CB0B-E0A2-CB27-434016346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2</a:t>
            </a:fld>
            <a:endParaRPr lang="en-GB" dirty="0"/>
          </a:p>
        </p:txBody>
      </p:sp>
      <p:graphicFrame>
        <p:nvGraphicFramePr>
          <p:cNvPr id="7" name="Sisällön paikkamerkki 9">
            <a:extLst>
              <a:ext uri="{FF2B5EF4-FFF2-40B4-BE49-F238E27FC236}">
                <a16:creationId xmlns:a16="http://schemas.microsoft.com/office/drawing/2014/main" id="{A6FF2822-9E43-1D01-2BD5-5D6C41E2D4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3689274"/>
              </p:ext>
            </p:extLst>
          </p:nvPr>
        </p:nvGraphicFramePr>
        <p:xfrm>
          <a:off x="1301181" y="2116465"/>
          <a:ext cx="15708974" cy="693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tsikko 2">
            <a:extLst>
              <a:ext uri="{FF2B5EF4-FFF2-40B4-BE49-F238E27FC236}">
                <a16:creationId xmlns:a16="http://schemas.microsoft.com/office/drawing/2014/main" id="{6501F45A-855F-0C51-70AA-545750D12FB3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 err="1">
                <a:solidFill>
                  <a:schemeClr val="accent6"/>
                </a:solidFill>
              </a:rPr>
              <a:t>Pine</a:t>
            </a:r>
            <a:r>
              <a:rPr lang="fi-FI" dirty="0">
                <a:solidFill>
                  <a:schemeClr val="accent6"/>
                </a:solidFill>
              </a:rPr>
              <a:t> and </a:t>
            </a:r>
            <a:r>
              <a:rPr lang="fi-FI" dirty="0" err="1">
                <a:solidFill>
                  <a:schemeClr val="accent6"/>
                </a:solidFill>
              </a:rPr>
              <a:t>Spruce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Dominate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Finland’s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Forests</a:t>
            </a:r>
            <a:endParaRPr lang="fi-FI" altLang="fi-FI" dirty="0">
              <a:solidFill>
                <a:schemeClr val="accent6"/>
              </a:solidFill>
            </a:endParaRPr>
          </a:p>
          <a:p>
            <a:r>
              <a:rPr lang="fi-FI" altLang="fi-FI" sz="3600" dirty="0">
                <a:solidFill>
                  <a:schemeClr val="accent6"/>
                </a:solidFill>
              </a:rPr>
              <a:t>Total </a:t>
            </a:r>
            <a:r>
              <a:rPr lang="fi-FI" altLang="fi-FI" sz="3600" dirty="0" err="1">
                <a:solidFill>
                  <a:schemeClr val="accent6"/>
                </a:solidFill>
              </a:rPr>
              <a:t>Forest</a:t>
            </a:r>
            <a:r>
              <a:rPr lang="fi-FI" altLang="fi-FI" sz="3600" dirty="0">
                <a:solidFill>
                  <a:schemeClr val="accent6"/>
                </a:solidFill>
              </a:rPr>
              <a:t> Volume 2.6 </a:t>
            </a:r>
            <a:r>
              <a:rPr lang="fi-FI" altLang="fi-FI" sz="3600" dirty="0" err="1">
                <a:solidFill>
                  <a:schemeClr val="accent6"/>
                </a:solidFill>
              </a:rPr>
              <a:t>billion</a:t>
            </a:r>
            <a:r>
              <a:rPr lang="fi-FI" altLang="fi-FI" sz="3600" dirty="0">
                <a:solidFill>
                  <a:schemeClr val="accent6"/>
                </a:solidFill>
              </a:rPr>
              <a:t> m</a:t>
            </a:r>
            <a:r>
              <a:rPr lang="fi-FI" altLang="fi-FI" sz="3600" baseline="30000" dirty="0">
                <a:solidFill>
                  <a:schemeClr val="accent6"/>
                </a:solidFill>
              </a:rPr>
              <a:t>3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47092976-C041-6CC2-21DD-ADFE7489E29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Luke</a:t>
            </a:r>
          </a:p>
        </p:txBody>
      </p:sp>
      <p:sp>
        <p:nvSpPr>
          <p:cNvPr id="14" name="Päivämäärän paikkamerkki 1">
            <a:extLst>
              <a:ext uri="{FF2B5EF4-FFF2-40B4-BE49-F238E27FC236}">
                <a16:creationId xmlns:a16="http://schemas.microsoft.com/office/drawing/2014/main" id="{58209EFD-AEB4-ABA0-3A13-982ACA6C9DB3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</p:spTree>
    <p:extLst>
      <p:ext uri="{BB962C8B-B14F-4D97-AF65-F5344CB8AC3E}">
        <p14:creationId xmlns:p14="http://schemas.microsoft.com/office/powerpoint/2010/main" val="2011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F842AE-7FB6-4628-2C5E-A39025519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3</a:t>
            </a:fld>
            <a:endParaRPr lang="en-GB" dirty="0"/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9B986574-92DE-8B92-77CC-7AEA7057D19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National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of Finland, Luke</a:t>
            </a:r>
          </a:p>
        </p:txBody>
      </p:sp>
      <p:sp>
        <p:nvSpPr>
          <p:cNvPr id="6" name="Päivämäärän paikkamerkki 1">
            <a:extLst>
              <a:ext uri="{FF2B5EF4-FFF2-40B4-BE49-F238E27FC236}">
                <a16:creationId xmlns:a16="http://schemas.microsoft.com/office/drawing/2014/main" id="{C09DFD8F-04DB-347B-4E62-31FDF688E36D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8" name="Otsikko 2">
            <a:extLst>
              <a:ext uri="{FF2B5EF4-FFF2-40B4-BE49-F238E27FC236}">
                <a16:creationId xmlns:a16="http://schemas.microsoft.com/office/drawing/2014/main" id="{31B0944E-1357-521A-EF90-9F8AFECDA54F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Finland’s Total Land Area 33.8 Million ha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D06C5C45-C55C-4DEA-85D6-DD69C2183F4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9979401"/>
              </p:ext>
            </p:extLst>
          </p:nvPr>
        </p:nvGraphicFramePr>
        <p:xfrm>
          <a:off x="1128156" y="2068274"/>
          <a:ext cx="16031690" cy="671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49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94DB608-4617-798F-8E8D-23D8FDEAB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4</a:t>
            </a:fld>
            <a:endParaRPr lang="en-GB" dirty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636C210C-2584-AF59-202A-C687EB061A26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21761C68-4F61-58BC-F068-023BF51961CF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14" name="Otsikko 2">
            <a:extLst>
              <a:ext uri="{FF2B5EF4-FFF2-40B4-BE49-F238E27FC236}">
                <a16:creationId xmlns:a16="http://schemas.microsoft.com/office/drawing/2014/main" id="{940EE7C8-FEA0-C3A3-ED2F-119A82BE3B85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 err="1">
                <a:solidFill>
                  <a:schemeClr val="accent6"/>
                </a:solidFill>
              </a:rPr>
              <a:t>Land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Classes</a:t>
            </a:r>
            <a:r>
              <a:rPr lang="fi-FI" dirty="0">
                <a:solidFill>
                  <a:schemeClr val="accent6"/>
                </a:solidFill>
              </a:rPr>
              <a:t> on </a:t>
            </a:r>
            <a:r>
              <a:rPr lang="fi-FI" dirty="0" err="1">
                <a:solidFill>
                  <a:schemeClr val="accent6"/>
                </a:solidFill>
              </a:rPr>
              <a:t>Forestry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Land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4CC63A7F-647D-4E69-8CE9-3DC944A883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0636399"/>
              </p:ext>
            </p:extLst>
          </p:nvPr>
        </p:nvGraphicFramePr>
        <p:xfrm>
          <a:off x="1128713" y="2068513"/>
          <a:ext cx="16030575" cy="672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kstiruutu 7">
            <a:extLst>
              <a:ext uri="{FF2B5EF4-FFF2-40B4-BE49-F238E27FC236}">
                <a16:creationId xmlns:a16="http://schemas.microsoft.com/office/drawing/2014/main" id="{B95ACD87-36A6-5C38-A519-BD7CAF6401DE}"/>
              </a:ext>
            </a:extLst>
          </p:cNvPr>
          <p:cNvSpPr txBox="1"/>
          <p:nvPr/>
        </p:nvSpPr>
        <p:spPr>
          <a:xfrm>
            <a:off x="12772571" y="2068273"/>
            <a:ext cx="4386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6"/>
                </a:solidFill>
              </a:rPr>
              <a:t>86% of Finland’s land area is forestry land, which includes forest land, poorly productive land, unproductive land, as well as forest roads, storage areas, and other related land.</a:t>
            </a:r>
            <a:endParaRPr lang="fi-FI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5D9A5AD-4283-9A27-5FEA-307DE39E1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5</a:t>
            </a:fld>
            <a:endParaRPr lang="en-GB" dirty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71E9550D-63DE-D2A4-D568-6383BD090EBB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Centre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83C10299-46A3-D9D8-91FB-EA00DC2DA3A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12" name="Otsikko 2">
            <a:extLst>
              <a:ext uri="{FF2B5EF4-FFF2-40B4-BE49-F238E27FC236}">
                <a16:creationId xmlns:a16="http://schemas.microsoft.com/office/drawing/2014/main" id="{8EBB0588-1F76-0BF8-D3B6-87926A6E887D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Finland has over 600,000 forest owners</a:t>
            </a:r>
          </a:p>
          <a:p>
            <a:r>
              <a:rPr lang="en-US" sz="3600" dirty="0">
                <a:solidFill>
                  <a:schemeClr val="accent6"/>
                </a:solidFill>
              </a:rPr>
              <a:t>Ownership shares of forestry land area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0FD7A57C-F60B-4FD7-8CC5-1508B09243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2458686"/>
              </p:ext>
            </p:extLst>
          </p:nvPr>
        </p:nvGraphicFramePr>
        <p:xfrm>
          <a:off x="1128713" y="2068513"/>
          <a:ext cx="15925800" cy="672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87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793B4A1-531E-8C4E-4E1A-863F26D04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6</a:t>
            </a:fld>
            <a:endParaRPr lang="en-GB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F66A9C5-0557-77B9-A425-C59903DE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Annual increment of Finland’s forests exceeds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100 million cubic meters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FE5F62DF-389A-7985-1168-773937E3FD6E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Luke</a:t>
            </a:r>
          </a:p>
        </p:txBody>
      </p:sp>
      <p:sp>
        <p:nvSpPr>
          <p:cNvPr id="10" name="Päivämäärän paikkamerkki 1">
            <a:extLst>
              <a:ext uri="{FF2B5EF4-FFF2-40B4-BE49-F238E27FC236}">
                <a16:creationId xmlns:a16="http://schemas.microsoft.com/office/drawing/2014/main" id="{27574EA0-12D8-DED9-3558-6FE44CDAB3B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C3CADA94-4A46-4E95-A24D-ED0C3D592A2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4852708"/>
              </p:ext>
            </p:extLst>
          </p:nvPr>
        </p:nvGraphicFramePr>
        <p:xfrm>
          <a:off x="1139825" y="1854200"/>
          <a:ext cx="16032163" cy="694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48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BD58E01-F972-0DB3-C39B-48EAD6AC4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7</a:t>
            </a:fld>
            <a:endParaRPr lang="en-GB" dirty="0"/>
          </a:p>
        </p:txBody>
      </p:sp>
      <p:sp>
        <p:nvSpPr>
          <p:cNvPr id="10" name="Päivämäärän paikkamerkki 1">
            <a:extLst>
              <a:ext uri="{FF2B5EF4-FFF2-40B4-BE49-F238E27FC236}">
                <a16:creationId xmlns:a16="http://schemas.microsoft.com/office/drawing/2014/main" id="{A29C7601-A6DD-344A-2776-0FB32DAABAC6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15" name="Otsikko 2">
            <a:extLst>
              <a:ext uri="{FF2B5EF4-FFF2-40B4-BE49-F238E27FC236}">
                <a16:creationId xmlns:a16="http://schemas.microsoft.com/office/drawing/2014/main" id="{0B9B86C4-586D-DEB3-8968-874211EB4AAB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altLang="fi-FI" sz="5200" dirty="0" err="1">
                <a:solidFill>
                  <a:schemeClr val="accent6"/>
                </a:solidFill>
              </a:rPr>
              <a:t>Domestic</a:t>
            </a:r>
            <a:r>
              <a:rPr lang="fi-FI" altLang="fi-FI" sz="5200" dirty="0">
                <a:solidFill>
                  <a:schemeClr val="accent6"/>
                </a:solidFill>
              </a:rPr>
              <a:t> </a:t>
            </a:r>
            <a:r>
              <a:rPr lang="fi-FI" altLang="fi-FI" sz="5200" dirty="0" err="1">
                <a:solidFill>
                  <a:schemeClr val="accent6"/>
                </a:solidFill>
              </a:rPr>
              <a:t>Timber</a:t>
            </a:r>
            <a:r>
              <a:rPr lang="fi-FI" altLang="fi-FI" sz="5200" dirty="0">
                <a:solidFill>
                  <a:schemeClr val="accent6"/>
                </a:solidFill>
              </a:rPr>
              <a:t> </a:t>
            </a:r>
            <a:r>
              <a:rPr lang="fi-FI" altLang="fi-FI" sz="5200" dirty="0" err="1">
                <a:solidFill>
                  <a:schemeClr val="accent6"/>
                </a:solidFill>
              </a:rPr>
              <a:t>Use</a:t>
            </a:r>
            <a:r>
              <a:rPr lang="fi-FI" altLang="fi-FI" sz="5200" dirty="0">
                <a:solidFill>
                  <a:schemeClr val="accent6"/>
                </a:solidFill>
              </a:rPr>
              <a:t> Can </a:t>
            </a:r>
            <a:r>
              <a:rPr lang="fi-FI" altLang="fi-FI" sz="5200" dirty="0" err="1">
                <a:solidFill>
                  <a:schemeClr val="accent6"/>
                </a:solidFill>
              </a:rPr>
              <a:t>Be</a:t>
            </a:r>
            <a:r>
              <a:rPr lang="fi-FI" altLang="fi-FI" sz="5200" dirty="0">
                <a:solidFill>
                  <a:schemeClr val="accent6"/>
                </a:solidFill>
              </a:rPr>
              <a:t> </a:t>
            </a:r>
            <a:r>
              <a:rPr lang="fi-FI" altLang="fi-FI" sz="5200" dirty="0" err="1">
                <a:solidFill>
                  <a:schemeClr val="accent6"/>
                </a:solidFill>
              </a:rPr>
              <a:t>Increased</a:t>
            </a:r>
            <a:r>
              <a:rPr lang="fi-FI" altLang="fi-FI" sz="5200" dirty="0">
                <a:solidFill>
                  <a:schemeClr val="accent6"/>
                </a:solidFill>
              </a:rPr>
              <a:t> </a:t>
            </a:r>
            <a:r>
              <a:rPr lang="fi-FI" altLang="fi-FI" sz="5200" dirty="0" err="1">
                <a:solidFill>
                  <a:schemeClr val="accent6"/>
                </a:solidFill>
              </a:rPr>
              <a:t>Sustainably</a:t>
            </a:r>
            <a:endParaRPr lang="fi-FI" sz="5200" dirty="0">
              <a:solidFill>
                <a:schemeClr val="accent6"/>
              </a:solidFill>
            </a:endParaRPr>
          </a:p>
        </p:txBody>
      </p: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E52CB69F-1B49-8126-8EEE-0C07DA952A08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Luke,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493E995E-D0AB-47EC-8053-E4BEC6D852A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1838648"/>
              </p:ext>
            </p:extLst>
          </p:nvPr>
        </p:nvGraphicFramePr>
        <p:xfrm>
          <a:off x="1128713" y="2068513"/>
          <a:ext cx="16030575" cy="674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1">
            <a:extLst>
              <a:ext uri="{FF2B5EF4-FFF2-40B4-BE49-F238E27FC236}">
                <a16:creationId xmlns:a16="http://schemas.microsoft.com/office/drawing/2014/main" id="{5EF55C3B-116F-6AB0-5C67-ADF51BAB4E01}"/>
              </a:ext>
            </a:extLst>
          </p:cNvPr>
          <p:cNvSpPr txBox="1"/>
          <p:nvPr/>
        </p:nvSpPr>
        <p:spPr>
          <a:xfrm>
            <a:off x="9638081" y="4457200"/>
            <a:ext cx="2609799" cy="336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err="1">
                <a:solidFill>
                  <a:schemeClr val="accent3"/>
                </a:solidFill>
              </a:rPr>
              <a:t>Use</a:t>
            </a:r>
            <a:r>
              <a:rPr lang="fi-FI" sz="2000" dirty="0">
                <a:solidFill>
                  <a:schemeClr val="accent3"/>
                </a:solidFill>
              </a:rPr>
              <a:t> of </a:t>
            </a:r>
            <a:r>
              <a:rPr lang="fi-FI" sz="2000" dirty="0" err="1">
                <a:solidFill>
                  <a:schemeClr val="accent3"/>
                </a:solidFill>
              </a:rPr>
              <a:t>industrial</a:t>
            </a:r>
            <a:r>
              <a:rPr lang="fi-FI" sz="2000" dirty="0">
                <a:solidFill>
                  <a:schemeClr val="accent3"/>
                </a:solidFill>
              </a:rPr>
              <a:t> </a:t>
            </a:r>
            <a:r>
              <a:rPr lang="fi-FI" sz="2000" dirty="0" err="1">
                <a:solidFill>
                  <a:schemeClr val="accent3"/>
                </a:solidFill>
              </a:rPr>
              <a:t>wood</a:t>
            </a:r>
            <a:endParaRPr lang="fi-FI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3 October 2025&quot;,&quot;dtitle&quot;:null,&quot;dsubtitle&quot;:null},&quot;raw&quot;:{&quot;ddate&quot;:&quot;2025-10-23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889044F8</Template>
  <TotalTime>316</TotalTime>
  <Words>216</Words>
  <Application>Microsoft Office PowerPoint</Application>
  <PresentationFormat>Mukautettu</PresentationFormat>
  <Paragraphs>56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Wingdings</vt:lpstr>
      <vt:lpstr>Segoe UI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Annual increment of Finland’s forests exceeds 100 million cubic meters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8</cp:revision>
  <dcterms:created xsi:type="dcterms:W3CDTF">2025-10-23T06:16:27Z</dcterms:created>
  <dcterms:modified xsi:type="dcterms:W3CDTF">2025-10-23T12:42:19Z</dcterms:modified>
</cp:coreProperties>
</file>