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8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162" y="22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Puukauppa\Puunk&#228;ytt&#246;\Puunk&#228;ytt&#246;%20ja%20tuontipuu%20powerpointti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14001993065"/>
          <c:y val="0.11171475491346648"/>
          <c:w val="0.35169724105342443"/>
          <c:h val="0.7678034576635286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ED-4CD0-A1AD-7C6D3E6EC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ED-4CD0-A1AD-7C6D3E6EC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ED-4CD0-A1AD-7C6D3E6EC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ED-4CD0-A1AD-7C6D3E6EC22D}"/>
              </c:ext>
            </c:extLst>
          </c:dPt>
          <c:dLbls>
            <c:dLbl>
              <c:idx val="0"/>
              <c:layout>
                <c:manualLayout>
                  <c:x val="0.13716292147973463"/>
                  <c:y val="-0.265694709296926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ED-4CD0-A1AD-7C6D3E6EC22D}"/>
                </c:ext>
              </c:extLst>
            </c:dLbl>
            <c:dLbl>
              <c:idx val="1"/>
              <c:layout>
                <c:manualLayout>
                  <c:x val="-0.10151173616666903"/>
                  <c:y val="5.8872519273980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56476534460204"/>
                      <c:h val="0.22501004498191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ED-4CD0-A1AD-7C6D3E6EC22D}"/>
                </c:ext>
              </c:extLst>
            </c:dLbl>
            <c:dLbl>
              <c:idx val="2"/>
              <c:layout>
                <c:manualLayout>
                  <c:x val="-9.7807439845420438E-2"/>
                  <c:y val="-9.0587936806767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92024551647495"/>
                      <c:h val="0.17359688752560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ED-4CD0-A1AD-7C6D3E6EC22D}"/>
                </c:ext>
              </c:extLst>
            </c:dLbl>
            <c:dLbl>
              <c:idx val="3"/>
              <c:layout>
                <c:manualLayout>
                  <c:x val="-4.9105974052708695E-2"/>
                  <c:y val="-0.137695849729259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54208598256768"/>
                      <c:h val="0.11861624242917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ED-4CD0-A1AD-7C6D3E6EC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'Puunkäyttö omistajaryhmittäin'!$A$8:$A$11</c:f>
              <c:strCache>
                <c:ptCount val="4"/>
                <c:pt idx="0">
                  <c:v>Private forests</c:v>
                </c:pt>
                <c:pt idx="1">
                  <c:v>State forests</c:v>
                </c:pt>
                <c:pt idx="2">
                  <c:v>Company forests</c:v>
                </c:pt>
                <c:pt idx="3">
                  <c:v>Imported wood</c:v>
                </c:pt>
              </c:strCache>
            </c:strRef>
          </c:cat>
          <c:val>
            <c:numRef>
              <c:f>'Puunkäyttö omistajaryhmittäin'!$B$2:$B$5</c:f>
              <c:numCache>
                <c:formatCode>0%</c:formatCode>
                <c:ptCount val="4"/>
                <c:pt idx="0">
                  <c:v>0.73919496935648632</c:v>
                </c:pt>
                <c:pt idx="1">
                  <c:v>0.10374106230847806</c:v>
                </c:pt>
                <c:pt idx="2">
                  <c:v>9.5888661899897851E-2</c:v>
                </c:pt>
                <c:pt idx="3">
                  <c:v>6.1175306435137904E-2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ED-4CD0-A1AD-7C6D3E6E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200" b="0" i="0" u="none" strike="noStrike" kern="1200" baseline="0" dirty="0">
                <a:solidFill>
                  <a:sysClr val="windowText" lastClr="000000"/>
                </a:solidFill>
              </a:rPr>
              <a:t>million m</a:t>
            </a:r>
            <a:r>
              <a:rPr lang="fi-FI" sz="1200" b="0" i="0" u="none" strike="noStrike" kern="1200" baseline="30000" dirty="0">
                <a:solidFill>
                  <a:sysClr val="windowText" lastClr="000000"/>
                </a:solidFill>
              </a:rPr>
              <a:t>3</a:t>
            </a:r>
          </a:p>
        </c:rich>
      </c:tx>
      <c:layout>
        <c:manualLayout>
          <c:xMode val="edge"/>
          <c:yMode val="edge"/>
          <c:x val="7.7028347996089888E-3"/>
          <c:y val="2.0263424518743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7108463046397276E-2"/>
          <c:y val="8.6931051283780078E-2"/>
          <c:w val="0.94981964152876608"/>
          <c:h val="0.808731417744911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'Metsäteollisuuden puunkäyttö'!$B$34</c:f>
              <c:strCache>
                <c:ptCount val="1"/>
                <c:pt idx="0">
                  <c:v>Domestic roundwood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puunkäyttö'!$B$4:$B$30</c:f>
              <c:numCache>
                <c:formatCode>#,##0.00</c:formatCode>
                <c:ptCount val="27"/>
                <c:pt idx="0">
                  <c:v>46.97</c:v>
                </c:pt>
                <c:pt idx="1">
                  <c:v>45.167000000000002</c:v>
                </c:pt>
                <c:pt idx="2">
                  <c:v>57.957000000000001</c:v>
                </c:pt>
                <c:pt idx="3">
                  <c:v>53.783999999999999</c:v>
                </c:pt>
                <c:pt idx="4">
                  <c:v>55.045999999999999</c:v>
                </c:pt>
                <c:pt idx="5">
                  <c:v>56.960999999999999</c:v>
                </c:pt>
                <c:pt idx="6">
                  <c:v>57.526000000000003</c:v>
                </c:pt>
                <c:pt idx="7">
                  <c:v>49.88</c:v>
                </c:pt>
                <c:pt idx="8">
                  <c:v>56.343000000000004</c:v>
                </c:pt>
                <c:pt idx="9">
                  <c:v>59.444000000000003</c:v>
                </c:pt>
                <c:pt idx="10">
                  <c:v>51.531999999999996</c:v>
                </c:pt>
                <c:pt idx="11">
                  <c:v>44.17</c:v>
                </c:pt>
                <c:pt idx="12">
                  <c:v>53.134999999999998</c:v>
                </c:pt>
                <c:pt idx="13">
                  <c:v>52.777999999999999</c:v>
                </c:pt>
                <c:pt idx="14">
                  <c:v>52.62</c:v>
                </c:pt>
                <c:pt idx="15">
                  <c:v>53.841999999999999</c:v>
                </c:pt>
                <c:pt idx="16">
                  <c:v>54.988</c:v>
                </c:pt>
                <c:pt idx="17">
                  <c:v>56.149000000000001</c:v>
                </c:pt>
                <c:pt idx="18">
                  <c:v>58.912999999999997</c:v>
                </c:pt>
                <c:pt idx="19">
                  <c:v>62.195</c:v>
                </c:pt>
                <c:pt idx="20">
                  <c:v>64.471000000000004</c:v>
                </c:pt>
                <c:pt idx="21">
                  <c:v>61.326000000000001</c:v>
                </c:pt>
                <c:pt idx="22">
                  <c:v>57.322000000000003</c:v>
                </c:pt>
                <c:pt idx="23">
                  <c:v>62.351999999999997</c:v>
                </c:pt>
                <c:pt idx="24">
                  <c:v>61.262</c:v>
                </c:pt>
                <c:pt idx="25">
                  <c:v>57.841000000000001</c:v>
                </c:pt>
                <c:pt idx="26">
                  <c:v>58.823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B-43BE-B32F-513233E15265}"/>
            </c:ext>
          </c:extLst>
        </c:ser>
        <c:ser>
          <c:idx val="1"/>
          <c:order val="1"/>
          <c:tx>
            <c:strRef>
              <c:f>'Metsäteollisuuden puunkäyttö'!$C$34</c:f>
              <c:strCache>
                <c:ptCount val="1"/>
                <c:pt idx="0">
                  <c:v>Imported wood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puunkäyttö'!$C$4:$C$30</c:f>
              <c:numCache>
                <c:formatCode>#,##0.00</c:formatCode>
                <c:ptCount val="27"/>
                <c:pt idx="0">
                  <c:v>4.09</c:v>
                </c:pt>
                <c:pt idx="1">
                  <c:v>6.016</c:v>
                </c:pt>
                <c:pt idx="2">
                  <c:v>12.837</c:v>
                </c:pt>
                <c:pt idx="3">
                  <c:v>13.539</c:v>
                </c:pt>
                <c:pt idx="4">
                  <c:v>16.260999999999999</c:v>
                </c:pt>
                <c:pt idx="5">
                  <c:v>16.507000000000001</c:v>
                </c:pt>
                <c:pt idx="6">
                  <c:v>17.402000000000001</c:v>
                </c:pt>
                <c:pt idx="7">
                  <c:v>17.928999999999998</c:v>
                </c:pt>
                <c:pt idx="8">
                  <c:v>19.175999999999998</c:v>
                </c:pt>
                <c:pt idx="9">
                  <c:v>15.981</c:v>
                </c:pt>
                <c:pt idx="10">
                  <c:v>14.728999999999999</c:v>
                </c:pt>
                <c:pt idx="11">
                  <c:v>7.3120000000000003</c:v>
                </c:pt>
                <c:pt idx="12">
                  <c:v>9.4030000000000005</c:v>
                </c:pt>
                <c:pt idx="13">
                  <c:v>8.859</c:v>
                </c:pt>
                <c:pt idx="14">
                  <c:v>8.4719999999999995</c:v>
                </c:pt>
                <c:pt idx="15">
                  <c:v>9.9979999999999993</c:v>
                </c:pt>
                <c:pt idx="16">
                  <c:v>8.9130000000000003</c:v>
                </c:pt>
                <c:pt idx="17">
                  <c:v>8.5210000000000008</c:v>
                </c:pt>
                <c:pt idx="18">
                  <c:v>8.5129999999999999</c:v>
                </c:pt>
                <c:pt idx="19">
                  <c:v>7.4790000000000001</c:v>
                </c:pt>
                <c:pt idx="20">
                  <c:v>9.0820000000000007</c:v>
                </c:pt>
                <c:pt idx="21">
                  <c:v>9.7569999999999997</c:v>
                </c:pt>
                <c:pt idx="22">
                  <c:v>9.7170000000000005</c:v>
                </c:pt>
                <c:pt idx="23">
                  <c:v>9.8049999999999997</c:v>
                </c:pt>
                <c:pt idx="24">
                  <c:v>3.9489999999999998</c:v>
                </c:pt>
                <c:pt idx="25">
                  <c:v>3.3290000000000002</c:v>
                </c:pt>
                <c:pt idx="26">
                  <c:v>3.8330000000000002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B-43BE-B32F-513233E15265}"/>
            </c:ext>
          </c:extLst>
        </c:ser>
        <c:ser>
          <c:idx val="2"/>
          <c:order val="2"/>
          <c:tx>
            <c:strRef>
              <c:f>'Metsäteollisuuden puunkäyttö'!$D$34</c:f>
              <c:strCache>
                <c:ptCount val="1"/>
                <c:pt idx="0">
                  <c:v>Sawmill chips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puunkäyttö'!$A$4:$A$30</c:f>
              <c:numCache>
                <c:formatCode>General</c:formatCode>
                <c:ptCount val="2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'Metsäteollisuuden puunkäyttö'!$D$4:$D$30</c:f>
              <c:numCache>
                <c:formatCode>#,##0.00</c:formatCode>
                <c:ptCount val="27"/>
                <c:pt idx="0">
                  <c:v>-8.36</c:v>
                </c:pt>
                <c:pt idx="1">
                  <c:v>-6.8869999999999996</c:v>
                </c:pt>
                <c:pt idx="2">
                  <c:v>-12.991</c:v>
                </c:pt>
                <c:pt idx="3">
                  <c:v>-11.587999999999999</c:v>
                </c:pt>
                <c:pt idx="4">
                  <c:v>-11.933</c:v>
                </c:pt>
                <c:pt idx="5">
                  <c:v>-12.335000000000001</c:v>
                </c:pt>
                <c:pt idx="6">
                  <c:v>-12.022</c:v>
                </c:pt>
                <c:pt idx="7">
                  <c:v>-11.324999999999999</c:v>
                </c:pt>
                <c:pt idx="8">
                  <c:v>-11.36</c:v>
                </c:pt>
                <c:pt idx="9">
                  <c:v>-11.422000000000001</c:v>
                </c:pt>
                <c:pt idx="10">
                  <c:v>-9.6069999999999993</c:v>
                </c:pt>
                <c:pt idx="11">
                  <c:v>-6.3559999999999999</c:v>
                </c:pt>
                <c:pt idx="12">
                  <c:v>-7.6539999999999999</c:v>
                </c:pt>
                <c:pt idx="13">
                  <c:v>-7.5970000000000004</c:v>
                </c:pt>
                <c:pt idx="14">
                  <c:v>-7.407</c:v>
                </c:pt>
                <c:pt idx="15">
                  <c:v>-8.59</c:v>
                </c:pt>
                <c:pt idx="16">
                  <c:v>-9.2420000000000009</c:v>
                </c:pt>
                <c:pt idx="17">
                  <c:v>-8.9149999999999991</c:v>
                </c:pt>
                <c:pt idx="18">
                  <c:v>-9.3360000000000003</c:v>
                </c:pt>
                <c:pt idx="19">
                  <c:v>-9.8379999999999992</c:v>
                </c:pt>
                <c:pt idx="20">
                  <c:v>-9.7460000000000004</c:v>
                </c:pt>
                <c:pt idx="21">
                  <c:v>-9.6069999999999993</c:v>
                </c:pt>
                <c:pt idx="22">
                  <c:v>-8.7539999999999996</c:v>
                </c:pt>
                <c:pt idx="23">
                  <c:v>-9.7729999999999997</c:v>
                </c:pt>
                <c:pt idx="24">
                  <c:v>-9.1890000000000001</c:v>
                </c:pt>
                <c:pt idx="25">
                  <c:v>-8.5399999999999991</c:v>
                </c:pt>
                <c:pt idx="26">
                  <c:v>-8.7270000000000003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B-43BE-B32F-513233E15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8381967"/>
        <c:axId val="998385807"/>
      </c:barChart>
      <c:catAx>
        <c:axId val="9983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5807"/>
        <c:crosses val="autoZero"/>
        <c:auto val="1"/>
        <c:lblAlgn val="ctr"/>
        <c:lblOffset val="100"/>
        <c:tickLblSkip val="1"/>
        <c:noMultiLvlLbl val="0"/>
      </c:catAx>
      <c:valAx>
        <c:axId val="99838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161906232309201"/>
          <c:y val="1.5213734362749027E-2"/>
          <c:w val="0.47676178178262474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million m</a:t>
            </a:r>
            <a:r>
              <a:rPr lang="fi-FI" sz="1400" b="0" i="0" u="none" strike="noStrike" kern="1200" baseline="30000" dirty="0">
                <a:solidFill>
                  <a:sysClr val="windowText" lastClr="000000"/>
                </a:solidFill>
              </a:rPr>
              <a:t>3</a:t>
            </a:r>
          </a:p>
        </c:rich>
      </c:tx>
      <c:layout>
        <c:manualLayout>
          <c:xMode val="edge"/>
          <c:yMode val="edge"/>
          <c:x val="5.5731001539246084E-4"/>
          <c:y val="1.7585851428464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3103709629879151E-2"/>
          <c:y val="0.11616207233303269"/>
          <c:w val="0.95382439494528426"/>
          <c:h val="0.81136835195534285"/>
        </c:manualLayout>
      </c:layout>
      <c:lineChart>
        <c:grouping val="standard"/>
        <c:varyColors val="0"/>
        <c:ser>
          <c:idx val="0"/>
          <c:order val="0"/>
          <c:tx>
            <c:strRef>
              <c:f>'Tukki- ja kuitupuu'!$B$27</c:f>
              <c:strCache>
                <c:ptCount val="1"/>
                <c:pt idx="0">
                  <c:v>Logs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kuitupuu'!$A$3:$A$22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'Tukki- ja kuitupuu'!$B$3:$B$22</c:f>
              <c:numCache>
                <c:formatCode>_-* #\ ##0_-;\-* #\ ##0_-;_-* "-"??_-;_-@_-</c:formatCode>
                <c:ptCount val="20"/>
                <c:pt idx="0">
                  <c:v>24.989000000000001</c:v>
                </c:pt>
                <c:pt idx="1">
                  <c:v>26.056000000000001</c:v>
                </c:pt>
                <c:pt idx="2">
                  <c:v>28.46</c:v>
                </c:pt>
                <c:pt idx="3">
                  <c:v>23.600999999999999</c:v>
                </c:pt>
                <c:pt idx="4">
                  <c:v>18.390999999999998</c:v>
                </c:pt>
                <c:pt idx="5">
                  <c:v>22.651</c:v>
                </c:pt>
                <c:pt idx="6">
                  <c:v>22.491</c:v>
                </c:pt>
                <c:pt idx="7">
                  <c:v>21.49</c:v>
                </c:pt>
                <c:pt idx="8">
                  <c:v>23.21</c:v>
                </c:pt>
                <c:pt idx="9">
                  <c:v>23.8</c:v>
                </c:pt>
                <c:pt idx="10">
                  <c:v>23.934999999999999</c:v>
                </c:pt>
                <c:pt idx="11">
                  <c:v>25.245999999999999</c:v>
                </c:pt>
                <c:pt idx="12">
                  <c:v>26.141999999999999</c:v>
                </c:pt>
                <c:pt idx="13">
                  <c:v>26.957999999999998</c:v>
                </c:pt>
                <c:pt idx="14">
                  <c:v>25.742000000000001</c:v>
                </c:pt>
                <c:pt idx="15">
                  <c:v>24.254000000000001</c:v>
                </c:pt>
                <c:pt idx="16">
                  <c:v>26.972000000000001</c:v>
                </c:pt>
                <c:pt idx="17">
                  <c:v>26.533999999999999</c:v>
                </c:pt>
                <c:pt idx="18">
                  <c:v>23.748000000000001</c:v>
                </c:pt>
                <c:pt idx="19">
                  <c:v>25.62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EB-4BBB-A4D6-C6E8E7386DCB}"/>
            </c:ext>
          </c:extLst>
        </c:ser>
        <c:ser>
          <c:idx val="1"/>
          <c:order val="1"/>
          <c:tx>
            <c:strRef>
              <c:f>'Tukki- ja kuitupuu'!$C$27</c:f>
              <c:strCache>
                <c:ptCount val="1"/>
                <c:pt idx="0">
                  <c:v>Pulpwood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'Tukki- ja kuitupuu'!$A$3:$A$22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'Tukki- ja kuitupuu'!$C$3:$C$22</c:f>
              <c:numCache>
                <c:formatCode>_-* #\ ##0_-;\-* #\ ##0_-;_-* "-"??_-;_-@_-</c:formatCode>
                <c:ptCount val="20"/>
                <c:pt idx="0">
                  <c:v>24.891999999999999</c:v>
                </c:pt>
                <c:pt idx="1">
                  <c:v>30.286000000000001</c:v>
                </c:pt>
                <c:pt idx="2">
                  <c:v>30.983000000000001</c:v>
                </c:pt>
                <c:pt idx="3">
                  <c:v>27.931000000000001</c:v>
                </c:pt>
                <c:pt idx="4">
                  <c:v>25.779</c:v>
                </c:pt>
                <c:pt idx="5">
                  <c:v>30.484000000000002</c:v>
                </c:pt>
                <c:pt idx="6">
                  <c:v>30.286999999999999</c:v>
                </c:pt>
                <c:pt idx="7">
                  <c:v>31.13</c:v>
                </c:pt>
                <c:pt idx="8">
                  <c:v>30.631</c:v>
                </c:pt>
                <c:pt idx="9">
                  <c:v>31.187999999999999</c:v>
                </c:pt>
                <c:pt idx="10">
                  <c:v>32.213000000000001</c:v>
                </c:pt>
                <c:pt idx="11">
                  <c:v>33.667000000000002</c:v>
                </c:pt>
                <c:pt idx="12">
                  <c:v>36.052999999999997</c:v>
                </c:pt>
                <c:pt idx="13">
                  <c:v>37.512999999999998</c:v>
                </c:pt>
                <c:pt idx="14">
                  <c:v>35.582999999999998</c:v>
                </c:pt>
                <c:pt idx="15">
                  <c:v>33.067999999999998</c:v>
                </c:pt>
                <c:pt idx="16">
                  <c:v>35.380000000000003</c:v>
                </c:pt>
                <c:pt idx="17">
                  <c:v>34.728999999999999</c:v>
                </c:pt>
                <c:pt idx="18">
                  <c:v>34.093000000000004</c:v>
                </c:pt>
                <c:pt idx="19">
                  <c:v>33.203000000000003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EB-4BBB-A4D6-C6E8E7386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384575"/>
        <c:axId val="888385055"/>
      </c:lineChart>
      <c:catAx>
        <c:axId val="8883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5055"/>
        <c:crossesAt val="0"/>
        <c:auto val="1"/>
        <c:lblAlgn val="ctr"/>
        <c:lblOffset val="100"/>
        <c:noMultiLvlLbl val="0"/>
      </c:catAx>
      <c:valAx>
        <c:axId val="88838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844905750417564"/>
          <c:y val="3.7940091534713956E-2"/>
          <c:w val="0.20310188499164877"/>
          <c:h val="6.8218507856100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baseline="0" dirty="0">
                <a:solidFill>
                  <a:sysClr val="windowText" lastClr="000000"/>
                </a:solidFill>
              </a:rPr>
              <a:t>million m</a:t>
            </a:r>
            <a:r>
              <a:rPr lang="fi-FI" sz="1400" b="0" i="0" u="none" strike="noStrike" kern="1200" spc="0" baseline="30000" dirty="0">
                <a:solidFill>
                  <a:sysClr val="windowText" lastClr="000000"/>
                </a:solidFill>
              </a:rPr>
              <a:t>3</a:t>
            </a:r>
            <a:endParaRPr lang="fi-FI" sz="1400" b="0" i="0" u="none" strike="noStrike" kern="1200" baseline="30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8.5435570553680784E-3"/>
          <c:y val="1.5779092702169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'Puun tuonti ja vienti'!$E$54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vienti'!$E$7:$E$51</c:f>
              <c:numCache>
                <c:formatCode>_-* #\ ##0_-;\-* #\ ##0_-;_-* "-"??_-;_-@_-</c:formatCode>
                <c:ptCount val="45"/>
                <c:pt idx="0">
                  <c:v>-2.2080000000000002</c:v>
                </c:pt>
                <c:pt idx="1">
                  <c:v>-2.8050000000000002</c:v>
                </c:pt>
                <c:pt idx="2">
                  <c:v>-1.248</c:v>
                </c:pt>
                <c:pt idx="3">
                  <c:v>-0.90500000000000003</c:v>
                </c:pt>
                <c:pt idx="4">
                  <c:v>-1.2030000000000001</c:v>
                </c:pt>
                <c:pt idx="5">
                  <c:v>-1.38</c:v>
                </c:pt>
                <c:pt idx="6">
                  <c:v>-1.607</c:v>
                </c:pt>
                <c:pt idx="7">
                  <c:v>-1.827</c:v>
                </c:pt>
                <c:pt idx="8">
                  <c:v>-1</c:v>
                </c:pt>
                <c:pt idx="9">
                  <c:v>-0.81399999999999995</c:v>
                </c:pt>
                <c:pt idx="10">
                  <c:v>-0.59799999999999998</c:v>
                </c:pt>
                <c:pt idx="11">
                  <c:v>-0.47</c:v>
                </c:pt>
                <c:pt idx="12">
                  <c:v>-0.7</c:v>
                </c:pt>
                <c:pt idx="13">
                  <c:v>-1.1830000000000001</c:v>
                </c:pt>
                <c:pt idx="14">
                  <c:v>-1.8029999999999999</c:v>
                </c:pt>
                <c:pt idx="15">
                  <c:v>-1.079</c:v>
                </c:pt>
                <c:pt idx="16">
                  <c:v>-0.83</c:v>
                </c:pt>
                <c:pt idx="17">
                  <c:v>-0.9</c:v>
                </c:pt>
                <c:pt idx="18">
                  <c:v>-1.02</c:v>
                </c:pt>
                <c:pt idx="19">
                  <c:v>-1.05</c:v>
                </c:pt>
                <c:pt idx="20">
                  <c:v>-0.88900000000000001</c:v>
                </c:pt>
                <c:pt idx="21">
                  <c:v>-0.82</c:v>
                </c:pt>
                <c:pt idx="22">
                  <c:v>-0.91</c:v>
                </c:pt>
                <c:pt idx="23">
                  <c:v>-0.86299999999999999</c:v>
                </c:pt>
                <c:pt idx="24">
                  <c:v>-1.081</c:v>
                </c:pt>
                <c:pt idx="25">
                  <c:v>-1.5</c:v>
                </c:pt>
                <c:pt idx="26">
                  <c:v>-1.5</c:v>
                </c:pt>
                <c:pt idx="27">
                  <c:v>-1.5</c:v>
                </c:pt>
                <c:pt idx="28">
                  <c:v>-1.5</c:v>
                </c:pt>
                <c:pt idx="29">
                  <c:v>-1.2</c:v>
                </c:pt>
                <c:pt idx="30">
                  <c:v>-1.367</c:v>
                </c:pt>
                <c:pt idx="31">
                  <c:v>-1.5169999999999999</c:v>
                </c:pt>
                <c:pt idx="32">
                  <c:v>-1.325</c:v>
                </c:pt>
                <c:pt idx="33">
                  <c:v>-1.5129999999999999</c:v>
                </c:pt>
                <c:pt idx="34">
                  <c:v>-1.4990000000000001</c:v>
                </c:pt>
                <c:pt idx="35">
                  <c:v>-1.258</c:v>
                </c:pt>
                <c:pt idx="36">
                  <c:v>-1.276</c:v>
                </c:pt>
                <c:pt idx="37">
                  <c:v>-1.419</c:v>
                </c:pt>
                <c:pt idx="38">
                  <c:v>-2.0990000000000002</c:v>
                </c:pt>
                <c:pt idx="39">
                  <c:v>-1.994</c:v>
                </c:pt>
                <c:pt idx="40">
                  <c:v>-1.657</c:v>
                </c:pt>
                <c:pt idx="41">
                  <c:v>-1.444</c:v>
                </c:pt>
                <c:pt idx="42">
                  <c:v>-2.2330000000000001</c:v>
                </c:pt>
                <c:pt idx="43">
                  <c:v>-1.9810000000000001</c:v>
                </c:pt>
                <c:pt idx="44">
                  <c:v>-1.806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0-4CA2-8348-B930DE6B131C}"/>
            </c:ext>
          </c:extLst>
        </c:ser>
        <c:ser>
          <c:idx val="0"/>
          <c:order val="2"/>
          <c:tx>
            <c:strRef>
              <c:f>'Puun tuonti ja vienti'!$B$54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vienti'!$B$7:$B$51</c:f>
              <c:numCache>
                <c:formatCode>_-* #\ ##0_-;\-* #\ ##0_-;_-* "-"??_-;_-@_-</c:formatCode>
                <c:ptCount val="45"/>
                <c:pt idx="0">
                  <c:v>4.0060000000000002</c:v>
                </c:pt>
                <c:pt idx="1">
                  <c:v>3.8250000000000002</c:v>
                </c:pt>
                <c:pt idx="2">
                  <c:v>3.8420000000000001</c:v>
                </c:pt>
                <c:pt idx="3">
                  <c:v>4.4960000000000004</c:v>
                </c:pt>
                <c:pt idx="4">
                  <c:v>4.9790000000000001</c:v>
                </c:pt>
                <c:pt idx="5">
                  <c:v>4.6379999999999999</c:v>
                </c:pt>
                <c:pt idx="6">
                  <c:v>4.8029999999999999</c:v>
                </c:pt>
                <c:pt idx="7">
                  <c:v>5.4749999999999996</c:v>
                </c:pt>
                <c:pt idx="8">
                  <c:v>5.5890000000000004</c:v>
                </c:pt>
                <c:pt idx="9">
                  <c:v>5.8840000000000003</c:v>
                </c:pt>
                <c:pt idx="10">
                  <c:v>5.0720000000000001</c:v>
                </c:pt>
                <c:pt idx="11">
                  <c:v>4.3</c:v>
                </c:pt>
                <c:pt idx="12">
                  <c:v>4.1749999999999998</c:v>
                </c:pt>
                <c:pt idx="13">
                  <c:v>5.54</c:v>
                </c:pt>
                <c:pt idx="14">
                  <c:v>7.08</c:v>
                </c:pt>
                <c:pt idx="15">
                  <c:v>9.35</c:v>
                </c:pt>
                <c:pt idx="16">
                  <c:v>7.2</c:v>
                </c:pt>
                <c:pt idx="17">
                  <c:v>7.5830000000000002</c:v>
                </c:pt>
                <c:pt idx="18">
                  <c:v>10.039999999999999</c:v>
                </c:pt>
                <c:pt idx="19">
                  <c:v>11.32</c:v>
                </c:pt>
                <c:pt idx="20">
                  <c:v>10.574</c:v>
                </c:pt>
                <c:pt idx="21">
                  <c:v>12.5</c:v>
                </c:pt>
                <c:pt idx="22">
                  <c:v>13.012</c:v>
                </c:pt>
                <c:pt idx="23">
                  <c:v>13.488</c:v>
                </c:pt>
                <c:pt idx="24">
                  <c:v>14.071</c:v>
                </c:pt>
                <c:pt idx="25">
                  <c:v>17.030999999999999</c:v>
                </c:pt>
                <c:pt idx="26">
                  <c:v>15.7</c:v>
                </c:pt>
                <c:pt idx="27">
                  <c:v>12.042999999999999</c:v>
                </c:pt>
                <c:pt idx="28">
                  <c:v>12.254</c:v>
                </c:pt>
                <c:pt idx="29">
                  <c:v>6.141</c:v>
                </c:pt>
                <c:pt idx="30">
                  <c:v>7.0490000000000004</c:v>
                </c:pt>
                <c:pt idx="31">
                  <c:v>6.4720000000000004</c:v>
                </c:pt>
                <c:pt idx="32">
                  <c:v>6.7320000000000002</c:v>
                </c:pt>
                <c:pt idx="33">
                  <c:v>8.3689999999999998</c:v>
                </c:pt>
                <c:pt idx="34">
                  <c:v>8.1479999999999997</c:v>
                </c:pt>
                <c:pt idx="35">
                  <c:v>8.0229999999999997</c:v>
                </c:pt>
                <c:pt idx="36">
                  <c:v>8.31</c:v>
                </c:pt>
                <c:pt idx="37">
                  <c:v>7.38</c:v>
                </c:pt>
                <c:pt idx="38">
                  <c:v>8.24</c:v>
                </c:pt>
                <c:pt idx="39">
                  <c:v>8.7319999999999993</c:v>
                </c:pt>
                <c:pt idx="40">
                  <c:v>9.6300000000000008</c:v>
                </c:pt>
                <c:pt idx="41">
                  <c:v>9.2910000000000004</c:v>
                </c:pt>
                <c:pt idx="42">
                  <c:v>1.5069999999999999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0-4CA2-8348-B930DE6B131C}"/>
            </c:ext>
          </c:extLst>
        </c:ser>
        <c:ser>
          <c:idx val="1"/>
          <c:order val="3"/>
          <c:tx>
            <c:strRef>
              <c:f>'Puun tuonti ja vienti'!$C$54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vienti'!$C$7:$C$51</c:f>
              <c:numCache>
                <c:formatCode>_-* #\ ##0_-;\-* #\ ##0_-;_-* "-"??_-;_-@_-</c:formatCode>
                <c:ptCount val="45"/>
                <c:pt idx="0">
                  <c:v>8.6999999999999994E-2</c:v>
                </c:pt>
                <c:pt idx="1">
                  <c:v>0.28100000000000003</c:v>
                </c:pt>
                <c:pt idx="2">
                  <c:v>1.5289999999999999</c:v>
                </c:pt>
                <c:pt idx="3">
                  <c:v>2.1749999999999998</c:v>
                </c:pt>
                <c:pt idx="4">
                  <c:v>2.5910000000000002</c:v>
                </c:pt>
                <c:pt idx="5">
                  <c:v>1.415</c:v>
                </c:pt>
                <c:pt idx="6">
                  <c:v>0.44900000000000001</c:v>
                </c:pt>
                <c:pt idx="7">
                  <c:v>0.52500000000000002</c:v>
                </c:pt>
                <c:pt idx="8">
                  <c:v>0.68400000000000005</c:v>
                </c:pt>
                <c:pt idx="9">
                  <c:v>0.88500000000000001</c:v>
                </c:pt>
                <c:pt idx="10">
                  <c:v>0.97399999999999998</c:v>
                </c:pt>
                <c:pt idx="11">
                  <c:v>1.3</c:v>
                </c:pt>
                <c:pt idx="12">
                  <c:v>2.7549999999999999</c:v>
                </c:pt>
                <c:pt idx="13">
                  <c:v>1.47</c:v>
                </c:pt>
                <c:pt idx="14">
                  <c:v>1.47</c:v>
                </c:pt>
                <c:pt idx="15">
                  <c:v>2.17</c:v>
                </c:pt>
                <c:pt idx="16">
                  <c:v>1.27</c:v>
                </c:pt>
                <c:pt idx="17">
                  <c:v>1.4</c:v>
                </c:pt>
                <c:pt idx="18">
                  <c:v>1.91</c:v>
                </c:pt>
                <c:pt idx="19">
                  <c:v>1.85</c:v>
                </c:pt>
                <c:pt idx="20">
                  <c:v>2.02</c:v>
                </c:pt>
                <c:pt idx="21">
                  <c:v>2.8</c:v>
                </c:pt>
                <c:pt idx="22">
                  <c:v>2.6749999999999998</c:v>
                </c:pt>
                <c:pt idx="23">
                  <c:v>3.048</c:v>
                </c:pt>
                <c:pt idx="24">
                  <c:v>3.4140000000000001</c:v>
                </c:pt>
                <c:pt idx="25">
                  <c:v>4.4489999999999998</c:v>
                </c:pt>
                <c:pt idx="26">
                  <c:v>4.3</c:v>
                </c:pt>
                <c:pt idx="27">
                  <c:v>6.173</c:v>
                </c:pt>
                <c:pt idx="28">
                  <c:v>8.1159999999999997</c:v>
                </c:pt>
                <c:pt idx="29">
                  <c:v>3.0739999999999998</c:v>
                </c:pt>
                <c:pt idx="30">
                  <c:v>4.6219999999999999</c:v>
                </c:pt>
                <c:pt idx="31">
                  <c:v>4.0670000000000002</c:v>
                </c:pt>
                <c:pt idx="32">
                  <c:v>3.4590000000000001</c:v>
                </c:pt>
                <c:pt idx="33">
                  <c:v>3.056</c:v>
                </c:pt>
                <c:pt idx="34">
                  <c:v>2.0590000000000002</c:v>
                </c:pt>
                <c:pt idx="35">
                  <c:v>1.587</c:v>
                </c:pt>
                <c:pt idx="36">
                  <c:v>1.492</c:v>
                </c:pt>
                <c:pt idx="37">
                  <c:v>1.2969999999999999</c:v>
                </c:pt>
                <c:pt idx="38">
                  <c:v>3.3260000000000001</c:v>
                </c:pt>
                <c:pt idx="39">
                  <c:v>3.1280000000000001</c:v>
                </c:pt>
                <c:pt idx="40">
                  <c:v>3.0110000000000001</c:v>
                </c:pt>
                <c:pt idx="41">
                  <c:v>3.3860000000000001</c:v>
                </c:pt>
                <c:pt idx="42">
                  <c:v>4.2770000000000001</c:v>
                </c:pt>
                <c:pt idx="43">
                  <c:v>5.016</c:v>
                </c:pt>
                <c:pt idx="44">
                  <c:v>5.569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0-4CA2-8348-B930DE6B1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0456527"/>
        <c:axId val="900448847"/>
      </c:barChart>
      <c:lineChart>
        <c:grouping val="standard"/>
        <c:varyColors val="0"/>
        <c:ser>
          <c:idx val="2"/>
          <c:order val="1"/>
          <c:tx>
            <c:strRef>
              <c:f>'Puun tuonti ja vienti'!$D$54</c:f>
              <c:strCache>
                <c:ptCount val="1"/>
                <c:pt idx="0">
                  <c:v>Net imports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'Puun tuonti ja vienti'!$A$7:$A$51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'Puun tuonti ja vienti'!$D$7:$D$51</c:f>
              <c:numCache>
                <c:formatCode>_-* #\ ##0_-;\-* #\ ##0_-;_-* "-"??_-;_-@_-</c:formatCode>
                <c:ptCount val="45"/>
                <c:pt idx="0">
                  <c:v>1.8849999999999998</c:v>
                </c:pt>
                <c:pt idx="1">
                  <c:v>1.3009999999999997</c:v>
                </c:pt>
                <c:pt idx="2">
                  <c:v>4.1230000000000002</c:v>
                </c:pt>
                <c:pt idx="3">
                  <c:v>5.766</c:v>
                </c:pt>
                <c:pt idx="4">
                  <c:v>6.367</c:v>
                </c:pt>
                <c:pt idx="5">
                  <c:v>4.673</c:v>
                </c:pt>
                <c:pt idx="6">
                  <c:v>3.6449999999999996</c:v>
                </c:pt>
                <c:pt idx="7">
                  <c:v>4.173</c:v>
                </c:pt>
                <c:pt idx="8">
                  <c:v>5.2730000000000006</c:v>
                </c:pt>
                <c:pt idx="9">
                  <c:v>5.9550000000000001</c:v>
                </c:pt>
                <c:pt idx="10">
                  <c:v>5.4480000000000004</c:v>
                </c:pt>
                <c:pt idx="11">
                  <c:v>5.13</c:v>
                </c:pt>
                <c:pt idx="12">
                  <c:v>6.2299999999999995</c:v>
                </c:pt>
                <c:pt idx="13">
                  <c:v>5.827</c:v>
                </c:pt>
                <c:pt idx="14">
                  <c:v>6.7470000000000008</c:v>
                </c:pt>
                <c:pt idx="15">
                  <c:v>10.440999999999999</c:v>
                </c:pt>
                <c:pt idx="16">
                  <c:v>7.6400000000000006</c:v>
                </c:pt>
                <c:pt idx="17">
                  <c:v>8.0830000000000002</c:v>
                </c:pt>
                <c:pt idx="18">
                  <c:v>10.93</c:v>
                </c:pt>
                <c:pt idx="19">
                  <c:v>12.12</c:v>
                </c:pt>
                <c:pt idx="20">
                  <c:v>11.705</c:v>
                </c:pt>
                <c:pt idx="21">
                  <c:v>14.48</c:v>
                </c:pt>
                <c:pt idx="22">
                  <c:v>14.777000000000001</c:v>
                </c:pt>
                <c:pt idx="23">
                  <c:v>15.673000000000002</c:v>
                </c:pt>
                <c:pt idx="24">
                  <c:v>16.404</c:v>
                </c:pt>
                <c:pt idx="25">
                  <c:v>19.979999999999997</c:v>
                </c:pt>
                <c:pt idx="26">
                  <c:v>18.5</c:v>
                </c:pt>
                <c:pt idx="27">
                  <c:v>16.716000000000001</c:v>
                </c:pt>
                <c:pt idx="28">
                  <c:v>18.869999999999997</c:v>
                </c:pt>
                <c:pt idx="29">
                  <c:v>8.0150000000000006</c:v>
                </c:pt>
                <c:pt idx="30">
                  <c:v>10.303999999999998</c:v>
                </c:pt>
                <c:pt idx="31">
                  <c:v>9.022000000000002</c:v>
                </c:pt>
                <c:pt idx="32">
                  <c:v>8.8660000000000014</c:v>
                </c:pt>
                <c:pt idx="33">
                  <c:v>9.9120000000000008</c:v>
                </c:pt>
                <c:pt idx="34">
                  <c:v>8.7080000000000002</c:v>
                </c:pt>
                <c:pt idx="35">
                  <c:v>8.3520000000000003</c:v>
                </c:pt>
                <c:pt idx="36">
                  <c:v>8.5259999999999998</c:v>
                </c:pt>
                <c:pt idx="37">
                  <c:v>7.2579999999999991</c:v>
                </c:pt>
                <c:pt idx="38">
                  <c:v>9.4670000000000005</c:v>
                </c:pt>
                <c:pt idx="39">
                  <c:v>9.8659999999999997</c:v>
                </c:pt>
                <c:pt idx="40">
                  <c:v>10.984000000000002</c:v>
                </c:pt>
                <c:pt idx="41">
                  <c:v>11.233000000000001</c:v>
                </c:pt>
                <c:pt idx="42">
                  <c:v>3.5509999999999997</c:v>
                </c:pt>
                <c:pt idx="43">
                  <c:v>3.0350000000000001</c:v>
                </c:pt>
                <c:pt idx="44">
                  <c:v>3.7629999999999999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A0-4CA2-8348-B930DE6B1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56527"/>
        <c:axId val="900448847"/>
      </c:lineChart>
      <c:catAx>
        <c:axId val="90045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48847"/>
        <c:crosses val="autoZero"/>
        <c:auto val="1"/>
        <c:lblAlgn val="ctr"/>
        <c:lblOffset val="100"/>
        <c:tickLblSkip val="4"/>
        <c:noMultiLvlLbl val="0"/>
      </c:catAx>
      <c:valAx>
        <c:axId val="90044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5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3930758655168"/>
          <c:y val="0.12649572649572652"/>
          <c:w val="0.52082952130983629"/>
          <c:h val="5.649867731030662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2937977347427"/>
          <c:y val="0.13336594538844773"/>
          <c:w val="0.62537584828923409"/>
          <c:h val="0.8198822556010119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7-427D-BE9D-6CB164EAB8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7-427D-BE9D-6CB164EAB8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F7-427D-BE9D-6CB164EAB8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7-427D-BE9D-6CB164EAB8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F7-427D-BE9D-6CB164EAB84C}"/>
              </c:ext>
            </c:extLst>
          </c:dPt>
          <c:dLbls>
            <c:dLbl>
              <c:idx val="0"/>
              <c:layout>
                <c:manualLayout>
                  <c:x val="0.15269348088245727"/>
                  <c:y val="2.1387246144445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5005734757787"/>
                      <c:h val="0.2084731823196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F7-427D-BE9D-6CB164EAB84C}"/>
                </c:ext>
              </c:extLst>
            </c:dLbl>
            <c:dLbl>
              <c:idx val="1"/>
              <c:layout>
                <c:manualLayout>
                  <c:x val="-0.24747512984812664"/>
                  <c:y val="5.3725837445097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66993834069836"/>
                      <c:h val="0.15590821097838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F7-427D-BE9D-6CB164EAB84C}"/>
                </c:ext>
              </c:extLst>
            </c:dLbl>
            <c:dLbl>
              <c:idx val="2"/>
              <c:layout>
                <c:manualLayout>
                  <c:x val="-0.14744401882197158"/>
                  <c:y val="-9.1353899388090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147492815443895"/>
                      <c:h val="0.15209338703782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5F7-427D-BE9D-6CB164EAB84C}"/>
                </c:ext>
              </c:extLst>
            </c:dLbl>
            <c:dLbl>
              <c:idx val="3"/>
              <c:layout>
                <c:manualLayout>
                  <c:x val="-0.12935494549667781"/>
                  <c:y val="-9.9387097964195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44692724220283"/>
                      <c:h val="0.167309142752451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F7-427D-BE9D-6CB164EAB84C}"/>
                </c:ext>
              </c:extLst>
            </c:dLbl>
            <c:dLbl>
              <c:idx val="4"/>
              <c:layout>
                <c:manualLayout>
                  <c:x val="-6.3904849731621444E-2"/>
                  <c:y val="-0.168418479627230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3073830173847"/>
                      <c:h val="0.153151728826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5F7-427D-BE9D-6CB164EAB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tuonti'!$A$11:$A$15</c:f>
              <c:strCache>
                <c:ptCount val="5"/>
                <c:pt idx="0">
                  <c:v>Latvia</c:v>
                </c:pt>
                <c:pt idx="1">
                  <c:v>Estonia</c:v>
                </c:pt>
                <c:pt idx="2">
                  <c:v>Sweden</c:v>
                </c:pt>
                <c:pt idx="3">
                  <c:v>Lithuania</c:v>
                </c:pt>
                <c:pt idx="4">
                  <c:v>Others</c:v>
                </c:pt>
              </c:strCache>
            </c:strRef>
          </c:cat>
          <c:val>
            <c:numRef>
              <c:f>'Raakapuun tuonti'!$B$3:$B$7</c:f>
              <c:numCache>
                <c:formatCode>0%</c:formatCode>
                <c:ptCount val="5"/>
                <c:pt idx="0">
                  <c:v>0.40635661698689174</c:v>
                </c:pt>
                <c:pt idx="1">
                  <c:v>0.32680912192494166</c:v>
                </c:pt>
                <c:pt idx="2">
                  <c:v>0.17471718441371881</c:v>
                </c:pt>
                <c:pt idx="3">
                  <c:v>3.3399173998922609E-2</c:v>
                </c:pt>
                <c:pt idx="4">
                  <c:v>5.8717902675525228E-2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F7-427D-BE9D-6CB164EAB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E-4B39-B247-1ED3CCEA68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E-4B39-B247-1ED3CCEA68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E-4B39-B247-1ED3CCEA68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7E-4B39-B247-1ED3CCEA68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7E-4B39-B247-1ED3CCEA68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7E-4B39-B247-1ED3CCEA680E}"/>
              </c:ext>
            </c:extLst>
          </c:dPt>
          <c:dLbls>
            <c:dLbl>
              <c:idx val="0"/>
              <c:layout>
                <c:manualLayout>
                  <c:x val="0.18884742951907132"/>
                  <c:y val="-4.6888166606476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38794217886943"/>
                      <c:h val="0.13997833152762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7E-4B39-B247-1ED3CCEA680E}"/>
                </c:ext>
              </c:extLst>
            </c:dLbl>
            <c:dLbl>
              <c:idx val="1"/>
              <c:layout>
                <c:manualLayout>
                  <c:x val="0.21111111111111111"/>
                  <c:y val="6.0185185185185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E-4B39-B247-1ED3CCEA680E}"/>
                </c:ext>
              </c:extLst>
            </c:dLbl>
            <c:dLbl>
              <c:idx val="2"/>
              <c:layout>
                <c:manualLayout>
                  <c:x val="-0.16944444444444445"/>
                  <c:y val="0.101851851851851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7E-4B39-B247-1ED3CCEA680E}"/>
                </c:ext>
              </c:extLst>
            </c:dLbl>
            <c:dLbl>
              <c:idx val="3"/>
              <c:layout>
                <c:manualLayout>
                  <c:x val="-0.18055555555555558"/>
                  <c:y val="-2.3148148148148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7E-4B39-B247-1ED3CCEA680E}"/>
                </c:ext>
              </c:extLst>
            </c:dLbl>
            <c:dLbl>
              <c:idx val="4"/>
              <c:layout>
                <c:manualLayout>
                  <c:x val="-0.16533987542601952"/>
                  <c:y val="-7.5944924544236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37313432835819"/>
                      <c:h val="0.18179848320693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7E-4B39-B247-1ED3CCEA680E}"/>
                </c:ext>
              </c:extLst>
            </c:dLbl>
            <c:dLbl>
              <c:idx val="5"/>
              <c:layout>
                <c:manualLayout>
                  <c:x val="-8.0472675990128098E-2"/>
                  <c:y val="-0.129333822437959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7E-4B39-B247-1ED3CCEA6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tuonti'!$G$11:$G$16</c:f>
              <c:strCache>
                <c:ptCount val="6"/>
                <c:pt idx="0">
                  <c:v>Chips</c:v>
                </c:pt>
                <c:pt idx="1">
                  <c:v>Birch pulpwood</c:v>
                </c:pt>
                <c:pt idx="2">
                  <c:v>Pine pulpwood</c:v>
                </c:pt>
                <c:pt idx="3">
                  <c:v>Spruce pulpwood</c:v>
                </c:pt>
                <c:pt idx="4">
                  <c:v>Energy wood</c:v>
                </c:pt>
                <c:pt idx="5">
                  <c:v>Others</c:v>
                </c:pt>
              </c:strCache>
            </c:strRef>
          </c:cat>
          <c:val>
            <c:numRef>
              <c:f>'Raakapuun tuonti'!$H$3:$H$8</c:f>
              <c:numCache>
                <c:formatCode>0%</c:formatCode>
                <c:ptCount val="6"/>
                <c:pt idx="0">
                  <c:v>0.30633866044173103</c:v>
                </c:pt>
                <c:pt idx="1">
                  <c:v>0.2427724905728138</c:v>
                </c:pt>
                <c:pt idx="2">
                  <c:v>0.19518764589692944</c:v>
                </c:pt>
                <c:pt idx="3">
                  <c:v>0.10773927096426647</c:v>
                </c:pt>
                <c:pt idx="4">
                  <c:v>3.9863530256778593E-2</c:v>
                </c:pt>
                <c:pt idx="5">
                  <c:v>0.1080984018674807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7E-4B39-B247-1ED3CCEA6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14.5.2025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fld id="{3D22027E-DED9-4D86-A1ED-8905BD46DA7F}" type="datetime1">
              <a:rPr lang="fi-FI" smtClean="0"/>
              <a:t>14.5.2025</a:t>
            </a:fld>
            <a:endParaRPr lang="fi-FI"/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EC8ECF-9A4F-4254-BD11-B6CEA362E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00" y="5568634"/>
            <a:ext cx="4550583" cy="5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A968F496-15FC-497B-AF97-C4D31C864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4A8E7081-A1EF-4941-BF34-32B5072E5C40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C852E22-178C-415A-AE96-5D8960291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5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689A32E-0397-4FC0-8747-FDDB57D612D7}" type="datetime1">
              <a:rPr lang="fi-FI" smtClean="0"/>
              <a:t>14.5.2025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01D60E9-02B9-4263-8DB6-53629AD65300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63F897-028A-4B59-992F-625BA67A1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2380" y="1141476"/>
            <a:ext cx="4587240" cy="4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7455E33-3403-4183-964F-DBCE2CEE7A0A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7C952D7-D2BB-42EC-A416-E83A45447870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398AA86-9669-48B1-BA4D-68B6E772C12D}" type="datetime1">
              <a:rPr lang="fi-FI" smtClean="0"/>
              <a:t>14.5.2025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BE6DF2E-6053-4663-BCFE-E12D60D8A170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313C2699-5F77-4153-B413-15814C73A93A}" type="datetime1">
              <a:rPr lang="fi-FI" smtClean="0"/>
              <a:t>14.5.2025</a:t>
            </a:fld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14.5.2025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4088A767-3E67-4AD8-BC3D-B2B49307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E83D70C-9300-4EE9-84D9-47C55075C95A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4EC45C38-84A4-4A0E-9111-2BF0CED6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9B6448F-DE56-4EAC-B4C6-131F02D1445F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fld id="{A271D389-01B2-4353-A3B7-818E876E28B7}" type="datetime1">
              <a:rPr lang="fi-FI" smtClean="0"/>
              <a:t>14.5.2025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E8522F-D84A-4BAF-8615-59DE035C7B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3600" y="6400800"/>
            <a:ext cx="2810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748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2DF073F-8CCD-4106-BE0A-20E4C76DD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16E6B84-E23A-4F44-92A6-97DFA445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Origin of the wood used by forest industry in 2024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sz="1400" dirty="0"/>
            </a:br>
            <a:r>
              <a:rPr lang="en-GB" sz="2000" dirty="0">
                <a:solidFill>
                  <a:schemeClr val="tx1"/>
                </a:solidFill>
              </a:rPr>
              <a:t>Total 62.7 mill. m</a:t>
            </a:r>
            <a:r>
              <a:rPr lang="en-GB" sz="2000" baseline="30000" dirty="0">
                <a:solidFill>
                  <a:schemeClr val="tx1"/>
                </a:solidFill>
              </a:rPr>
              <a:t>3</a:t>
            </a:r>
            <a:r>
              <a:rPr lang="en-GB" sz="2000" dirty="0">
                <a:solidFill>
                  <a:schemeClr val="tx1"/>
                </a:solidFill>
              </a:rPr>
              <a:t> (2% more than in 2023)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588D48D3-2C01-1F5B-5F04-4960619302A0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073109A-CF1C-4A33-9883-E56823F512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5314611"/>
              </p:ext>
            </p:extLst>
          </p:nvPr>
        </p:nvGraphicFramePr>
        <p:xfrm>
          <a:off x="760413" y="1261054"/>
          <a:ext cx="10687050" cy="489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E3AD5BD-6559-7208-B06B-D49AEDE6D5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58EA054C-6409-4530-B4A3-665E77F22241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0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9B9C99-E9B8-4469-A833-676F8304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0EFCFBE-C349-48EA-980D-743FF1C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wood consumption was 62,6 mill. m</a:t>
            </a:r>
            <a:r>
              <a:rPr lang="en-GB" baseline="30000" dirty="0"/>
              <a:t>3 </a:t>
            </a:r>
            <a:r>
              <a:rPr lang="en-GB" dirty="0"/>
              <a:t>in 2024</a:t>
            </a:r>
            <a:br>
              <a:rPr lang="en-GB" dirty="0"/>
            </a:br>
            <a:r>
              <a:rPr lang="en-GB" sz="1100" dirty="0"/>
              <a:t> </a:t>
            </a:r>
            <a:br>
              <a:rPr lang="en-GB" sz="1100" dirty="0"/>
            </a:br>
            <a:r>
              <a:rPr lang="en-GB" sz="2000" dirty="0">
                <a:solidFill>
                  <a:schemeClr val="tx1"/>
                </a:solidFill>
              </a:rPr>
              <a:t>In addition to the roundwood the industry used 8,7 mill. m</a:t>
            </a:r>
            <a:r>
              <a:rPr lang="en-GB" sz="2000" baseline="30000" dirty="0">
                <a:solidFill>
                  <a:schemeClr val="tx1"/>
                </a:solidFill>
              </a:rPr>
              <a:t>3 </a:t>
            </a:r>
            <a:r>
              <a:rPr lang="en-GB" sz="2000" dirty="0">
                <a:solidFill>
                  <a:schemeClr val="tx1"/>
                </a:solidFill>
              </a:rPr>
              <a:t>sawmill chips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536F0043-04C2-59F9-ED40-8FC3FDB106A6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04C821F-7AE5-4A48-8D13-3C2F8096BC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721442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DD468354-F8E8-DD87-BE5B-6ED935BAD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143D4246-5BF6-4464-BCD4-C7C22DE3DC64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9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CC197C3-41B8-453C-9E00-14120717D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FFAB77B-EA49-4E21-8790-6E437195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domestic wood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E3B757EE-15E0-E582-6BFC-F491E0CE107F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A08A11D-3DBC-4452-A0D8-B0870C742A6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589474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9946B9F-D50C-7E8A-BB0D-9284AF727F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094AB73D-081B-4FFC-A9A7-2B8D58B9CFC9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04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5B28728-A88F-422E-B45E-C9D6DBB9E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541E3E8-5E29-4467-8192-99ACC0B6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Wood flow from forest to mill in Finland 2024 (mill. M</a:t>
            </a:r>
            <a:r>
              <a:rPr lang="en-GB" baseline="30000" dirty="0"/>
              <a:t>3</a:t>
            </a:r>
            <a:r>
              <a:rPr lang="en-GB" dirty="0"/>
              <a:t>)</a:t>
            </a:r>
          </a:p>
        </p:txBody>
      </p:sp>
      <p:pic>
        <p:nvPicPr>
          <p:cNvPr id="6" name="Sisällön paikkamerkki 30" descr="Kuva1.jpg">
            <a:extLst>
              <a:ext uri="{FF2B5EF4-FFF2-40B4-BE49-F238E27FC236}">
                <a16:creationId xmlns:a16="http://schemas.microsoft.com/office/drawing/2014/main" id="{42E43847-D45B-4418-A695-B1512C0917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46" y="2976129"/>
            <a:ext cx="1736422" cy="1893031"/>
          </a:xfrm>
          <a:prstGeom prst="rect">
            <a:avLst/>
          </a:prstGeom>
        </p:spPr>
      </p:pic>
      <p:sp>
        <p:nvSpPr>
          <p:cNvPr id="7" name="Tekstikehys 15">
            <a:extLst>
              <a:ext uri="{FF2B5EF4-FFF2-40B4-BE49-F238E27FC236}">
                <a16:creationId xmlns:a16="http://schemas.microsoft.com/office/drawing/2014/main" id="{9A97BB88-27BC-40B6-ABE2-1ED790B7A5B1}"/>
              </a:ext>
            </a:extLst>
          </p:cNvPr>
          <p:cNvSpPr txBox="1"/>
          <p:nvPr/>
        </p:nvSpPr>
        <p:spPr>
          <a:xfrm>
            <a:off x="981844" y="1988840"/>
            <a:ext cx="1141884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Annual</a:t>
            </a:r>
            <a:r>
              <a:rPr lang="fi-FI" sz="1600" dirty="0"/>
              <a:t> </a:t>
            </a:r>
            <a:r>
              <a:rPr lang="fi-FI" sz="1600" dirty="0" err="1"/>
              <a:t>growth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103</a:t>
            </a:r>
          </a:p>
        </p:txBody>
      </p:sp>
      <p:sp>
        <p:nvSpPr>
          <p:cNvPr id="8" name="Tekstikehys 16">
            <a:extLst>
              <a:ext uri="{FF2B5EF4-FFF2-40B4-BE49-F238E27FC236}">
                <a16:creationId xmlns:a16="http://schemas.microsoft.com/office/drawing/2014/main" id="{35C1112E-495A-4394-AE9F-DAC73EB1BF9B}"/>
              </a:ext>
            </a:extLst>
          </p:cNvPr>
          <p:cNvSpPr txBox="1"/>
          <p:nvPr/>
        </p:nvSpPr>
        <p:spPr>
          <a:xfrm>
            <a:off x="2440297" y="1988840"/>
            <a:ext cx="1133835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Total </a:t>
            </a:r>
            <a:r>
              <a:rPr lang="fi-FI" sz="1600" dirty="0" err="1"/>
              <a:t>drain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90</a:t>
            </a:r>
          </a:p>
        </p:txBody>
      </p:sp>
      <p:sp>
        <p:nvSpPr>
          <p:cNvPr id="9" name="Tekstikehys 17">
            <a:extLst>
              <a:ext uri="{FF2B5EF4-FFF2-40B4-BE49-F238E27FC236}">
                <a16:creationId xmlns:a16="http://schemas.microsoft.com/office/drawing/2014/main" id="{4178149B-9207-4EC1-919E-FCF197846026}"/>
              </a:ext>
            </a:extLst>
          </p:cNvPr>
          <p:cNvSpPr txBox="1"/>
          <p:nvPr/>
        </p:nvSpPr>
        <p:spPr>
          <a:xfrm>
            <a:off x="3790156" y="1988840"/>
            <a:ext cx="1106201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Total </a:t>
            </a:r>
            <a:r>
              <a:rPr lang="fi-FI" sz="1600" dirty="0" err="1"/>
              <a:t>removals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74</a:t>
            </a:r>
          </a:p>
        </p:txBody>
      </p:sp>
      <p:sp>
        <p:nvSpPr>
          <p:cNvPr id="10" name="Tekstikehys 18">
            <a:extLst>
              <a:ext uri="{FF2B5EF4-FFF2-40B4-BE49-F238E27FC236}">
                <a16:creationId xmlns:a16="http://schemas.microsoft.com/office/drawing/2014/main" id="{A639EA9B-E2CF-4F7F-AECD-121B1655937D}"/>
              </a:ext>
            </a:extLst>
          </p:cNvPr>
          <p:cNvSpPr txBox="1"/>
          <p:nvPr/>
        </p:nvSpPr>
        <p:spPr>
          <a:xfrm>
            <a:off x="4942284" y="1988840"/>
            <a:ext cx="1484687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Commercial </a:t>
            </a:r>
            <a:r>
              <a:rPr lang="fi-FI" sz="1600" dirty="0" err="1"/>
              <a:t>roundwood</a:t>
            </a:r>
            <a:r>
              <a:rPr lang="fi-FI" sz="1600" dirty="0"/>
              <a:t> (*)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62</a:t>
            </a:r>
          </a:p>
        </p:txBody>
      </p:sp>
      <p:sp>
        <p:nvSpPr>
          <p:cNvPr id="11" name="Tekstikehys 19">
            <a:extLst>
              <a:ext uri="{FF2B5EF4-FFF2-40B4-BE49-F238E27FC236}">
                <a16:creationId xmlns:a16="http://schemas.microsoft.com/office/drawing/2014/main" id="{ECAA636E-373E-4840-88BD-F38A44222FF4}"/>
              </a:ext>
            </a:extLst>
          </p:cNvPr>
          <p:cNvSpPr txBox="1"/>
          <p:nvPr/>
        </p:nvSpPr>
        <p:spPr>
          <a:xfrm>
            <a:off x="794885" y="5622339"/>
            <a:ext cx="1618585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Logging</a:t>
            </a:r>
            <a:r>
              <a:rPr lang="fi-FI" sz="1600" dirty="0"/>
              <a:t> </a:t>
            </a:r>
            <a:r>
              <a:rPr lang="fi-FI" sz="1600" dirty="0" err="1"/>
              <a:t>residues</a:t>
            </a:r>
            <a:r>
              <a:rPr lang="fi-FI" sz="1600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Natural </a:t>
            </a:r>
            <a:r>
              <a:rPr lang="fi-FI" sz="1600" dirty="0" err="1"/>
              <a:t>drain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16</a:t>
            </a:r>
            <a:r>
              <a:rPr lang="fi-FI" sz="1600" baseline="30000" dirty="0"/>
              <a:t> </a:t>
            </a:r>
            <a:endParaRPr lang="fi-FI" sz="1600" dirty="0"/>
          </a:p>
        </p:txBody>
      </p:sp>
      <p:sp>
        <p:nvSpPr>
          <p:cNvPr id="12" name="Tekstikehys 20">
            <a:extLst>
              <a:ext uri="{FF2B5EF4-FFF2-40B4-BE49-F238E27FC236}">
                <a16:creationId xmlns:a16="http://schemas.microsoft.com/office/drawing/2014/main" id="{5DB8C249-4C81-4F51-90C1-58912AB6CE93}"/>
              </a:ext>
            </a:extLst>
          </p:cNvPr>
          <p:cNvSpPr txBox="1"/>
          <p:nvPr/>
        </p:nvSpPr>
        <p:spPr>
          <a:xfrm>
            <a:off x="4772420" y="5004465"/>
            <a:ext cx="1148841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Firewood</a:t>
            </a:r>
            <a:r>
              <a:rPr lang="fi-FI" sz="1600" dirty="0"/>
              <a:t> 7</a:t>
            </a:r>
            <a:r>
              <a:rPr lang="fi-FI" sz="1600" baseline="30000" dirty="0"/>
              <a:t> 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Chips 8</a:t>
            </a:r>
          </a:p>
        </p:txBody>
      </p:sp>
      <p:sp>
        <p:nvSpPr>
          <p:cNvPr id="13" name="Tekstikehys 21">
            <a:extLst>
              <a:ext uri="{FF2B5EF4-FFF2-40B4-BE49-F238E27FC236}">
                <a16:creationId xmlns:a16="http://schemas.microsoft.com/office/drawing/2014/main" id="{D94EC6EE-0E75-409B-ACDE-6B22AD8EC25F}"/>
              </a:ext>
            </a:extLst>
          </p:cNvPr>
          <p:cNvSpPr txBox="1"/>
          <p:nvPr/>
        </p:nvSpPr>
        <p:spPr>
          <a:xfrm>
            <a:off x="6273478" y="933108"/>
            <a:ext cx="1840440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Imported</a:t>
            </a:r>
            <a:r>
              <a:rPr lang="fi-FI" sz="1600" dirty="0"/>
              <a:t> </a:t>
            </a:r>
            <a:r>
              <a:rPr lang="fi-FI" sz="1600" dirty="0" err="1"/>
              <a:t>raw</a:t>
            </a:r>
            <a:r>
              <a:rPr lang="fi-FI" sz="1600" dirty="0"/>
              <a:t> </a:t>
            </a:r>
            <a:r>
              <a:rPr lang="fi-FI" sz="1600" dirty="0" err="1"/>
              <a:t>wood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4</a:t>
            </a:r>
          </a:p>
        </p:txBody>
      </p:sp>
      <p:sp>
        <p:nvSpPr>
          <p:cNvPr id="14" name="Tekstikehys 23">
            <a:extLst>
              <a:ext uri="{FF2B5EF4-FFF2-40B4-BE49-F238E27FC236}">
                <a16:creationId xmlns:a16="http://schemas.microsoft.com/office/drawing/2014/main" id="{2DB324D3-B09F-4102-BE01-B2180BBF634B}"/>
              </a:ext>
            </a:extLst>
          </p:cNvPr>
          <p:cNvSpPr txBox="1"/>
          <p:nvPr/>
        </p:nvSpPr>
        <p:spPr>
          <a:xfrm>
            <a:off x="8690506" y="2071688"/>
            <a:ext cx="1512603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Pulp</a:t>
            </a:r>
            <a:r>
              <a:rPr lang="fi-FI" sz="1600" dirty="0"/>
              <a:t> and </a:t>
            </a:r>
            <a:r>
              <a:rPr lang="fi-FI" sz="1600" dirty="0" err="1"/>
              <a:t>paper</a:t>
            </a:r>
            <a:r>
              <a:rPr lang="fi-FI" sz="1600" dirty="0"/>
              <a:t> </a:t>
            </a:r>
            <a:r>
              <a:rPr lang="fi-FI" sz="1600" dirty="0" err="1"/>
              <a:t>industry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31 + 7,9</a:t>
            </a:r>
          </a:p>
        </p:txBody>
      </p:sp>
      <p:sp>
        <p:nvSpPr>
          <p:cNvPr id="15" name="Tekstikehys 26">
            <a:extLst>
              <a:ext uri="{FF2B5EF4-FFF2-40B4-BE49-F238E27FC236}">
                <a16:creationId xmlns:a16="http://schemas.microsoft.com/office/drawing/2014/main" id="{CF7E5616-4A19-47FC-8F10-AA42FB46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14" y="1412776"/>
            <a:ext cx="3346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dirty="0" err="1"/>
              <a:t>Annual</a:t>
            </a:r>
            <a:r>
              <a:rPr lang="fi-FI" dirty="0"/>
              <a:t> </a:t>
            </a:r>
            <a:r>
              <a:rPr lang="fi-FI" dirty="0" err="1"/>
              <a:t>increment</a:t>
            </a:r>
            <a:r>
              <a:rPr lang="fi-FI" dirty="0"/>
              <a:t> 15 </a:t>
            </a:r>
            <a:r>
              <a:rPr lang="fi-FI" dirty="0" err="1"/>
              <a:t>mill</a:t>
            </a:r>
            <a:r>
              <a:rPr lang="fi-FI" dirty="0"/>
              <a:t>. m</a:t>
            </a:r>
            <a:r>
              <a:rPr lang="fi-FI" baseline="30000" dirty="0"/>
              <a:t>3</a:t>
            </a:r>
          </a:p>
        </p:txBody>
      </p:sp>
      <p:sp>
        <p:nvSpPr>
          <p:cNvPr id="16" name="Nuoli oikealle 38">
            <a:extLst>
              <a:ext uri="{FF2B5EF4-FFF2-40B4-BE49-F238E27FC236}">
                <a16:creationId xmlns:a16="http://schemas.microsoft.com/office/drawing/2014/main" id="{60EB55E5-6A7C-494E-8D4F-36A741CF77C4}"/>
              </a:ext>
            </a:extLst>
          </p:cNvPr>
          <p:cNvSpPr/>
          <p:nvPr/>
        </p:nvSpPr>
        <p:spPr>
          <a:xfrm>
            <a:off x="5245728" y="2905669"/>
            <a:ext cx="1057410" cy="9189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7" name="Nuoli oikealle 42">
            <a:extLst>
              <a:ext uri="{FF2B5EF4-FFF2-40B4-BE49-F238E27FC236}">
                <a16:creationId xmlns:a16="http://schemas.microsoft.com/office/drawing/2014/main" id="{2C29C167-3842-4FCB-9F23-3E2B3DCD7CFA}"/>
              </a:ext>
            </a:extLst>
          </p:cNvPr>
          <p:cNvSpPr/>
          <p:nvPr/>
        </p:nvSpPr>
        <p:spPr>
          <a:xfrm rot="5400000">
            <a:off x="6988039" y="1331390"/>
            <a:ext cx="432046" cy="80503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Nuoli oikealle 44">
            <a:extLst>
              <a:ext uri="{FF2B5EF4-FFF2-40B4-BE49-F238E27FC236}">
                <a16:creationId xmlns:a16="http://schemas.microsoft.com/office/drawing/2014/main" id="{239DC390-003D-4E56-922D-E58456B376D1}"/>
              </a:ext>
            </a:extLst>
          </p:cNvPr>
          <p:cNvSpPr/>
          <p:nvPr/>
        </p:nvSpPr>
        <p:spPr>
          <a:xfrm rot="5400000">
            <a:off x="3826258" y="4806977"/>
            <a:ext cx="756946" cy="7372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19" name="Kuva 31" descr="Kuva2.jpg">
            <a:extLst>
              <a:ext uri="{FF2B5EF4-FFF2-40B4-BE49-F238E27FC236}">
                <a16:creationId xmlns:a16="http://schemas.microsoft.com/office/drawing/2014/main" id="{81241FB5-74B9-46C7-925E-4E658DF742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132" y="2960998"/>
            <a:ext cx="1671596" cy="19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uva 32" descr="Kuva3.jpg">
            <a:extLst>
              <a:ext uri="{FF2B5EF4-FFF2-40B4-BE49-F238E27FC236}">
                <a16:creationId xmlns:a16="http://schemas.microsoft.com/office/drawing/2014/main" id="{8D345FF8-6646-4695-9AC6-B8F08060DF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482" y="2944421"/>
            <a:ext cx="1740877" cy="19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uva 33" descr="Kuva4.jpg">
            <a:extLst>
              <a:ext uri="{FF2B5EF4-FFF2-40B4-BE49-F238E27FC236}">
                <a16:creationId xmlns:a16="http://schemas.microsoft.com/office/drawing/2014/main" id="{9767343A-04E9-4AD3-B055-9B9ACA4D09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491" y="5617294"/>
            <a:ext cx="12822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Kuva 34" descr="Kuva5.jpg">
            <a:extLst>
              <a:ext uri="{FF2B5EF4-FFF2-40B4-BE49-F238E27FC236}">
                <a16:creationId xmlns:a16="http://schemas.microsoft.com/office/drawing/2014/main" id="{7C5DE313-81AE-4D62-AA46-0B991AE084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9876" y="4143375"/>
            <a:ext cx="128660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Kuva 35" descr="Kuva6.jpg">
            <a:extLst>
              <a:ext uri="{FF2B5EF4-FFF2-40B4-BE49-F238E27FC236}">
                <a16:creationId xmlns:a16="http://schemas.microsoft.com/office/drawing/2014/main" id="{7AF45F0B-3F22-4D7C-A55C-22ED3D6140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8708" y="840894"/>
            <a:ext cx="1173368" cy="12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kstikehys 22">
            <a:extLst>
              <a:ext uri="{FF2B5EF4-FFF2-40B4-BE49-F238E27FC236}">
                <a16:creationId xmlns:a16="http://schemas.microsoft.com/office/drawing/2014/main" id="{A6C52FD4-AD01-42C9-95AB-A888C8AD7AAC}"/>
              </a:ext>
            </a:extLst>
          </p:cNvPr>
          <p:cNvSpPr txBox="1"/>
          <p:nvPr/>
        </p:nvSpPr>
        <p:spPr>
          <a:xfrm>
            <a:off x="6468315" y="1949931"/>
            <a:ext cx="1617044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Industrial </a:t>
            </a:r>
            <a:r>
              <a:rPr lang="fi-FI" sz="1600" dirty="0" err="1"/>
              <a:t>roundwood</a:t>
            </a:r>
            <a:r>
              <a:rPr lang="fi-FI" sz="1600" dirty="0"/>
              <a:t> (*)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63</a:t>
            </a:r>
          </a:p>
        </p:txBody>
      </p:sp>
      <p:sp>
        <p:nvSpPr>
          <p:cNvPr id="25" name="Tekstikehys 24">
            <a:extLst>
              <a:ext uri="{FF2B5EF4-FFF2-40B4-BE49-F238E27FC236}">
                <a16:creationId xmlns:a16="http://schemas.microsoft.com/office/drawing/2014/main" id="{F49FAE96-77F9-4A96-8827-F40E7F5FB7A9}"/>
              </a:ext>
            </a:extLst>
          </p:cNvPr>
          <p:cNvSpPr txBox="1"/>
          <p:nvPr/>
        </p:nvSpPr>
        <p:spPr>
          <a:xfrm>
            <a:off x="8690506" y="5472113"/>
            <a:ext cx="1512603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Wood products </a:t>
            </a:r>
            <a:r>
              <a:rPr lang="fi-FI" sz="1600" dirty="0" err="1"/>
              <a:t>industry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28 + 0,8</a:t>
            </a:r>
          </a:p>
        </p:txBody>
      </p:sp>
      <p:sp>
        <p:nvSpPr>
          <p:cNvPr id="26" name="Tekstikehys 25">
            <a:extLst>
              <a:ext uri="{FF2B5EF4-FFF2-40B4-BE49-F238E27FC236}">
                <a16:creationId xmlns:a16="http://schemas.microsoft.com/office/drawing/2014/main" id="{C8F5A2D3-CFCA-4A8F-BD70-2CDC1C0965B8}"/>
              </a:ext>
            </a:extLst>
          </p:cNvPr>
          <p:cNvSpPr txBox="1"/>
          <p:nvPr/>
        </p:nvSpPr>
        <p:spPr>
          <a:xfrm>
            <a:off x="9126138" y="3501008"/>
            <a:ext cx="634084" cy="584775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Chips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8,7</a:t>
            </a:r>
          </a:p>
        </p:txBody>
      </p:sp>
      <p:sp>
        <p:nvSpPr>
          <p:cNvPr id="27" name="Nuoli oikealle 4">
            <a:extLst>
              <a:ext uri="{FF2B5EF4-FFF2-40B4-BE49-F238E27FC236}">
                <a16:creationId xmlns:a16="http://schemas.microsoft.com/office/drawing/2014/main" id="{81331BE7-640C-4619-B0FB-C2DCDFD68773}"/>
              </a:ext>
            </a:extLst>
          </p:cNvPr>
          <p:cNvSpPr/>
          <p:nvPr/>
        </p:nvSpPr>
        <p:spPr>
          <a:xfrm>
            <a:off x="2483767" y="3389517"/>
            <a:ext cx="1106373" cy="90357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28" name="U-käännösnuoli 6">
            <a:extLst>
              <a:ext uri="{FF2B5EF4-FFF2-40B4-BE49-F238E27FC236}">
                <a16:creationId xmlns:a16="http://schemas.microsoft.com/office/drawing/2014/main" id="{0738738A-4571-4333-A224-19B8923C10D7}"/>
              </a:ext>
            </a:extLst>
          </p:cNvPr>
          <p:cNvSpPr/>
          <p:nvPr/>
        </p:nvSpPr>
        <p:spPr>
          <a:xfrm rot="10800000">
            <a:off x="1326261" y="4043969"/>
            <a:ext cx="1358436" cy="1401255"/>
          </a:xfrm>
          <a:prstGeom prst="uturnArrow">
            <a:avLst>
              <a:gd name="adj1" fmla="val 9020"/>
              <a:gd name="adj2" fmla="val 15919"/>
              <a:gd name="adj3" fmla="val 17080"/>
              <a:gd name="adj4" fmla="val 14520"/>
              <a:gd name="adj5" fmla="val 4259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>
              <a:solidFill>
                <a:schemeClr val="tx1"/>
              </a:solidFill>
            </a:endParaRPr>
          </a:p>
        </p:txBody>
      </p:sp>
      <p:sp>
        <p:nvSpPr>
          <p:cNvPr id="29" name="Ylänuoli 10">
            <a:extLst>
              <a:ext uri="{FF2B5EF4-FFF2-40B4-BE49-F238E27FC236}">
                <a16:creationId xmlns:a16="http://schemas.microsoft.com/office/drawing/2014/main" id="{20590339-C8A3-4C54-AF88-064BBB6FBCAF}"/>
              </a:ext>
            </a:extLst>
          </p:cNvPr>
          <p:cNvSpPr/>
          <p:nvPr/>
        </p:nvSpPr>
        <p:spPr>
          <a:xfrm>
            <a:off x="9047312" y="2928933"/>
            <a:ext cx="863524" cy="55282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7,9</a:t>
            </a:r>
          </a:p>
        </p:txBody>
      </p:sp>
      <p:sp>
        <p:nvSpPr>
          <p:cNvPr id="30" name="Kuvatekstinuoli oikealle 13">
            <a:extLst>
              <a:ext uri="{FF2B5EF4-FFF2-40B4-BE49-F238E27FC236}">
                <a16:creationId xmlns:a16="http://schemas.microsoft.com/office/drawing/2014/main" id="{A110D426-8239-4403-960F-BBD42F1FD881}"/>
              </a:ext>
            </a:extLst>
          </p:cNvPr>
          <p:cNvSpPr/>
          <p:nvPr/>
        </p:nvSpPr>
        <p:spPr>
          <a:xfrm rot="19317990">
            <a:off x="7815975" y="2380690"/>
            <a:ext cx="998130" cy="616052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1" name="Kuvatekstinuoli oikealle 46">
            <a:extLst>
              <a:ext uri="{FF2B5EF4-FFF2-40B4-BE49-F238E27FC236}">
                <a16:creationId xmlns:a16="http://schemas.microsoft.com/office/drawing/2014/main" id="{E7F3C682-F97E-4FC8-8151-51988359FE5D}"/>
              </a:ext>
            </a:extLst>
          </p:cNvPr>
          <p:cNvSpPr/>
          <p:nvPr/>
        </p:nvSpPr>
        <p:spPr>
          <a:xfrm rot="2312310">
            <a:off x="7840339" y="4892897"/>
            <a:ext cx="990634" cy="435127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32" name="Tekstikehys 21">
            <a:extLst>
              <a:ext uri="{FF2B5EF4-FFF2-40B4-BE49-F238E27FC236}">
                <a16:creationId xmlns:a16="http://schemas.microsoft.com/office/drawing/2014/main" id="{A534C567-1726-46E0-B438-B539B0C8F253}"/>
              </a:ext>
            </a:extLst>
          </p:cNvPr>
          <p:cNvSpPr txBox="1"/>
          <p:nvPr/>
        </p:nvSpPr>
        <p:spPr>
          <a:xfrm>
            <a:off x="6630547" y="5046275"/>
            <a:ext cx="1238788" cy="830997"/>
          </a:xfrm>
          <a:prstGeom prst="rect">
            <a:avLst/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/>
              <a:t>Roundwood</a:t>
            </a:r>
            <a:r>
              <a:rPr lang="fi-FI" sz="1600" dirty="0"/>
              <a:t> </a:t>
            </a:r>
            <a:r>
              <a:rPr lang="fi-FI" sz="1600" dirty="0" err="1"/>
              <a:t>exports</a:t>
            </a:r>
            <a:endParaRPr lang="fi-FI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2,0</a:t>
            </a:r>
          </a:p>
        </p:txBody>
      </p:sp>
      <p:sp>
        <p:nvSpPr>
          <p:cNvPr id="33" name="Nuoli oikealle 38">
            <a:extLst>
              <a:ext uri="{FF2B5EF4-FFF2-40B4-BE49-F238E27FC236}">
                <a16:creationId xmlns:a16="http://schemas.microsoft.com/office/drawing/2014/main" id="{34A111BF-F761-41B4-93DE-D36FFCEDB87B}"/>
              </a:ext>
            </a:extLst>
          </p:cNvPr>
          <p:cNvSpPr/>
          <p:nvPr/>
        </p:nvSpPr>
        <p:spPr>
          <a:xfrm rot="1519684">
            <a:off x="5229107" y="4587975"/>
            <a:ext cx="1432168" cy="2650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2,0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D02C8A7D-6912-4646-8D52-35B507F5DC69}"/>
              </a:ext>
            </a:extLst>
          </p:cNvPr>
          <p:cNvSpPr txBox="1"/>
          <p:nvPr/>
        </p:nvSpPr>
        <p:spPr>
          <a:xfrm>
            <a:off x="6454452" y="6135687"/>
            <a:ext cx="1965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(*) </a:t>
            </a:r>
            <a:r>
              <a:rPr lang="fi-FI" sz="1100" dirty="0" err="1"/>
              <a:t>Removals</a:t>
            </a:r>
            <a:r>
              <a:rPr lang="fi-FI" sz="1100" dirty="0"/>
              <a:t> and </a:t>
            </a:r>
            <a:r>
              <a:rPr lang="fi-FI" sz="1100" dirty="0" err="1"/>
              <a:t>use</a:t>
            </a:r>
            <a:r>
              <a:rPr lang="fi-FI" sz="1100" dirty="0"/>
              <a:t> data </a:t>
            </a:r>
            <a:r>
              <a:rPr lang="fi-FI" sz="1100" dirty="0" err="1"/>
              <a:t>may</a:t>
            </a:r>
            <a:endParaRPr lang="fi-FI" sz="1100" dirty="0"/>
          </a:p>
          <a:p>
            <a:r>
              <a:rPr lang="fi-FI" sz="1100" dirty="0" err="1"/>
              <a:t>differ</a:t>
            </a:r>
            <a:r>
              <a:rPr lang="fi-FI" sz="1100" dirty="0"/>
              <a:t> </a:t>
            </a:r>
            <a:r>
              <a:rPr lang="fi-FI" sz="1100" dirty="0" err="1"/>
              <a:t>due</a:t>
            </a:r>
            <a:r>
              <a:rPr lang="fi-FI" sz="1100" dirty="0"/>
              <a:t> to </a:t>
            </a:r>
            <a:r>
              <a:rPr lang="fi-FI" sz="1100" dirty="0" err="1"/>
              <a:t>stocks</a:t>
            </a:r>
            <a:endParaRPr lang="fi-FI" sz="1100" dirty="0"/>
          </a:p>
        </p:txBody>
      </p:sp>
      <p:sp>
        <p:nvSpPr>
          <p:cNvPr id="37" name="U-käännösnuoli 6">
            <a:extLst>
              <a:ext uri="{FF2B5EF4-FFF2-40B4-BE49-F238E27FC236}">
                <a16:creationId xmlns:a16="http://schemas.microsoft.com/office/drawing/2014/main" id="{66F4A5BA-D2D9-4FC7-B437-EA39F422A2F9}"/>
              </a:ext>
            </a:extLst>
          </p:cNvPr>
          <p:cNvSpPr/>
          <p:nvPr/>
        </p:nvSpPr>
        <p:spPr>
          <a:xfrm rot="5400000">
            <a:off x="8914513" y="4697411"/>
            <a:ext cx="2478446" cy="732957"/>
          </a:xfrm>
          <a:prstGeom prst="uturnArrow">
            <a:avLst>
              <a:gd name="adj1" fmla="val 2548"/>
              <a:gd name="adj2" fmla="val 15919"/>
              <a:gd name="adj3" fmla="val 17080"/>
              <a:gd name="adj4" fmla="val 14520"/>
              <a:gd name="adj5" fmla="val 4259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>
              <a:solidFill>
                <a:schemeClr val="tx1"/>
              </a:solidFill>
            </a:endParaRPr>
          </a:p>
        </p:txBody>
      </p:sp>
      <p:sp>
        <p:nvSpPr>
          <p:cNvPr id="34" name="d_lahde">
            <a:extLst>
              <a:ext uri="{FF2B5EF4-FFF2-40B4-BE49-F238E27FC236}">
                <a16:creationId xmlns:a16="http://schemas.microsoft.com/office/drawing/2014/main" id="{13E07019-D116-567B-EDF0-4380227DB47E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BC33B9-1DA2-DAF0-4656-91EB9D8160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27A43FA9-C1E3-4B6E-87EE-E871EB4D1F6E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39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5A29DF-7B7B-450F-A2C1-CFB5D4CCD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C8BD2E5-7579-4EB4-BF44-345727B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Imports and exports of wood raw material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C361A827-15E8-5A21-4561-D3F76B763053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Tulli, Luke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7EDB42C-BDAB-4578-9CF7-DF28241BCD6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297664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0632D5E-3D50-7D45-E4AA-8491EB1C9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092B1B03-332E-4D7A-97FD-399F11278623}" type="datetime1">
              <a:rPr lang="fi-FI" smtClean="0"/>
              <a:t>14.5.2025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50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26048AA-C7C8-4831-AAA9-203878222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15A3B73-EF57-44A1-A7B2-35C934F5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Imports of wood raw material in 2024 was 5,6 mill. m</a:t>
            </a:r>
            <a:r>
              <a:rPr lang="en-GB" baseline="30000" dirty="0"/>
              <a:t>3 </a:t>
            </a:r>
            <a:br>
              <a:rPr lang="en-GB" baseline="30000" dirty="0"/>
            </a:br>
            <a:r>
              <a:rPr lang="en-GB" sz="2400" dirty="0"/>
              <a:t>(with bark)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02F1E59-E085-AAF6-F0AA-0D7CB7EB4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By </a:t>
            </a:r>
            <a:r>
              <a:rPr lang="fi-FI" dirty="0" err="1"/>
              <a:t>countries</a:t>
            </a:r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D3777733-0BEB-1F54-63EA-B690637D5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By products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680F10-BFEC-D0C8-C8A8-08E56E62C6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480C885F-2B4C-4C05-9A8D-84FDDC2C6A51}" type="datetime1">
              <a:rPr lang="fi-FI" smtClean="0"/>
              <a:t>14.5.2025</a:t>
            </a:fld>
            <a:endParaRPr lang="fi-FI"/>
          </a:p>
        </p:txBody>
      </p:sp>
      <p:sp>
        <p:nvSpPr>
          <p:cNvPr id="5" name="d_lahde">
            <a:extLst>
              <a:ext uri="{FF2B5EF4-FFF2-40B4-BE49-F238E27FC236}">
                <a16:creationId xmlns:a16="http://schemas.microsoft.com/office/drawing/2014/main" id="{F141AA57-C604-9C5C-E907-57B56638CB90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Tulli, Luke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CF4BA15-6A8B-40B7-9634-B0B6E8604E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8669596"/>
              </p:ext>
            </p:extLst>
          </p:nvPr>
        </p:nvGraphicFramePr>
        <p:xfrm>
          <a:off x="760413" y="2016125"/>
          <a:ext cx="510698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EE34CB92-578B-4411-9313-B79AAE5B25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1364163"/>
              </p:ext>
            </p:extLst>
          </p:nvPr>
        </p:nvGraphicFramePr>
        <p:xfrm>
          <a:off x="6340475" y="2016125"/>
          <a:ext cx="510698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157009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_en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_en.potx" id="{000207AD-93F3-4D55-83B5-CA0B74C7239D}" vid="{B128F02C-3D3B-40F3-8ABD-8FE12D32BB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62995CA-7523-49C9-8977-4339113045F6}">
  <we:reference id="9a0f1b53-4f2b-47f4-afa8-762e7ed58ed1" version="1.4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metsäteollisuus_pohja_en</Template>
  <TotalTime>118</TotalTime>
  <Words>224</Words>
  <Application>Microsoft Office PowerPoint</Application>
  <PresentationFormat>Laajakuva</PresentationFormat>
  <Paragraphs>69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Tekstikalvopohja_en</vt:lpstr>
      <vt:lpstr>Origin of the wood used by forest industry in 2024   Total 62.7 mill. m3 (2% more than in 2023)</vt:lpstr>
      <vt:lpstr>The wood consumption was 62,6 mill. m3 in 2024   In addition to the roundwood the industry used 8,7 mill. m3 sawmill chips</vt:lpstr>
      <vt:lpstr>Use of domestic wood</vt:lpstr>
      <vt:lpstr>Wood flow from forest to mill in Finland 2024 (mill. M3)</vt:lpstr>
      <vt:lpstr>Imports and exports of wood raw material</vt:lpstr>
      <vt:lpstr>Imports of wood raw material in 2024 was 5,6 mill. m3  (with bark)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Consumption and Imports</dc:title>
  <dc:creator>Anu Islander</dc:creator>
  <cp:keywords/>
  <cp:lastModifiedBy>Huhtala-Hedman Ville</cp:lastModifiedBy>
  <cp:revision>31</cp:revision>
  <dcterms:created xsi:type="dcterms:W3CDTF">2021-03-11T06:58:07Z</dcterms:created>
  <dcterms:modified xsi:type="dcterms:W3CDTF">2025-05-14T10:08:21Z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metsäteollisuus_pohja_en.potx</vt:lpwstr>
  </property>
  <property fmtid="{D5CDD505-2E9C-101B-9397-08002B2CF9AE}" pid="6" name="dvDefinition">
    <vt:lpwstr>253 (dd_default.xml)</vt:lpwstr>
  </property>
  <property fmtid="{D5CDD505-2E9C-101B-9397-08002B2CF9AE}" pid="7" name="dvDefinitionID">
    <vt:lpwstr>253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31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1</vt:lpwstr>
  </property>
  <property fmtid="{D5CDD505-2E9C-101B-9397-08002B2CF9AE}" pid="23" name="dvDUname">
    <vt:lpwstr>Anu Islander</vt:lpwstr>
  </property>
  <property fmtid="{D5CDD505-2E9C-101B-9397-08002B2CF9AE}" pid="24" name="dvDUdepartment">
    <vt:lpwstr/>
  </property>
  <property fmtid="{D5CDD505-2E9C-101B-9397-08002B2CF9AE}" pid="25" name="dvDate_Page">
    <vt:lpwstr>-1</vt:lpwstr>
  </property>
  <property fmtid="{D5CDD505-2E9C-101B-9397-08002B2CF9AE}" pid="26" name="dvAuthor">
    <vt:lpwstr>Anu Islander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Forests</vt:lpwstr>
  </property>
  <property fmtid="{D5CDD505-2E9C-101B-9397-08002B2CF9AE}" pid="30" name="dvLahde">
    <vt:lpwstr>-1</vt:lpwstr>
  </property>
  <property fmtid="{D5CDD505-2E9C-101B-9397-08002B2CF9AE}" pid="31" name="dvLahdetext">
    <vt:lpwstr>Tulli, Luke</vt:lpwstr>
  </property>
  <property fmtid="{D5CDD505-2E9C-101B-9397-08002B2CF9AE}" pid="32" name="Owner">
    <vt:lpwstr>Anu Islander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2025-04-28T11:06:02Z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963c55ea-8d35-4177-9ab2-fc9f62a39a9d</vt:lpwstr>
  </property>
  <property fmtid="{D5CDD505-2E9C-101B-9397-08002B2CF9AE}" pid="39" name="MSIP_Label_b616c8f7-5329-45c1-b6df-378d2db7d954_ContentBits">
    <vt:lpwstr>0</vt:lpwstr>
  </property>
  <property fmtid="{D5CDD505-2E9C-101B-9397-08002B2CF9AE}" pid="40" name="MSIP_Label_b616c8f7-5329-45c1-b6df-378d2db7d954_Tag">
    <vt:lpwstr>10, 0, 1, 1</vt:lpwstr>
  </property>
</Properties>
</file>