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media/image2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4" r:id="rId2"/>
    <p:sldId id="258" r:id="rId3"/>
    <p:sldId id="265" r:id="rId4"/>
    <p:sldId id="267" r:id="rId5"/>
    <p:sldId id="268" r:id="rId6"/>
  </p:sldIdLst>
  <p:sldSz cx="18288000" cy="10080625"/>
  <p:notesSz cx="6858000" cy="9144000"/>
  <p:embeddedFontLs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Puukauppa\Puunk&#228;ytt&#246;\2025\Puunk&#228;ytt&#246;%20ja%20tuontipuu%20powerpointtiin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Puukauppa\Puunk&#228;ytt&#246;\2025\Puunk&#228;ytt&#246;%20ja%20tuontipuu%20powerpointtiin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Puukauppa\Puunk&#228;ytt&#246;\2025\Puunk&#228;ytt&#246;%20ja%20tuontipuu%20powerpointtiin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Puukauppa\Puunk&#228;ytt&#246;\2025\Puunk&#228;ytt&#246;%20ja%20tuontipuu%20powerpointtiin_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Puukauppa\Puunk&#228;ytt&#246;\2025\Puunk&#228;ytt&#246;%20ja%20tuontipuu%20powerpointtiin_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Puukauppa\Puunk&#228;ytt&#246;\2025\Puunk&#228;ytt&#246;%20ja%20tuontipuu%20powerpointtiin_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800" b="1" i="0" u="none" strike="noStrike" kern="1200" spc="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fi-FI" sz="2800" b="1" i="0" u="none" strike="noStrike" kern="1200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of Industrial Wood Supply</a:t>
            </a:r>
          </a:p>
        </c:rich>
      </c:tx>
      <c:layout>
        <c:manualLayout>
          <c:xMode val="edge"/>
          <c:yMode val="edge"/>
          <c:x val="0.317296736566363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3555572008592971"/>
          <c:y val="0.20236715973719574"/>
          <c:w val="0.32888849745352516"/>
          <c:h val="0.76057826400785156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F-4F94-8C33-E01349B744F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F-4F94-8C33-E01349B744F5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FF-4F94-8C33-E01349B744F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FF-4F94-8C33-E01349B744F5}"/>
              </c:ext>
            </c:extLst>
          </c:dPt>
          <c:dLbls>
            <c:dLbl>
              <c:idx val="0"/>
              <c:layout>
                <c:manualLayout>
                  <c:x val="0.20054436821781316"/>
                  <c:y val="-0.229751499146353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23780908415164"/>
                      <c:h val="0.17813603299881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FF-4F94-8C33-E01349B744F5}"/>
                </c:ext>
              </c:extLst>
            </c:dLbl>
            <c:dLbl>
              <c:idx val="1"/>
              <c:layout>
                <c:manualLayout>
                  <c:x val="-0.145084166122812"/>
                  <c:y val="-2.8367446497799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47457900721195"/>
                      <c:h val="0.225009996232300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FF-4F94-8C33-E01349B744F5}"/>
                </c:ext>
              </c:extLst>
            </c:dLbl>
            <c:dLbl>
              <c:idx val="2"/>
              <c:layout>
                <c:manualLayout>
                  <c:x val="-0.13979454924454049"/>
                  <c:y val="-0.10737020909290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81828153818047"/>
                      <c:h val="0.17359690690896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FF-4F94-8C33-E01349B744F5}"/>
                </c:ext>
              </c:extLst>
            </c:dLbl>
            <c:dLbl>
              <c:idx val="3"/>
              <c:layout>
                <c:manualLayout>
                  <c:x val="-9.8935807975505247E-3"/>
                  <c:y val="-0.1657325550600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91878265249772"/>
                      <c:h val="9.4381996779072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FF-4F94-8C33-E01349B74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'Puunkäyttö omistajaryhmittäin'!$B$2:$B$5</c:f>
              <c:strCache>
                <c:ptCount val="4"/>
                <c:pt idx="0">
                  <c:v>Private forests</c:v>
                </c:pt>
                <c:pt idx="1">
                  <c:v>State forests</c:v>
                </c:pt>
                <c:pt idx="2">
                  <c:v>Company forests</c:v>
                </c:pt>
                <c:pt idx="3">
                  <c:v>Imported wood</c:v>
                </c:pt>
              </c:strCache>
            </c:strRef>
          </c:cat>
          <c:val>
            <c:numRef>
              <c:f>'Puunkäyttö omistajaryhmittäin'!$C$2:$C$5</c:f>
              <c:numCache>
                <c:formatCode>0%</c:formatCode>
                <c:ptCount val="4"/>
                <c:pt idx="0">
                  <c:v>0.76007018499190748</c:v>
                </c:pt>
                <c:pt idx="1">
                  <c:v>0.10134470814236662</c:v>
                </c:pt>
                <c:pt idx="2">
                  <c:v>8.5658967494063001E-2</c:v>
                </c:pt>
                <c:pt idx="3">
                  <c:v>5.2926139371662809E-2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FF-4F94-8C33-E01349B74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fi-FI" sz="2200" b="0" i="0" u="none" strike="noStrike" kern="1200" baseline="0" dirty="0">
                <a:solidFill>
                  <a:schemeClr val="accent6"/>
                </a:solidFill>
              </a:rPr>
              <a:t>million m</a:t>
            </a:r>
            <a:r>
              <a:rPr lang="fi-FI" sz="2200" b="0" i="0" u="none" strike="noStrike" kern="1200" baseline="30000" dirty="0">
                <a:solidFill>
                  <a:schemeClr val="accent6"/>
                </a:solidFill>
              </a:rPr>
              <a:t>3</a:t>
            </a:r>
          </a:p>
        </c:rich>
      </c:tx>
      <c:layout>
        <c:manualLayout>
          <c:xMode val="edge"/>
          <c:yMode val="edge"/>
          <c:x val="5.7340983870984808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5133835028997649E-2"/>
          <c:y val="0.12321459377514241"/>
          <c:w val="0.94615243120968773"/>
          <c:h val="0.70124553675051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'Metsäteollisuuden puunkäyttö'!$B$2</c:f>
              <c:strCache>
                <c:ptCount val="1"/>
                <c:pt idx="0">
                  <c:v>Domestic roundwood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puunkäyttö'!$A$7:$A$32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  <c:extLst/>
            </c:numRef>
          </c:cat>
          <c:val>
            <c:numRef>
              <c:f>'Metsäteollisuuden puunkäyttö'!$B$7:$B$32</c:f>
              <c:numCache>
                <c:formatCode>#\ ##0.0</c:formatCode>
                <c:ptCount val="26"/>
                <c:pt idx="0">
                  <c:v>57.957000000000001</c:v>
                </c:pt>
                <c:pt idx="1">
                  <c:v>53.783999999999999</c:v>
                </c:pt>
                <c:pt idx="2">
                  <c:v>55.045999999999999</c:v>
                </c:pt>
                <c:pt idx="3">
                  <c:v>56.960999999999999</c:v>
                </c:pt>
                <c:pt idx="4">
                  <c:v>57.526000000000003</c:v>
                </c:pt>
                <c:pt idx="5">
                  <c:v>49.88</c:v>
                </c:pt>
                <c:pt idx="6">
                  <c:v>56.343000000000004</c:v>
                </c:pt>
                <c:pt idx="7">
                  <c:v>59.444000000000003</c:v>
                </c:pt>
                <c:pt idx="8">
                  <c:v>51.531999999999996</c:v>
                </c:pt>
                <c:pt idx="9">
                  <c:v>44.17</c:v>
                </c:pt>
                <c:pt idx="10">
                  <c:v>53.134999999999998</c:v>
                </c:pt>
                <c:pt idx="11">
                  <c:v>52.777999999999999</c:v>
                </c:pt>
                <c:pt idx="12">
                  <c:v>52.62</c:v>
                </c:pt>
                <c:pt idx="13">
                  <c:v>53.841999999999999</c:v>
                </c:pt>
                <c:pt idx="14">
                  <c:v>54.988</c:v>
                </c:pt>
                <c:pt idx="15">
                  <c:v>56.149000000000001</c:v>
                </c:pt>
                <c:pt idx="16">
                  <c:v>58.912999999999997</c:v>
                </c:pt>
                <c:pt idx="17">
                  <c:v>62.195</c:v>
                </c:pt>
                <c:pt idx="18">
                  <c:v>64.471000000000004</c:v>
                </c:pt>
                <c:pt idx="19">
                  <c:v>61.326000000000001</c:v>
                </c:pt>
                <c:pt idx="20">
                  <c:v>57.322000000000003</c:v>
                </c:pt>
                <c:pt idx="21">
                  <c:v>62.351999999999997</c:v>
                </c:pt>
                <c:pt idx="22">
                  <c:v>61.262</c:v>
                </c:pt>
                <c:pt idx="23">
                  <c:v>57.841000000000001</c:v>
                </c:pt>
                <c:pt idx="24">
                  <c:v>58.823</c:v>
                </c:pt>
                <c:pt idx="25">
                  <c:v>62.612000000000002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08-410B-A0A8-08F4F190FBDA}"/>
            </c:ext>
          </c:extLst>
        </c:ser>
        <c:ser>
          <c:idx val="1"/>
          <c:order val="1"/>
          <c:tx>
            <c:strRef>
              <c:f>'Metsäteollisuuden puunkäyttö'!$C$2</c:f>
              <c:strCache>
                <c:ptCount val="1"/>
                <c:pt idx="0">
                  <c:v>Imported roundwood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'Metsäteollisuuden puunkäyttö'!$A$7:$A$32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  <c:extLst/>
            </c:numRef>
          </c:cat>
          <c:val>
            <c:numRef>
              <c:f>'Metsäteollisuuden puunkäyttö'!$C$7:$C$32</c:f>
              <c:numCache>
                <c:formatCode>#\ ##0.0</c:formatCode>
                <c:ptCount val="26"/>
                <c:pt idx="0">
                  <c:v>12.837</c:v>
                </c:pt>
                <c:pt idx="1">
                  <c:v>13.539</c:v>
                </c:pt>
                <c:pt idx="2">
                  <c:v>16.260999999999999</c:v>
                </c:pt>
                <c:pt idx="3">
                  <c:v>16.507000000000001</c:v>
                </c:pt>
                <c:pt idx="4">
                  <c:v>17.402000000000001</c:v>
                </c:pt>
                <c:pt idx="5">
                  <c:v>17.928999999999998</c:v>
                </c:pt>
                <c:pt idx="6">
                  <c:v>19.175999999999998</c:v>
                </c:pt>
                <c:pt idx="7">
                  <c:v>15.981</c:v>
                </c:pt>
                <c:pt idx="8">
                  <c:v>14.728999999999999</c:v>
                </c:pt>
                <c:pt idx="9">
                  <c:v>7.3120000000000003</c:v>
                </c:pt>
                <c:pt idx="10">
                  <c:v>9.4030000000000005</c:v>
                </c:pt>
                <c:pt idx="11">
                  <c:v>8.859</c:v>
                </c:pt>
                <c:pt idx="12">
                  <c:v>8.4719999999999995</c:v>
                </c:pt>
                <c:pt idx="13">
                  <c:v>9.9979999999999993</c:v>
                </c:pt>
                <c:pt idx="14">
                  <c:v>8.9130000000000003</c:v>
                </c:pt>
                <c:pt idx="15">
                  <c:v>8.5210000000000008</c:v>
                </c:pt>
                <c:pt idx="16">
                  <c:v>8.5129999999999999</c:v>
                </c:pt>
                <c:pt idx="17">
                  <c:v>7.4790000000000001</c:v>
                </c:pt>
                <c:pt idx="18">
                  <c:v>9.0820000000000007</c:v>
                </c:pt>
                <c:pt idx="19">
                  <c:v>9.7569999999999997</c:v>
                </c:pt>
                <c:pt idx="20">
                  <c:v>9.7170000000000005</c:v>
                </c:pt>
                <c:pt idx="21">
                  <c:v>9.8049999999999997</c:v>
                </c:pt>
                <c:pt idx="22">
                  <c:v>3.9489999999999998</c:v>
                </c:pt>
                <c:pt idx="23">
                  <c:v>3.3290000000000002</c:v>
                </c:pt>
                <c:pt idx="24">
                  <c:v>3.8330000000000002</c:v>
                </c:pt>
                <c:pt idx="25">
                  <c:v>3.4990000000000001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08-410B-A0A8-08F4F190F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8381967"/>
        <c:axId val="99838580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'Metsäteollisuuden puunkäyttö'!$E$2</c15:sqref>
                        </c15:formulaRef>
                      </c:ext>
                    </c:extLst>
                    <c:strCache>
                      <c:ptCount val="1"/>
                      <c:pt idx="0">
                        <c:v>Sawmill chips and dust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'Metsäteollisuuden puunkäyttö'!$A$7:$A$32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'Metsäteollisuuden puunkäyttö'!$E$7:$E$32</c15:sqref>
                        </c15:formulaRef>
                      </c:ext>
                    </c:extLst>
                    <c:numCache>
                      <c:formatCode>#\ ##0.0</c:formatCode>
                      <c:ptCount val="26"/>
                      <c:pt idx="0">
                        <c:v>-12.991</c:v>
                      </c:pt>
                      <c:pt idx="1">
                        <c:v>-11.587999999999999</c:v>
                      </c:pt>
                      <c:pt idx="2">
                        <c:v>-11.933</c:v>
                      </c:pt>
                      <c:pt idx="3">
                        <c:v>-12.335000000000001</c:v>
                      </c:pt>
                      <c:pt idx="4">
                        <c:v>-12.022</c:v>
                      </c:pt>
                      <c:pt idx="5">
                        <c:v>-11.324999999999999</c:v>
                      </c:pt>
                      <c:pt idx="6">
                        <c:v>-11.36</c:v>
                      </c:pt>
                      <c:pt idx="7">
                        <c:v>-11.422000000000001</c:v>
                      </c:pt>
                      <c:pt idx="8">
                        <c:v>-9.6069999999999993</c:v>
                      </c:pt>
                      <c:pt idx="9">
                        <c:v>-6.3559999999999999</c:v>
                      </c:pt>
                      <c:pt idx="10">
                        <c:v>-7.6539999999999999</c:v>
                      </c:pt>
                      <c:pt idx="11">
                        <c:v>-7.5970000000000004</c:v>
                      </c:pt>
                      <c:pt idx="12">
                        <c:v>-7.407</c:v>
                      </c:pt>
                      <c:pt idx="13">
                        <c:v>-8.59</c:v>
                      </c:pt>
                      <c:pt idx="14">
                        <c:v>-9.2420000000000009</c:v>
                      </c:pt>
                      <c:pt idx="15">
                        <c:v>-8.9149999999999991</c:v>
                      </c:pt>
                      <c:pt idx="16">
                        <c:v>-9.3360000000000003</c:v>
                      </c:pt>
                      <c:pt idx="17">
                        <c:v>-9.8379999999999992</c:v>
                      </c:pt>
                      <c:pt idx="18">
                        <c:v>-9.7460000000000004</c:v>
                      </c:pt>
                      <c:pt idx="19">
                        <c:v>-9.6069999999999993</c:v>
                      </c:pt>
                      <c:pt idx="20">
                        <c:v>-8.7539999999999996</c:v>
                      </c:pt>
                      <c:pt idx="21">
                        <c:v>-9.7729999999999997</c:v>
                      </c:pt>
                      <c:pt idx="22">
                        <c:v>-9.1890000000000001</c:v>
                      </c:pt>
                      <c:pt idx="23">
                        <c:v>-8.5399999999999991</c:v>
                      </c:pt>
                      <c:pt idx="24">
                        <c:v>-8.7270000000000003</c:v>
                      </c:pt>
                      <c:pt idx="25">
                        <c:v>-9.2910000000000004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208-410B-A0A8-08F4F190FBDA}"/>
                  </c:ext>
                </c:extLst>
              </c15:ser>
            </c15:filteredBarSeries>
          </c:ext>
        </c:extLst>
      </c:barChart>
      <c:catAx>
        <c:axId val="99838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5807"/>
        <c:crosses val="autoZero"/>
        <c:auto val="1"/>
        <c:lblAlgn val="ctr"/>
        <c:lblOffset val="100"/>
        <c:tickLblSkip val="1"/>
        <c:noMultiLvlLbl val="0"/>
      </c:catAx>
      <c:valAx>
        <c:axId val="99838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8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523468043582143"/>
          <c:y val="2.648579659521327E-2"/>
          <c:w val="0.48953063912835715"/>
          <c:h val="7.4001725182756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fi-FI" sz="2200" b="0" i="0" u="none" strike="noStrike" kern="1200" baseline="0" dirty="0">
                <a:solidFill>
                  <a:schemeClr val="accent6"/>
                </a:solidFill>
              </a:rPr>
              <a:t>million m</a:t>
            </a:r>
            <a:r>
              <a:rPr lang="fi-FI" sz="2200" b="0" i="0" u="none" strike="noStrike" kern="1200" baseline="30000" dirty="0">
                <a:solidFill>
                  <a:schemeClr val="accent6"/>
                </a:solidFill>
              </a:rPr>
              <a:t>3</a:t>
            </a:r>
          </a:p>
        </c:rich>
      </c:tx>
      <c:layout>
        <c:manualLayout>
          <c:xMode val="edge"/>
          <c:yMode val="edge"/>
          <c:x val="1.634838667745581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5133835028997649E-2"/>
          <c:y val="0.13637981581413502"/>
          <c:w val="0.94615243120968773"/>
          <c:h val="0.70406344088172468"/>
        </c:manualLayout>
      </c:layout>
      <c:lineChart>
        <c:grouping val="standard"/>
        <c:varyColors val="0"/>
        <c:ser>
          <c:idx val="0"/>
          <c:order val="0"/>
          <c:tx>
            <c:strRef>
              <c:f>'Kotimainen tukki- ja kuitupuu'!$B$2</c:f>
              <c:strCache>
                <c:ptCount val="1"/>
                <c:pt idx="0">
                  <c:v>Logs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'Kotimainen tukki- ja kuitupuu'!$A$3:$A$28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'Kotimainen tukki- ja kuitupuu'!$B$3:$B$28</c:f>
              <c:numCache>
                <c:formatCode>0.0</c:formatCode>
                <c:ptCount val="26"/>
                <c:pt idx="0">
                  <c:v>28.718</c:v>
                </c:pt>
                <c:pt idx="1">
                  <c:v>26.018000000000001</c:v>
                </c:pt>
                <c:pt idx="2">
                  <c:v>26.152999999999999</c:v>
                </c:pt>
                <c:pt idx="3">
                  <c:v>27.018999999999998</c:v>
                </c:pt>
                <c:pt idx="4">
                  <c:v>26.817</c:v>
                </c:pt>
                <c:pt idx="5">
                  <c:v>24.989000000000001</c:v>
                </c:pt>
                <c:pt idx="6">
                  <c:v>26.056000000000001</c:v>
                </c:pt>
                <c:pt idx="7">
                  <c:v>28.46</c:v>
                </c:pt>
                <c:pt idx="8">
                  <c:v>23.600999999999999</c:v>
                </c:pt>
                <c:pt idx="9">
                  <c:v>18.390999999999998</c:v>
                </c:pt>
                <c:pt idx="10">
                  <c:v>22.651</c:v>
                </c:pt>
                <c:pt idx="11">
                  <c:v>22.491</c:v>
                </c:pt>
                <c:pt idx="12">
                  <c:v>21.49</c:v>
                </c:pt>
                <c:pt idx="13">
                  <c:v>23.21</c:v>
                </c:pt>
                <c:pt idx="14">
                  <c:v>23.8</c:v>
                </c:pt>
                <c:pt idx="15">
                  <c:v>23.934999999999999</c:v>
                </c:pt>
                <c:pt idx="16">
                  <c:v>25.245999999999999</c:v>
                </c:pt>
                <c:pt idx="17">
                  <c:v>26.141999999999999</c:v>
                </c:pt>
                <c:pt idx="18">
                  <c:v>26.957999999999998</c:v>
                </c:pt>
                <c:pt idx="19">
                  <c:v>25.742000000000001</c:v>
                </c:pt>
                <c:pt idx="20">
                  <c:v>24.254000000000001</c:v>
                </c:pt>
                <c:pt idx="21">
                  <c:v>26.972000000000001</c:v>
                </c:pt>
                <c:pt idx="22">
                  <c:v>26.533999999999999</c:v>
                </c:pt>
                <c:pt idx="23">
                  <c:v>23.748000000000001</c:v>
                </c:pt>
                <c:pt idx="24">
                  <c:v>25.62</c:v>
                </c:pt>
                <c:pt idx="25">
                  <c:v>27.106000000000002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AE-4AC3-A8D4-F43BF7C09D90}"/>
            </c:ext>
          </c:extLst>
        </c:ser>
        <c:ser>
          <c:idx val="1"/>
          <c:order val="1"/>
          <c:tx>
            <c:strRef>
              <c:f>'Kotimainen tukki- ja kuitupuu'!$C$2</c:f>
              <c:strCache>
                <c:ptCount val="1"/>
                <c:pt idx="0">
                  <c:v>Pulpwood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'Kotimainen tukki- ja kuitupuu'!$A$3:$A$28</c:f>
              <c:strCach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strCache>
            </c:strRef>
          </c:cat>
          <c:val>
            <c:numRef>
              <c:f>'Kotimainen tukki- ja kuitupuu'!$C$3:$C$28</c:f>
              <c:numCache>
                <c:formatCode>0.0</c:formatCode>
                <c:ptCount val="26"/>
                <c:pt idx="0">
                  <c:v>29.239000000000001</c:v>
                </c:pt>
                <c:pt idx="1">
                  <c:v>27.765999999999998</c:v>
                </c:pt>
                <c:pt idx="2">
                  <c:v>28.893000000000001</c:v>
                </c:pt>
                <c:pt idx="3">
                  <c:v>29.942</c:v>
                </c:pt>
                <c:pt idx="4">
                  <c:v>30.71</c:v>
                </c:pt>
                <c:pt idx="5">
                  <c:v>24.891999999999999</c:v>
                </c:pt>
                <c:pt idx="6">
                  <c:v>30.286000000000001</c:v>
                </c:pt>
                <c:pt idx="7">
                  <c:v>30.983000000000001</c:v>
                </c:pt>
                <c:pt idx="8">
                  <c:v>27.931000000000001</c:v>
                </c:pt>
                <c:pt idx="9">
                  <c:v>25.779</c:v>
                </c:pt>
                <c:pt idx="10">
                  <c:v>30.484000000000002</c:v>
                </c:pt>
                <c:pt idx="11">
                  <c:v>30.286999999999999</c:v>
                </c:pt>
                <c:pt idx="12">
                  <c:v>31.13</c:v>
                </c:pt>
                <c:pt idx="13">
                  <c:v>30.631</c:v>
                </c:pt>
                <c:pt idx="14">
                  <c:v>31.187999999999999</c:v>
                </c:pt>
                <c:pt idx="15">
                  <c:v>32.213000000000001</c:v>
                </c:pt>
                <c:pt idx="16">
                  <c:v>33.667000000000002</c:v>
                </c:pt>
                <c:pt idx="17">
                  <c:v>36.052999999999997</c:v>
                </c:pt>
                <c:pt idx="18">
                  <c:v>37.512999999999998</c:v>
                </c:pt>
                <c:pt idx="19">
                  <c:v>35.582999999999998</c:v>
                </c:pt>
                <c:pt idx="20">
                  <c:v>33.067999999999998</c:v>
                </c:pt>
                <c:pt idx="21">
                  <c:v>35.380000000000003</c:v>
                </c:pt>
                <c:pt idx="22">
                  <c:v>34.728999999999999</c:v>
                </c:pt>
                <c:pt idx="23">
                  <c:v>34.093000000000004</c:v>
                </c:pt>
                <c:pt idx="24">
                  <c:v>33.203000000000003</c:v>
                </c:pt>
                <c:pt idx="25">
                  <c:v>35.506999999999998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AE-4AC3-A8D4-F43BF7C09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8384575"/>
        <c:axId val="888385055"/>
      </c:lineChart>
      <c:catAx>
        <c:axId val="88838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5055"/>
        <c:crossesAt val="0"/>
        <c:auto val="1"/>
        <c:lblAlgn val="ctr"/>
        <c:lblOffset val="100"/>
        <c:noMultiLvlLbl val="0"/>
      </c:catAx>
      <c:valAx>
        <c:axId val="88838505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838457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608875046991476"/>
          <c:y val="5.0017268227068104E-4"/>
          <c:w val="0.34465380622689529"/>
          <c:h val="7.2343722545033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fi-FI" sz="2200" b="0" i="0" u="none" strike="noStrike" kern="1200" baseline="0" dirty="0">
                <a:solidFill>
                  <a:schemeClr val="accent6"/>
                </a:solidFill>
              </a:rPr>
              <a:t>million m</a:t>
            </a:r>
            <a:r>
              <a:rPr lang="fi-FI" sz="2200" b="0" i="0" u="none" strike="noStrike" kern="1200" baseline="30000" dirty="0">
                <a:solidFill>
                  <a:schemeClr val="accent6"/>
                </a:solidFill>
              </a:rPr>
              <a:t>3</a:t>
            </a:r>
          </a:p>
        </c:rich>
      </c:tx>
      <c:layout>
        <c:manualLayout>
          <c:xMode val="edge"/>
          <c:yMode val="edge"/>
          <c:x val="6.369071971137019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5133835028997649E-2"/>
          <c:y val="0.12260825069238816"/>
          <c:w val="0.93799613938555892"/>
          <c:h val="0.716543454124025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'Raakapuun tuonti ja vienti'!$E$2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'Raakapuun tuonti ja vienti'!$A$3:$A$53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'Raakapuun tuonti ja vienti'!$E$3:$E$53</c:f>
              <c:numCache>
                <c:formatCode>_-* #\ ##0.0_-;\-* #\ ##0.0_-;_-* "-"??_-;_-@_-</c:formatCode>
                <c:ptCount val="51"/>
                <c:pt idx="0">
                  <c:v>-0.68</c:v>
                </c:pt>
                <c:pt idx="1">
                  <c:v>-0.76</c:v>
                </c:pt>
                <c:pt idx="2">
                  <c:v>-1.18</c:v>
                </c:pt>
                <c:pt idx="3">
                  <c:v>-0.73</c:v>
                </c:pt>
                <c:pt idx="4">
                  <c:v>-1.389</c:v>
                </c:pt>
                <c:pt idx="5">
                  <c:v>-2.2080000000000002</c:v>
                </c:pt>
                <c:pt idx="6">
                  <c:v>-2.8050000000000002</c:v>
                </c:pt>
                <c:pt idx="7">
                  <c:v>-1.248</c:v>
                </c:pt>
                <c:pt idx="8">
                  <c:v>-0.90500000000000003</c:v>
                </c:pt>
                <c:pt idx="9">
                  <c:v>-1.2030000000000001</c:v>
                </c:pt>
                <c:pt idx="10">
                  <c:v>-1.38</c:v>
                </c:pt>
                <c:pt idx="11">
                  <c:v>-1.607</c:v>
                </c:pt>
                <c:pt idx="12">
                  <c:v>-1.827</c:v>
                </c:pt>
                <c:pt idx="13">
                  <c:v>-1</c:v>
                </c:pt>
                <c:pt idx="14">
                  <c:v>-0.81399999999999995</c:v>
                </c:pt>
                <c:pt idx="15">
                  <c:v>-0.59799999999999998</c:v>
                </c:pt>
                <c:pt idx="16">
                  <c:v>-0.47</c:v>
                </c:pt>
                <c:pt idx="17">
                  <c:v>-0.7</c:v>
                </c:pt>
                <c:pt idx="18">
                  <c:v>-1.1830000000000001</c:v>
                </c:pt>
                <c:pt idx="19">
                  <c:v>-1.8029999999999999</c:v>
                </c:pt>
                <c:pt idx="20">
                  <c:v>-1.1925035900000001</c:v>
                </c:pt>
                <c:pt idx="21">
                  <c:v>-0.85878710999999996</c:v>
                </c:pt>
                <c:pt idx="22">
                  <c:v>-0.93235243000000001</c:v>
                </c:pt>
                <c:pt idx="23">
                  <c:v>-1.0451827600000001</c:v>
                </c:pt>
                <c:pt idx="24">
                  <c:v>-1.0546886099999999</c:v>
                </c:pt>
                <c:pt idx="25">
                  <c:v>-0.89402181999999997</c:v>
                </c:pt>
                <c:pt idx="26">
                  <c:v>-0.81858061999999998</c:v>
                </c:pt>
                <c:pt idx="27">
                  <c:v>-0.88183727700000003</c:v>
                </c:pt>
                <c:pt idx="28">
                  <c:v>-0.85753253900000004</c:v>
                </c:pt>
                <c:pt idx="29">
                  <c:v>-1.071793548</c:v>
                </c:pt>
                <c:pt idx="30">
                  <c:v>-1.491418447</c:v>
                </c:pt>
                <c:pt idx="31">
                  <c:v>-1.412841751</c:v>
                </c:pt>
                <c:pt idx="32">
                  <c:v>-1.4052959389999999</c:v>
                </c:pt>
                <c:pt idx="33">
                  <c:v>-1.487355099</c:v>
                </c:pt>
                <c:pt idx="34">
                  <c:v>-1.188967688</c:v>
                </c:pt>
                <c:pt idx="35">
                  <c:v>-1.4196902810000001</c:v>
                </c:pt>
                <c:pt idx="36">
                  <c:v>-1.517326365</c:v>
                </c:pt>
                <c:pt idx="37">
                  <c:v>-1.3246106360000001</c:v>
                </c:pt>
                <c:pt idx="38">
                  <c:v>-1.513169789</c:v>
                </c:pt>
                <c:pt idx="39">
                  <c:v>-1.4991024040000001</c:v>
                </c:pt>
                <c:pt idx="40">
                  <c:v>-1.2647731630000001</c:v>
                </c:pt>
                <c:pt idx="41">
                  <c:v>-1.293543004</c:v>
                </c:pt>
                <c:pt idx="42">
                  <c:v>-1.4315255650000001</c:v>
                </c:pt>
                <c:pt idx="43">
                  <c:v>-2.1099508810000001</c:v>
                </c:pt>
                <c:pt idx="44">
                  <c:v>-1.9506311540000001</c:v>
                </c:pt>
                <c:pt idx="45">
                  <c:v>-1.622603174</c:v>
                </c:pt>
                <c:pt idx="46">
                  <c:v>-1.446446431</c:v>
                </c:pt>
                <c:pt idx="47">
                  <c:v>-2.2391852029999999</c:v>
                </c:pt>
                <c:pt idx="48">
                  <c:v>-1.981621571</c:v>
                </c:pt>
                <c:pt idx="49">
                  <c:v>-1.8004593769999999</c:v>
                </c:pt>
                <c:pt idx="50">
                  <c:v>-1.66859234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C-4B0E-BB6B-B024B7064D0C}"/>
            </c:ext>
          </c:extLst>
        </c:ser>
        <c:ser>
          <c:idx val="3"/>
          <c:order val="1"/>
          <c:tx>
            <c:strRef>
              <c:f>'Raakapuun tuonti ja vienti'!$B$2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'Raakapuun tuonti ja vienti'!$A$3:$A$53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'Raakapuun tuonti ja vienti'!$B$3:$B$53</c:f>
              <c:numCache>
                <c:formatCode>_(* #,##0.00_);_(* \(#,##0.00\);_(* "-"??_);_(@_)</c:formatCode>
                <c:ptCount val="51"/>
                <c:pt idx="0">
                  <c:v>5.266</c:v>
                </c:pt>
                <c:pt idx="1">
                  <c:v>4.8780000000000001</c:v>
                </c:pt>
                <c:pt idx="2">
                  <c:v>4.298</c:v>
                </c:pt>
                <c:pt idx="3">
                  <c:v>3.827</c:v>
                </c:pt>
                <c:pt idx="4">
                  <c:v>3.6869999999999998</c:v>
                </c:pt>
                <c:pt idx="5">
                  <c:v>4.0060000000000002</c:v>
                </c:pt>
                <c:pt idx="6">
                  <c:v>3.8250000000000002</c:v>
                </c:pt>
                <c:pt idx="7">
                  <c:v>3.8420000000000001</c:v>
                </c:pt>
                <c:pt idx="8">
                  <c:v>4.4960000000000004</c:v>
                </c:pt>
                <c:pt idx="9">
                  <c:v>4.9790000000000001</c:v>
                </c:pt>
                <c:pt idx="10">
                  <c:v>4.6379999999999999</c:v>
                </c:pt>
                <c:pt idx="11">
                  <c:v>4.8029999999999999</c:v>
                </c:pt>
                <c:pt idx="12">
                  <c:v>5.4749999999999996</c:v>
                </c:pt>
                <c:pt idx="13">
                  <c:v>5.5890000000000004</c:v>
                </c:pt>
                <c:pt idx="14">
                  <c:v>5.8840000000000003</c:v>
                </c:pt>
                <c:pt idx="15">
                  <c:v>5.0720000000000001</c:v>
                </c:pt>
                <c:pt idx="16">
                  <c:v>4.3</c:v>
                </c:pt>
                <c:pt idx="17">
                  <c:v>4.1749999999999998</c:v>
                </c:pt>
                <c:pt idx="18">
                  <c:v>5.54</c:v>
                </c:pt>
                <c:pt idx="19">
                  <c:v>7.08</c:v>
                </c:pt>
                <c:pt idx="20">
                  <c:v>9.668806570000001</c:v>
                </c:pt>
                <c:pt idx="21">
                  <c:v>7.1914547900000008</c:v>
                </c:pt>
                <c:pt idx="22">
                  <c:v>7.4232972299999993</c:v>
                </c:pt>
                <c:pt idx="23">
                  <c:v>10.18157467</c:v>
                </c:pt>
                <c:pt idx="24">
                  <c:v>11.278172269999997</c:v>
                </c:pt>
                <c:pt idx="25">
                  <c:v>10.490862280000002</c:v>
                </c:pt>
                <c:pt idx="26">
                  <c:v>12.776142839999999</c:v>
                </c:pt>
                <c:pt idx="27">
                  <c:v>13.366949883</c:v>
                </c:pt>
                <c:pt idx="28">
                  <c:v>13.507352519000001</c:v>
                </c:pt>
                <c:pt idx="29">
                  <c:v>14.071007917999999</c:v>
                </c:pt>
                <c:pt idx="30">
                  <c:v>17.009973924000004</c:v>
                </c:pt>
                <c:pt idx="31">
                  <c:v>15.634495322999999</c:v>
                </c:pt>
                <c:pt idx="32">
                  <c:v>12.006646243</c:v>
                </c:pt>
                <c:pt idx="33">
                  <c:v>12.192302392999999</c:v>
                </c:pt>
                <c:pt idx="34">
                  <c:v>6.1407894379999997</c:v>
                </c:pt>
                <c:pt idx="35">
                  <c:v>7.4249695479999982</c:v>
                </c:pt>
                <c:pt idx="36">
                  <c:v>6.4724364440000004</c:v>
                </c:pt>
                <c:pt idx="37">
                  <c:v>6.7321080719999991</c:v>
                </c:pt>
                <c:pt idx="38">
                  <c:v>8.3737840119999998</c:v>
                </c:pt>
                <c:pt idx="39">
                  <c:v>8.1498934730000006</c:v>
                </c:pt>
                <c:pt idx="40">
                  <c:v>8.0248988120000035</c:v>
                </c:pt>
                <c:pt idx="41">
                  <c:v>8.3103290619999992</c:v>
                </c:pt>
                <c:pt idx="42">
                  <c:v>7.3920225419999994</c:v>
                </c:pt>
                <c:pt idx="43">
                  <c:v>8.2472908629999999</c:v>
                </c:pt>
                <c:pt idx="44">
                  <c:v>8.7403560229999968</c:v>
                </c:pt>
                <c:pt idx="45">
                  <c:v>9.6382113920000005</c:v>
                </c:pt>
                <c:pt idx="46">
                  <c:v>9.300521572000001</c:v>
                </c:pt>
                <c:pt idx="47">
                  <c:v>1.2790373269999999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C-4B0E-BB6B-B024B7064D0C}"/>
            </c:ext>
          </c:extLst>
        </c:ser>
        <c:ser>
          <c:idx val="2"/>
          <c:order val="2"/>
          <c:tx>
            <c:strRef>
              <c:f>'Raakapuun tuonti ja vienti'!$C$2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'Raakapuun tuonti ja vienti'!$C$3:$C$53</c:f>
              <c:numCache>
                <c:formatCode>_-* #\ ##0.0_-;\-* #\ ##0.0_-;_-* "-"??_-;_-@_-</c:formatCode>
                <c:ptCount val="51"/>
                <c:pt idx="0">
                  <c:v>0.56799999999999995</c:v>
                </c:pt>
                <c:pt idx="1">
                  <c:v>0.56999999999999995</c:v>
                </c:pt>
                <c:pt idx="2">
                  <c:v>0.182</c:v>
                </c:pt>
                <c:pt idx="3">
                  <c:v>0.11899999999999999</c:v>
                </c:pt>
                <c:pt idx="4">
                  <c:v>6.0999999999999999E-2</c:v>
                </c:pt>
                <c:pt idx="5">
                  <c:v>8.6999999999999994E-2</c:v>
                </c:pt>
                <c:pt idx="6">
                  <c:v>0.28100000000000003</c:v>
                </c:pt>
                <c:pt idx="7">
                  <c:v>1.5289999999999999</c:v>
                </c:pt>
                <c:pt idx="8">
                  <c:v>2.1749999999999998</c:v>
                </c:pt>
                <c:pt idx="9">
                  <c:v>2.5910000000000002</c:v>
                </c:pt>
                <c:pt idx="10">
                  <c:v>1.415</c:v>
                </c:pt>
                <c:pt idx="11">
                  <c:v>0.44900000000000001</c:v>
                </c:pt>
                <c:pt idx="12">
                  <c:v>0.52500000000000002</c:v>
                </c:pt>
                <c:pt idx="13">
                  <c:v>0.68400000000000005</c:v>
                </c:pt>
                <c:pt idx="14">
                  <c:v>0.88500000000000001</c:v>
                </c:pt>
                <c:pt idx="15">
                  <c:v>0.97399999999999998</c:v>
                </c:pt>
                <c:pt idx="16">
                  <c:v>1.3</c:v>
                </c:pt>
                <c:pt idx="17">
                  <c:v>2.7549999999999999</c:v>
                </c:pt>
                <c:pt idx="18">
                  <c:v>1.47</c:v>
                </c:pt>
                <c:pt idx="19">
                  <c:v>1.47</c:v>
                </c:pt>
                <c:pt idx="20">
                  <c:v>2.1360079900000013</c:v>
                </c:pt>
                <c:pt idx="21">
                  <c:v>1.2888320199999992</c:v>
                </c:pt>
                <c:pt idx="22">
                  <c:v>1.4170213299999999</c:v>
                </c:pt>
                <c:pt idx="23">
                  <c:v>1.8607979700000019</c:v>
                </c:pt>
                <c:pt idx="24">
                  <c:v>1.8223297600000024</c:v>
                </c:pt>
                <c:pt idx="25">
                  <c:v>2.021181689999997</c:v>
                </c:pt>
                <c:pt idx="26">
                  <c:v>2.5193369099999998</c:v>
                </c:pt>
                <c:pt idx="27">
                  <c:v>2.8252837439999983</c:v>
                </c:pt>
                <c:pt idx="28">
                  <c:v>3.0841484919999989</c:v>
                </c:pt>
                <c:pt idx="29">
                  <c:v>3.4143378959999939</c:v>
                </c:pt>
                <c:pt idx="30">
                  <c:v>4.4584048800000105</c:v>
                </c:pt>
                <c:pt idx="31">
                  <c:v>4.3584945400000041</c:v>
                </c:pt>
                <c:pt idx="32">
                  <c:v>6.1587607610000017</c:v>
                </c:pt>
                <c:pt idx="33">
                  <c:v>8.1072130640000033</c:v>
                </c:pt>
                <c:pt idx="34">
                  <c:v>3.0744413010000047</c:v>
                </c:pt>
                <c:pt idx="35">
                  <c:v>4.8320420890000033</c:v>
                </c:pt>
                <c:pt idx="36">
                  <c:v>4.0665072699999989</c:v>
                </c:pt>
                <c:pt idx="37">
                  <c:v>3.459237399</c:v>
                </c:pt>
                <c:pt idx="38">
                  <c:v>3.0572758729999983</c:v>
                </c:pt>
                <c:pt idx="39">
                  <c:v>2.0604481440000022</c:v>
                </c:pt>
                <c:pt idx="40">
                  <c:v>1.5888477149999947</c:v>
                </c:pt>
                <c:pt idx="41">
                  <c:v>1.4825151190000074</c:v>
                </c:pt>
                <c:pt idx="42">
                  <c:v>1.2991716800000024</c:v>
                </c:pt>
                <c:pt idx="43">
                  <c:v>3.3278727919999973</c:v>
                </c:pt>
                <c:pt idx="44">
                  <c:v>3.1278130480000002</c:v>
                </c:pt>
                <c:pt idx="45">
                  <c:v>3.0282102460000004</c:v>
                </c:pt>
                <c:pt idx="46">
                  <c:v>3.4028992269999936</c:v>
                </c:pt>
                <c:pt idx="47">
                  <c:v>3.9312656490000006</c:v>
                </c:pt>
                <c:pt idx="48">
                  <c:v>5.0121419659999988</c:v>
                </c:pt>
                <c:pt idx="49">
                  <c:v>5.5268272029999999</c:v>
                </c:pt>
                <c:pt idx="50">
                  <c:v>4.4866156959999985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C-4B0E-BB6B-B024B7064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00456527"/>
        <c:axId val="900448847"/>
      </c:barChart>
      <c:lineChart>
        <c:grouping val="standard"/>
        <c:varyColors val="0"/>
        <c:ser>
          <c:idx val="0"/>
          <c:order val="3"/>
          <c:tx>
            <c:strRef>
              <c:f>'Raakapuun tuonti ja vienti'!$D$2</c:f>
              <c:strCache>
                <c:ptCount val="1"/>
                <c:pt idx="0">
                  <c:v>Net imports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'Raakapuun tuonti ja vienti'!$A$3:$A$53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'Raakapuun tuonti ja vienti'!$D$3:$D$53</c:f>
              <c:numCache>
                <c:formatCode>_-* #\ ##0.0_-;\-* #\ ##0.0_-;_-* "-"??_-;_-@_-</c:formatCode>
                <c:ptCount val="51"/>
                <c:pt idx="0">
                  <c:v>5.1539999999999999</c:v>
                </c:pt>
                <c:pt idx="1">
                  <c:v>4.6880000000000006</c:v>
                </c:pt>
                <c:pt idx="2">
                  <c:v>3.3000000000000007</c:v>
                </c:pt>
                <c:pt idx="3">
                  <c:v>3.2159999999999997</c:v>
                </c:pt>
                <c:pt idx="4">
                  <c:v>2.359</c:v>
                </c:pt>
                <c:pt idx="5">
                  <c:v>1.8849999999999998</c:v>
                </c:pt>
                <c:pt idx="6">
                  <c:v>1.3009999999999997</c:v>
                </c:pt>
                <c:pt idx="7">
                  <c:v>4.1230000000000002</c:v>
                </c:pt>
                <c:pt idx="8">
                  <c:v>5.766</c:v>
                </c:pt>
                <c:pt idx="9">
                  <c:v>6.367</c:v>
                </c:pt>
                <c:pt idx="10">
                  <c:v>4.673</c:v>
                </c:pt>
                <c:pt idx="11">
                  <c:v>3.6449999999999996</c:v>
                </c:pt>
                <c:pt idx="12">
                  <c:v>4.173</c:v>
                </c:pt>
                <c:pt idx="13">
                  <c:v>5.2730000000000006</c:v>
                </c:pt>
                <c:pt idx="14">
                  <c:v>5.9550000000000001</c:v>
                </c:pt>
                <c:pt idx="15">
                  <c:v>5.4480000000000004</c:v>
                </c:pt>
                <c:pt idx="16">
                  <c:v>5.13</c:v>
                </c:pt>
                <c:pt idx="17">
                  <c:v>6.2299999999999995</c:v>
                </c:pt>
                <c:pt idx="18">
                  <c:v>5.827</c:v>
                </c:pt>
                <c:pt idx="19">
                  <c:v>6.7470000000000008</c:v>
                </c:pt>
                <c:pt idx="20">
                  <c:v>10.612310970000003</c:v>
                </c:pt>
                <c:pt idx="21">
                  <c:v>7.6214996999999993</c:v>
                </c:pt>
                <c:pt idx="22">
                  <c:v>7.9079661300000001</c:v>
                </c:pt>
                <c:pt idx="23">
                  <c:v>10.997189880000002</c:v>
                </c:pt>
                <c:pt idx="24">
                  <c:v>12.04581342</c:v>
                </c:pt>
                <c:pt idx="25">
                  <c:v>11.618022149999998</c:v>
                </c:pt>
                <c:pt idx="26">
                  <c:v>14.476899129999998</c:v>
                </c:pt>
                <c:pt idx="27">
                  <c:v>15.31039635</c:v>
                </c:pt>
                <c:pt idx="28">
                  <c:v>15.733968471999999</c:v>
                </c:pt>
                <c:pt idx="29">
                  <c:v>16.413552265999993</c:v>
                </c:pt>
                <c:pt idx="30">
                  <c:v>19.976960357000014</c:v>
                </c:pt>
                <c:pt idx="31">
                  <c:v>18.580148112000007</c:v>
                </c:pt>
                <c:pt idx="32">
                  <c:v>16.760111065000004</c:v>
                </c:pt>
                <c:pt idx="33">
                  <c:v>18.812160358000003</c:v>
                </c:pt>
                <c:pt idx="34">
                  <c:v>8.0262630510000044</c:v>
                </c:pt>
                <c:pt idx="35">
                  <c:v>10.837321356000002</c:v>
                </c:pt>
                <c:pt idx="36">
                  <c:v>9.0216173489999978</c:v>
                </c:pt>
                <c:pt idx="37">
                  <c:v>8.866734834999999</c:v>
                </c:pt>
                <c:pt idx="38">
                  <c:v>9.9178900959999972</c:v>
                </c:pt>
                <c:pt idx="39">
                  <c:v>8.7112392130000025</c:v>
                </c:pt>
                <c:pt idx="40">
                  <c:v>8.348973363999999</c:v>
                </c:pt>
                <c:pt idx="41">
                  <c:v>8.4993011770000066</c:v>
                </c:pt>
                <c:pt idx="42">
                  <c:v>7.2596686570000015</c:v>
                </c:pt>
                <c:pt idx="43">
                  <c:v>9.4652127739999976</c:v>
                </c:pt>
                <c:pt idx="44">
                  <c:v>9.9175379169999971</c:v>
                </c:pt>
                <c:pt idx="45">
                  <c:v>11.043818464000001</c:v>
                </c:pt>
                <c:pt idx="46">
                  <c:v>11.256974367999995</c:v>
                </c:pt>
                <c:pt idx="47">
                  <c:v>2.9711177730000005</c:v>
                </c:pt>
                <c:pt idx="48">
                  <c:v>3.030520394999999</c:v>
                </c:pt>
                <c:pt idx="49">
                  <c:v>3.7263678259999997</c:v>
                </c:pt>
                <c:pt idx="50">
                  <c:v>2.8180233559999985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0C-4B0E-BB6B-B024B7064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56527"/>
        <c:axId val="900448847"/>
      </c:lineChart>
      <c:catAx>
        <c:axId val="90045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48847"/>
        <c:crosses val="autoZero"/>
        <c:auto val="1"/>
        <c:lblAlgn val="ctr"/>
        <c:lblOffset val="100"/>
        <c:tickLblSkip val="2"/>
        <c:noMultiLvlLbl val="0"/>
      </c:catAx>
      <c:valAx>
        <c:axId val="900448847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045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895653693141717"/>
          <c:y val="4.9520237085258262E-4"/>
          <c:w val="0.6205025485332204"/>
          <c:h val="7.16248291649301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3057795905735"/>
          <c:y val="0.16101691245875802"/>
          <c:w val="0.64239004085209483"/>
          <c:h val="0.7726381757585170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D-41D5-B7B7-9C4700429B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BD-41D5-B7B7-9C4700429B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BD-41D5-B7B7-9C4700429B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BD-41D5-B7B7-9C4700429B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BD-41D5-B7B7-9C4700429BF0}"/>
              </c:ext>
            </c:extLst>
          </c:dPt>
          <c:dLbls>
            <c:dLbl>
              <c:idx val="0"/>
              <c:layout>
                <c:manualLayout>
                  <c:x val="0.10993018164185459"/>
                  <c:y val="-0.19232354865965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0526106693239"/>
                      <c:h val="0.17280095587636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BD-41D5-B7B7-9C4700429BF0}"/>
                </c:ext>
              </c:extLst>
            </c:dLbl>
            <c:dLbl>
              <c:idx val="1"/>
              <c:layout>
                <c:manualLayout>
                  <c:x val="0.28448305398224033"/>
                  <c:y val="7.7835614142086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36846598994404"/>
                      <c:h val="0.1481564245810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BD-41D5-B7B7-9C4700429BF0}"/>
                </c:ext>
              </c:extLst>
            </c:dLbl>
            <c:dLbl>
              <c:idx val="2"/>
              <c:layout>
                <c:manualLayout>
                  <c:x val="-0.16121040082856583"/>
                  <c:y val="-0.12343877383127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69450251721012"/>
                      <c:h val="0.14815628116955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BD-41D5-B7B7-9C4700429BF0}"/>
                </c:ext>
              </c:extLst>
            </c:dLbl>
            <c:dLbl>
              <c:idx val="3"/>
              <c:layout>
                <c:manualLayout>
                  <c:x val="-4.1602217881269048E-2"/>
                  <c:y val="-0.187253816158814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6628511739822"/>
                      <c:h val="0.143686930854505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8BD-41D5-B7B7-9C4700429BF0}"/>
                </c:ext>
              </c:extLst>
            </c:dLbl>
            <c:dLbl>
              <c:idx val="4"/>
              <c:layout>
                <c:manualLayout>
                  <c:x val="-1.4882215405456452E-2"/>
                  <c:y val="-0.191721670864115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3073830173847"/>
                      <c:h val="0.1531517288264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8BD-41D5-B7B7-9C4700429B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tuonti'!$B$3:$B$6</c:f>
              <c:strCache>
                <c:ptCount val="4"/>
                <c:pt idx="0">
                  <c:v>Estonia</c:v>
                </c:pt>
                <c:pt idx="1">
                  <c:v>Latvia</c:v>
                </c:pt>
                <c:pt idx="2">
                  <c:v>Sweden</c:v>
                </c:pt>
                <c:pt idx="3">
                  <c:v>Others</c:v>
                </c:pt>
              </c:strCache>
            </c:strRef>
          </c:cat>
          <c:val>
            <c:numRef>
              <c:f>'Raakapuun tuonti'!$C$3:$C$6</c:f>
              <c:numCache>
                <c:formatCode>0%</c:formatCode>
                <c:ptCount val="4"/>
                <c:pt idx="0">
                  <c:v>0.3451567136406683</c:v>
                </c:pt>
                <c:pt idx="1">
                  <c:v>0.32750056424712332</c:v>
                </c:pt>
                <c:pt idx="2">
                  <c:v>0.23540627336137235</c:v>
                </c:pt>
                <c:pt idx="3">
                  <c:v>9.1936448750836064E-2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BD-41D5-B7B7-9C4700429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65935907079761"/>
          <c:y val="0.16744565593060956"/>
          <c:w val="0.62295780102109477"/>
          <c:h val="0.77091325545346689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9-4583-A724-754674C730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19-4583-A724-754674C730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19-4583-A724-754674C730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19-4583-A724-754674C730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19-4583-A724-754674C730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219-4583-A724-754674C730B3}"/>
              </c:ext>
            </c:extLst>
          </c:dPt>
          <c:dLbls>
            <c:dLbl>
              <c:idx val="0"/>
              <c:layout>
                <c:manualLayout>
                  <c:x val="0.13770720230689693"/>
                  <c:y val="-0.183249666407029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180586869881203"/>
                      <c:h val="0.21458073058136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19-4583-A724-754674C730B3}"/>
                </c:ext>
              </c:extLst>
            </c:dLbl>
            <c:dLbl>
              <c:idx val="1"/>
              <c:layout>
                <c:manualLayout>
                  <c:x val="0.21111110122999172"/>
                  <c:y val="4.05461012418519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19-4583-A724-754674C730B3}"/>
                </c:ext>
              </c:extLst>
            </c:dLbl>
            <c:dLbl>
              <c:idx val="2"/>
              <c:layout>
                <c:manualLayout>
                  <c:x val="-0.14846964683199954"/>
                  <c:y val="9.39962852843477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19-4583-A724-754674C730B3}"/>
                </c:ext>
              </c:extLst>
            </c:dLbl>
            <c:dLbl>
              <c:idx val="3"/>
              <c:layout>
                <c:manualLayout>
                  <c:x val="-0.15635393305318665"/>
                  <c:y val="-0.130141851045500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19-4583-A724-754674C730B3}"/>
                </c:ext>
              </c:extLst>
            </c:dLbl>
            <c:dLbl>
              <c:idx val="4"/>
              <c:layout>
                <c:manualLayout>
                  <c:x val="-3.6264286457487041E-2"/>
                  <c:y val="-0.19467007427111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37313432835819"/>
                      <c:h val="0.18179848320693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219-4583-A724-754674C730B3}"/>
                </c:ext>
              </c:extLst>
            </c:dLbl>
            <c:dLbl>
              <c:idx val="5"/>
              <c:layout>
                <c:manualLayout>
                  <c:x val="-8.0472675990128098E-2"/>
                  <c:y val="-0.129333822437959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19-4583-A724-754674C73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'Raakapuun tuonti'!$H$3:$H$7</c:f>
              <c:strCache>
                <c:ptCount val="5"/>
                <c:pt idx="0">
                  <c:v>Birch pulpwood</c:v>
                </c:pt>
                <c:pt idx="1">
                  <c:v>Pine pulpwood</c:v>
                </c:pt>
                <c:pt idx="2">
                  <c:v>Chips</c:v>
                </c:pt>
                <c:pt idx="3">
                  <c:v>Spruce pulpwood</c:v>
                </c:pt>
                <c:pt idx="4">
                  <c:v>Others</c:v>
                </c:pt>
              </c:strCache>
            </c:strRef>
          </c:cat>
          <c:val>
            <c:numRef>
              <c:f>'Raakapuun tuonti'!$I$3:$I$7</c:f>
              <c:numCache>
                <c:formatCode>0%</c:formatCode>
                <c:ptCount val="5"/>
                <c:pt idx="0">
                  <c:v>0.29101169979056746</c:v>
                </c:pt>
                <c:pt idx="1">
                  <c:v>0.27340784304161186</c:v>
                </c:pt>
                <c:pt idx="2">
                  <c:v>0.243527364283531</c:v>
                </c:pt>
                <c:pt idx="3">
                  <c:v>5.519268124987186E-2</c:v>
                </c:pt>
                <c:pt idx="4">
                  <c:v>0.13686041163441787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19-4583-A724-754674C73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6.7.2026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20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84111038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userDrawn="1">
  <p:cSld name="Otsikko ja kaksi sisältökohdetta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704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9401" y="2116667"/>
            <a:ext cx="7634288" cy="61790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528" b="0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14172" y="2116668"/>
            <a:ext cx="7660310" cy="61790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528" b="0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97984" y="9614958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398AA86-9669-48B1-BA4D-68B6E772C12D}" type="datetime1">
              <a:rPr lang="fi-FI" smtClean="0"/>
              <a:t>6.7.2026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40620" y="2963333"/>
            <a:ext cx="7660310" cy="6085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09839" y="2963333"/>
            <a:ext cx="7660310" cy="60854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731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  <p:sldLayoutId id="2147483685" r:id="rId37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2DF073F-8CCD-4106-BE0A-20E4C76DD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588D48D3-2C01-1F5B-5F04-4960619302A0}"/>
              </a:ext>
            </a:extLst>
          </p:cNvPr>
          <p:cNvSpPr txBox="1"/>
          <p:nvPr/>
        </p:nvSpPr>
        <p:spPr>
          <a:xfrm>
            <a:off x="4925072" y="9651265"/>
            <a:ext cx="9651265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3F3F8BE-C91F-51CA-2945-1878E2240FB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EF11BE95-A5E8-0778-833B-88BE0170531D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073109A-CF1C-4A33-9883-E56823F512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9614669"/>
              </p:ext>
            </p:extLst>
          </p:nvPr>
        </p:nvGraphicFramePr>
        <p:xfrm>
          <a:off x="1139825" y="2065202"/>
          <a:ext cx="16032163" cy="698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tsikko 2">
            <a:extLst>
              <a:ext uri="{FF2B5EF4-FFF2-40B4-BE49-F238E27FC236}">
                <a16:creationId xmlns:a16="http://schemas.microsoft.com/office/drawing/2014/main" id="{D9588B31-3F81-C7A0-573E-F6A97064AD79}"/>
              </a:ext>
            </a:extLst>
          </p:cNvPr>
          <p:cNvSpPr txBox="1">
            <a:spLocks/>
          </p:cNvSpPr>
          <p:nvPr/>
        </p:nvSpPr>
        <p:spPr>
          <a:xfrm>
            <a:off x="1288377" y="834887"/>
            <a:ext cx="15710066" cy="12303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 err="1">
                <a:solidFill>
                  <a:schemeClr val="accent6"/>
                </a:solidFill>
              </a:rPr>
              <a:t>Most</a:t>
            </a:r>
            <a:r>
              <a:rPr lang="fi-FI" dirty="0">
                <a:solidFill>
                  <a:schemeClr val="accent6"/>
                </a:solidFill>
              </a:rPr>
              <a:t> Wood Is </a:t>
            </a:r>
            <a:r>
              <a:rPr lang="fi-FI" dirty="0" err="1">
                <a:solidFill>
                  <a:schemeClr val="accent6"/>
                </a:solidFill>
              </a:rPr>
              <a:t>Sourced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from</a:t>
            </a:r>
            <a:r>
              <a:rPr lang="fi-FI" dirty="0">
                <a:solidFill>
                  <a:schemeClr val="accent6"/>
                </a:solidFill>
              </a:rPr>
              <a:t> Private </a:t>
            </a:r>
            <a:r>
              <a:rPr lang="fi-FI" dirty="0" err="1">
                <a:solidFill>
                  <a:schemeClr val="accent6"/>
                </a:solidFill>
              </a:rPr>
              <a:t>Forests</a:t>
            </a:r>
            <a:endParaRPr lang="fi-FI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69B9C99-E9B8-4469-A833-676F83042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5D164FDC-5B51-5047-A935-11FC12E2A94E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5" name="Päivämäärän paikkamerkki 1">
            <a:extLst>
              <a:ext uri="{FF2B5EF4-FFF2-40B4-BE49-F238E27FC236}">
                <a16:creationId xmlns:a16="http://schemas.microsoft.com/office/drawing/2014/main" id="{336ACD73-6087-F21F-F666-7BA61851C90B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14" name="Otsikko 2">
            <a:extLst>
              <a:ext uri="{FF2B5EF4-FFF2-40B4-BE49-F238E27FC236}">
                <a16:creationId xmlns:a16="http://schemas.microsoft.com/office/drawing/2014/main" id="{6C84BE6E-55AB-877A-09A8-07897576F9E5}"/>
              </a:ext>
            </a:extLst>
          </p:cNvPr>
          <p:cNvSpPr txBox="1">
            <a:spLocks/>
          </p:cNvSpPr>
          <p:nvPr/>
        </p:nvSpPr>
        <p:spPr>
          <a:xfrm>
            <a:off x="1139826" y="742285"/>
            <a:ext cx="16032162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4800" dirty="0">
                <a:solidFill>
                  <a:schemeClr val="accent6"/>
                </a:solidFill>
              </a:rPr>
              <a:t>Industrial </a:t>
            </a:r>
            <a:r>
              <a:rPr lang="fi-FI" sz="4800" dirty="0" err="1">
                <a:solidFill>
                  <a:schemeClr val="accent6"/>
                </a:solidFill>
              </a:rPr>
              <a:t>Use</a:t>
            </a:r>
            <a:r>
              <a:rPr lang="fi-FI" sz="4800" dirty="0">
                <a:solidFill>
                  <a:schemeClr val="accent6"/>
                </a:solidFill>
              </a:rPr>
              <a:t> of </a:t>
            </a:r>
            <a:r>
              <a:rPr lang="fi-FI" sz="4800" dirty="0" err="1">
                <a:solidFill>
                  <a:schemeClr val="accent6"/>
                </a:solidFill>
              </a:rPr>
              <a:t>Domestic</a:t>
            </a:r>
            <a:r>
              <a:rPr lang="fi-FI" sz="4800" dirty="0">
                <a:solidFill>
                  <a:schemeClr val="accent6"/>
                </a:solidFill>
              </a:rPr>
              <a:t> and </a:t>
            </a:r>
            <a:r>
              <a:rPr lang="fi-FI" sz="4800" dirty="0" err="1">
                <a:solidFill>
                  <a:schemeClr val="accent6"/>
                </a:solidFill>
              </a:rPr>
              <a:t>Imported</a:t>
            </a:r>
            <a:r>
              <a:rPr lang="fi-FI" sz="4800" dirty="0">
                <a:solidFill>
                  <a:schemeClr val="accent6"/>
                </a:solidFill>
              </a:rPr>
              <a:t> </a:t>
            </a:r>
            <a:r>
              <a:rPr lang="fi-FI" sz="4800" dirty="0" err="1">
                <a:solidFill>
                  <a:schemeClr val="accent6"/>
                </a:solidFill>
              </a:rPr>
              <a:t>Roundwood</a:t>
            </a:r>
            <a:endParaRPr lang="fi-FI" sz="4800" dirty="0">
              <a:solidFill>
                <a:schemeClr val="accent6"/>
              </a:solidFill>
            </a:endParaRPr>
          </a:p>
          <a:p>
            <a:r>
              <a:rPr lang="fi-FI" sz="3600" dirty="0">
                <a:solidFill>
                  <a:schemeClr val="accent6"/>
                </a:solidFill>
              </a:rPr>
              <a:t>Total 66.1 </a:t>
            </a:r>
            <a:r>
              <a:rPr lang="fi-FI" sz="3600" dirty="0" err="1">
                <a:solidFill>
                  <a:schemeClr val="accent6"/>
                </a:solidFill>
              </a:rPr>
              <a:t>million</a:t>
            </a:r>
            <a:r>
              <a:rPr lang="fi-FI" sz="3600" dirty="0">
                <a:solidFill>
                  <a:schemeClr val="accent6"/>
                </a:solidFill>
              </a:rPr>
              <a:t> m³ in 2025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04C821F-7AE5-4A48-8D13-3C2F8096BCB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5005803"/>
              </p:ext>
            </p:extLst>
          </p:nvPr>
        </p:nvGraphicFramePr>
        <p:xfrm>
          <a:off x="1139825" y="2199860"/>
          <a:ext cx="16032163" cy="645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91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CC197C3-41B8-453C-9E00-14120717D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4F4E369C-91BE-1808-008F-71A51691E38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5" name="Päivämäärän paikkamerkki 1">
            <a:extLst>
              <a:ext uri="{FF2B5EF4-FFF2-40B4-BE49-F238E27FC236}">
                <a16:creationId xmlns:a16="http://schemas.microsoft.com/office/drawing/2014/main" id="{A3A91365-15D4-C03E-2090-1F2DD91976FD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13" name="Otsikko 2">
            <a:extLst>
              <a:ext uri="{FF2B5EF4-FFF2-40B4-BE49-F238E27FC236}">
                <a16:creationId xmlns:a16="http://schemas.microsoft.com/office/drawing/2014/main" id="{C7CEC0EE-896B-9654-AA6B-9E2F361E7FC7}"/>
              </a:ext>
            </a:extLst>
          </p:cNvPr>
          <p:cNvSpPr txBox="1">
            <a:spLocks/>
          </p:cNvSpPr>
          <p:nvPr/>
        </p:nvSpPr>
        <p:spPr>
          <a:xfrm>
            <a:off x="1288377" y="742285"/>
            <a:ext cx="15710066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accent6"/>
                </a:solidFill>
              </a:rPr>
              <a:t>Industrial </a:t>
            </a:r>
            <a:r>
              <a:rPr lang="fi-FI" dirty="0" err="1">
                <a:solidFill>
                  <a:schemeClr val="accent6"/>
                </a:solidFill>
              </a:rPr>
              <a:t>Use</a:t>
            </a:r>
            <a:r>
              <a:rPr lang="fi-FI" dirty="0">
                <a:solidFill>
                  <a:schemeClr val="accent6"/>
                </a:solidFill>
              </a:rPr>
              <a:t> of </a:t>
            </a:r>
            <a:r>
              <a:rPr lang="fi-FI" dirty="0" err="1">
                <a:solidFill>
                  <a:schemeClr val="accent6"/>
                </a:solidFill>
              </a:rPr>
              <a:t>Domestic</a:t>
            </a:r>
            <a:r>
              <a:rPr lang="fi-FI" dirty="0">
                <a:solidFill>
                  <a:schemeClr val="accent6"/>
                </a:solidFill>
              </a:rPr>
              <a:t> Wood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A08A11D-3DBC-4452-A0D8-B0870C742A6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1332482"/>
              </p:ext>
            </p:extLst>
          </p:nvPr>
        </p:nvGraphicFramePr>
        <p:xfrm>
          <a:off x="1139825" y="2065202"/>
          <a:ext cx="16032163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04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5A29DF-7B7B-450F-A2C1-CFB5D4CCD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1CE4F5E2-DCEE-FD68-2767-1592220611F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r>
              <a:rPr lang="fi-FI" dirty="0"/>
              <a:t>, Natural Resources Institute Finland</a:t>
            </a:r>
          </a:p>
        </p:txBody>
      </p:sp>
      <p:sp>
        <p:nvSpPr>
          <p:cNvPr id="5" name="Päivämäärän paikkamerkki 1">
            <a:extLst>
              <a:ext uri="{FF2B5EF4-FFF2-40B4-BE49-F238E27FC236}">
                <a16:creationId xmlns:a16="http://schemas.microsoft.com/office/drawing/2014/main" id="{BD33F3D3-0773-2826-706D-0997825614ED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11" name="Otsikko 2">
            <a:extLst>
              <a:ext uri="{FF2B5EF4-FFF2-40B4-BE49-F238E27FC236}">
                <a16:creationId xmlns:a16="http://schemas.microsoft.com/office/drawing/2014/main" id="{8BDD904C-3F38-4D25-CE3A-78824A8F6426}"/>
              </a:ext>
            </a:extLst>
          </p:cNvPr>
          <p:cNvSpPr txBox="1">
            <a:spLocks/>
          </p:cNvSpPr>
          <p:nvPr/>
        </p:nvSpPr>
        <p:spPr>
          <a:xfrm>
            <a:off x="1139825" y="742285"/>
            <a:ext cx="15700375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accent6"/>
                </a:solidFill>
              </a:rPr>
              <a:t>Wood </a:t>
            </a:r>
            <a:r>
              <a:rPr lang="fi-FI" dirty="0" err="1">
                <a:solidFill>
                  <a:schemeClr val="accent6"/>
                </a:solidFill>
              </a:rPr>
              <a:t>Raw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Material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Imports</a:t>
            </a:r>
            <a:r>
              <a:rPr lang="fi-FI" dirty="0">
                <a:solidFill>
                  <a:schemeClr val="accent6"/>
                </a:solidFill>
              </a:rPr>
              <a:t> and </a:t>
            </a:r>
            <a:r>
              <a:rPr lang="fi-FI" dirty="0" err="1">
                <a:solidFill>
                  <a:schemeClr val="accent6"/>
                </a:solidFill>
              </a:rPr>
              <a:t>Exports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E784ACA-9B98-47F9-8823-794BE8629C9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4473564"/>
              </p:ext>
            </p:extLst>
          </p:nvPr>
        </p:nvGraphicFramePr>
        <p:xfrm>
          <a:off x="1139825" y="2065202"/>
          <a:ext cx="16032163" cy="654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5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26048AA-C7C8-4831-AAA9-203878222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93D6A8F-71DF-2DFD-4BF5-907AA32BB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52D758E9-F640-02A0-1FE4-97375B143C43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12" name="Otsikko 2">
            <a:extLst>
              <a:ext uri="{FF2B5EF4-FFF2-40B4-BE49-F238E27FC236}">
                <a16:creationId xmlns:a16="http://schemas.microsoft.com/office/drawing/2014/main" id="{E2E169B6-8C16-DD10-C922-F0EFA4B212BA}"/>
              </a:ext>
            </a:extLst>
          </p:cNvPr>
          <p:cNvSpPr txBox="1">
            <a:spLocks/>
          </p:cNvSpPr>
          <p:nvPr/>
        </p:nvSpPr>
        <p:spPr>
          <a:xfrm>
            <a:off x="1161140" y="742285"/>
            <a:ext cx="16009259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5000" dirty="0">
                <a:solidFill>
                  <a:schemeClr val="accent6"/>
                </a:solidFill>
              </a:rPr>
              <a:t>Roundwood Imports Totaled 4.5 million m³ in 2025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4BF7EA18-8517-87F0-BBF1-0F2B24824819}"/>
              </a:ext>
            </a:extLst>
          </p:cNvPr>
          <p:cNvSpPr txBox="1">
            <a:spLocks/>
          </p:cNvSpPr>
          <p:nvPr/>
        </p:nvSpPr>
        <p:spPr>
          <a:xfrm>
            <a:off x="1169222" y="1964130"/>
            <a:ext cx="7946970" cy="617908"/>
          </a:xfrm>
          <a:prstGeom prst="rect">
            <a:avLst/>
          </a:prstGeom>
        </p:spPr>
        <p:txBody>
          <a:bodyPr vert="horz" lIns="180000" tIns="180000" rIns="180000" bIns="180000" rtlCol="0" anchor="b">
            <a:noAutofit/>
          </a:bodyPr>
          <a:lstStyle>
            <a:lvl1pPr marL="0" indent="0" algn="l" defTabSz="13440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528" b="0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72038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940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2pPr>
            <a:lvl3pPr marL="1344077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3pPr>
            <a:lvl4pPr marL="2016115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4pPr>
            <a:lvl5pPr marL="2688153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tabLst>
                <a:tab pos="2336800" algn="l"/>
              </a:tabLst>
              <a:defRPr sz="2352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5pPr>
            <a:lvl6pPr marL="3360191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32230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04268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76306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solidFill>
                  <a:schemeClr val="accent6"/>
                </a:solidFill>
              </a:rPr>
              <a:t>By </a:t>
            </a:r>
            <a:r>
              <a:rPr lang="fi-FI" sz="3600" b="1" dirty="0" err="1">
                <a:solidFill>
                  <a:schemeClr val="accent6"/>
                </a:solidFill>
              </a:rPr>
              <a:t>Countries</a:t>
            </a:r>
            <a:endParaRPr lang="fi-FI" sz="3200" b="1" dirty="0">
              <a:solidFill>
                <a:schemeClr val="accent6"/>
              </a:solidFill>
            </a:endParaRP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50EEC2B6-B574-7804-F017-09B95BC20A1D}"/>
              </a:ext>
            </a:extLst>
          </p:cNvPr>
          <p:cNvSpPr txBox="1">
            <a:spLocks/>
          </p:cNvSpPr>
          <p:nvPr/>
        </p:nvSpPr>
        <p:spPr>
          <a:xfrm>
            <a:off x="9299046" y="1964130"/>
            <a:ext cx="7818552" cy="617909"/>
          </a:xfrm>
          <a:prstGeom prst="rect">
            <a:avLst/>
          </a:prstGeom>
        </p:spPr>
        <p:txBody>
          <a:bodyPr vert="horz" lIns="180000" tIns="180000" rIns="180000" bIns="180000" rtlCol="0" anchor="b">
            <a:noAutofit/>
          </a:bodyPr>
          <a:lstStyle>
            <a:lvl1pPr marL="0" indent="0" algn="l" defTabSz="13440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528" b="0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72038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940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2pPr>
            <a:lvl3pPr marL="1344077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3pPr>
            <a:lvl4pPr marL="2016115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4pPr>
            <a:lvl5pPr marL="2688153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Clr>
                <a:schemeClr val="tx2"/>
              </a:buClr>
              <a:buFont typeface="Wingdings" panose="05000000000000000000" pitchFamily="2" charset="2"/>
              <a:buNone/>
              <a:tabLst>
                <a:tab pos="2336800" algn="l"/>
              </a:tabLst>
              <a:defRPr sz="2352" b="1" kern="1200">
                <a:solidFill>
                  <a:schemeClr val="tx1"/>
                </a:solidFill>
                <a:latin typeface="+mn-lt"/>
                <a:ea typeface="+mn-ea"/>
                <a:cs typeface="Space Grotesk" pitchFamily="2" charset="0"/>
              </a:defRPr>
            </a:lvl5pPr>
            <a:lvl6pPr marL="3360191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32230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04268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76306" indent="0" algn="l" defTabSz="1344077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None/>
              <a:defRPr sz="235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solidFill>
                  <a:schemeClr val="accent6"/>
                </a:solidFill>
              </a:rPr>
              <a:t>By Products</a:t>
            </a: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40481BF5-7628-410D-9C36-DAB4EDE5619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61235403"/>
              </p:ext>
            </p:extLst>
          </p:nvPr>
        </p:nvGraphicFramePr>
        <p:xfrm>
          <a:off x="1117601" y="2582039"/>
          <a:ext cx="8026399" cy="646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EE34CB92-578B-4411-9313-B79AAE5B25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6150260"/>
              </p:ext>
            </p:extLst>
          </p:nvPr>
        </p:nvGraphicFramePr>
        <p:xfrm>
          <a:off x="9299046" y="2582038"/>
          <a:ext cx="7871353" cy="64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157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0 October 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A74FF2C</Template>
  <TotalTime>114</TotalTime>
  <Words>133</Words>
  <Application>Microsoft Office PowerPoint</Application>
  <PresentationFormat>Mukautettu</PresentationFormat>
  <Paragraphs>41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Wingdings</vt:lpstr>
      <vt:lpstr>Aptos</vt:lpstr>
      <vt:lpstr>Arial</vt:lpstr>
      <vt:lpstr>Segoe UI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10</cp:revision>
  <dcterms:created xsi:type="dcterms:W3CDTF">2025-10-20T06:54:55Z</dcterms:created>
  <dcterms:modified xsi:type="dcterms:W3CDTF">2026-07-06T12:32:32Z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2026-07-06T12:06:49Z</vt:lpwstr>
  </property>
  <property fmtid="{D5CDD505-2E9C-101B-9397-08002B2CF9AE}" pid="4" name="MSIP_Label_b616c8f7-5329-45c1-b6df-378d2db7d954_Method">
    <vt:lpwstr>Standard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8fe4e5b6-dc57-4c95-a833-110caf2b1ffd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10, 3, 0, 1</vt:lpwstr>
  </property>
</Properties>
</file>