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7" r:id="rId2"/>
  </p:sldIdLst>
  <p:sldSz cx="18288000" cy="10080625"/>
  <p:notesSz cx="6858000" cy="9144000"/>
  <p:embeddedFontLst>
    <p:embeddedFont>
      <p:font typeface="Segoe UI" panose="020B0502040204020203" pitchFamily="34" charset="0"/>
      <p:regular r:id="rId4"/>
      <p:bold r:id="rId5"/>
      <p:italic r:id="rId6"/>
      <p:boldItalic r:id="rId7"/>
    </p:embeddedFont>
  </p:embeddedFontLst>
  <p:custDataLst>
    <p:tags r:id="rId8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8C6E"/>
    <a:srgbClr val="84B014"/>
    <a:srgbClr val="4DA33C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metsa\shares\yleiset\Yhteiset\Tilda\TIETOPALVELU\Metryn%20nettisivuston%20tiedostot\Vienti\FI_PBL_MT_20_Mets&#228;teollisuuden_vienti_1960_vuosittai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spPr>
          <a:ln w="31750"/>
        </c:spPr>
        <c:marker>
          <c:symbol val="none"/>
        </c:marker>
      </c:pivotFmt>
      <c:pivotFmt>
        <c:idx val="6"/>
        <c:spPr>
          <a:ln w="31750"/>
        </c:spPr>
        <c:marker>
          <c:symbol val="none"/>
        </c:marker>
      </c:pivotFmt>
      <c:pivotFmt>
        <c:idx val="7"/>
        <c:spPr>
          <a:ln w="31750"/>
        </c:spPr>
        <c:marker>
          <c:symbol val="none"/>
        </c:marker>
      </c:pivotFmt>
      <c:pivotFmt>
        <c:idx val="8"/>
        <c:spPr>
          <a:ln w="31750"/>
        </c:spPr>
        <c:marker>
          <c:symbol val="none"/>
        </c:marker>
      </c:pivotFmt>
      <c:pivotFmt>
        <c:idx val="9"/>
        <c:spPr>
          <a:ln w="31750"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5.5434435891592429E-2"/>
          <c:y val="0.10161501029951599"/>
          <c:w val="0.91393194033885305"/>
          <c:h val="0.72517859952565933"/>
        </c:manualLayout>
      </c:layout>
      <c:lineChart>
        <c:grouping val="standard"/>
        <c:varyColors val="0"/>
        <c:ser>
          <c:idx val="2"/>
          <c:order val="0"/>
          <c:tx>
            <c:strRef>
              <c:f>'Vienti määrät'!$M$10</c:f>
              <c:strCache>
                <c:ptCount val="1"/>
                <c:pt idx="0">
                  <c:v>Sellu</c:v>
                </c:pt>
              </c:strCache>
            </c:strRef>
          </c:tx>
          <c:spPr>
            <a:ln w="38100">
              <a:solidFill>
                <a:srgbClr val="EF7D00"/>
              </a:solidFill>
            </a:ln>
          </c:spPr>
          <c:marker>
            <c:symbol val="none"/>
          </c:marker>
          <c:cat>
            <c:numRef>
              <c:f>'Vienti määrät'!$B$11:$B$77</c:f>
              <c:numCache>
                <c:formatCode>General</c:formatCode>
                <c:ptCount val="6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</c:numCache>
            </c:numRef>
          </c:cat>
          <c:val>
            <c:numRef>
              <c:f>'Vienti määrät'!$M$11:$M$77</c:f>
              <c:numCache>
                <c:formatCode>0_)</c:formatCode>
                <c:ptCount val="66"/>
                <c:pt idx="0">
                  <c:v>1418</c:v>
                </c:pt>
                <c:pt idx="1">
                  <c:v>1441</c:v>
                </c:pt>
                <c:pt idx="2">
                  <c:v>1558</c:v>
                </c:pt>
                <c:pt idx="3">
                  <c:v>1755</c:v>
                </c:pt>
                <c:pt idx="4">
                  <c:v>1950</c:v>
                </c:pt>
                <c:pt idx="5">
                  <c:v>1969</c:v>
                </c:pt>
                <c:pt idx="6">
                  <c:v>2088</c:v>
                </c:pt>
                <c:pt idx="7">
                  <c:v>2006</c:v>
                </c:pt>
                <c:pt idx="8">
                  <c:v>2143</c:v>
                </c:pt>
                <c:pt idx="9">
                  <c:v>2158</c:v>
                </c:pt>
                <c:pt idx="10">
                  <c:v>2013</c:v>
                </c:pt>
                <c:pt idx="11">
                  <c:v>1448</c:v>
                </c:pt>
                <c:pt idx="12">
                  <c:v>1565</c:v>
                </c:pt>
                <c:pt idx="13">
                  <c:v>1621</c:v>
                </c:pt>
                <c:pt idx="14">
                  <c:v>1298</c:v>
                </c:pt>
                <c:pt idx="15">
                  <c:v>928</c:v>
                </c:pt>
                <c:pt idx="16">
                  <c:v>1067</c:v>
                </c:pt>
                <c:pt idx="17">
                  <c:v>1169</c:v>
                </c:pt>
                <c:pt idx="18">
                  <c:v>1515</c:v>
                </c:pt>
                <c:pt idx="19">
                  <c:v>1847</c:v>
                </c:pt>
                <c:pt idx="20">
                  <c:v>1916</c:v>
                </c:pt>
                <c:pt idx="21">
                  <c:v>1668</c:v>
                </c:pt>
                <c:pt idx="22">
                  <c:v>1440</c:v>
                </c:pt>
                <c:pt idx="23">
                  <c:v>1554</c:v>
                </c:pt>
                <c:pt idx="24">
                  <c:v>1537</c:v>
                </c:pt>
                <c:pt idx="25">
                  <c:v>1521</c:v>
                </c:pt>
                <c:pt idx="26">
                  <c:v>1449</c:v>
                </c:pt>
                <c:pt idx="27">
                  <c:v>1586</c:v>
                </c:pt>
                <c:pt idx="28">
                  <c:v>1613</c:v>
                </c:pt>
                <c:pt idx="29">
                  <c:v>1587</c:v>
                </c:pt>
                <c:pt idx="30">
                  <c:v>1405</c:v>
                </c:pt>
                <c:pt idx="31">
                  <c:v>1282</c:v>
                </c:pt>
                <c:pt idx="32">
                  <c:v>1206</c:v>
                </c:pt>
                <c:pt idx="33">
                  <c:v>1372</c:v>
                </c:pt>
                <c:pt idx="34">
                  <c:v>1420</c:v>
                </c:pt>
                <c:pt idx="35" formatCode="#,##0">
                  <c:v>1215.0654200000004</c:v>
                </c:pt>
                <c:pt idx="36" formatCode="#,##0">
                  <c:v>1481.9114199999997</c:v>
                </c:pt>
                <c:pt idx="37" formatCode="#,##0">
                  <c:v>1665.3811699999999</c:v>
                </c:pt>
                <c:pt idx="38" formatCode="#,##0">
                  <c:v>1556.49829</c:v>
                </c:pt>
                <c:pt idx="39" formatCode="#,##0">
                  <c:v>1790.6447700000003</c:v>
                </c:pt>
                <c:pt idx="40" formatCode="#,##0">
                  <c:v>1585.8827099999999</c:v>
                </c:pt>
                <c:pt idx="41" formatCode="#,##0">
                  <c:v>1601.3032299999998</c:v>
                </c:pt>
                <c:pt idx="42" formatCode="#,##0">
                  <c:v>1949.6531489999995</c:v>
                </c:pt>
                <c:pt idx="43" formatCode="#,##0">
                  <c:v>2226.8244259999997</c:v>
                </c:pt>
                <c:pt idx="44" formatCode="#,##0">
                  <c:v>2246.4714450000006</c:v>
                </c:pt>
                <c:pt idx="45" formatCode="#,##0">
                  <c:v>1949.8048089999995</c:v>
                </c:pt>
                <c:pt idx="46" formatCode="#,##0">
                  <c:v>2527.1881189999999</c:v>
                </c:pt>
                <c:pt idx="47" formatCode="#,##0">
                  <c:v>2355.5902049999991</c:v>
                </c:pt>
                <c:pt idx="48" formatCode="#,##0">
                  <c:v>2091.2381420000002</c:v>
                </c:pt>
                <c:pt idx="49" formatCode="#,##0">
                  <c:v>1369.0155360000003</c:v>
                </c:pt>
                <c:pt idx="50" formatCode="#,##0">
                  <c:v>2000.4599290000003</c:v>
                </c:pt>
                <c:pt idx="51" formatCode="#,##0">
                  <c:v>2354.4823079999992</c:v>
                </c:pt>
                <c:pt idx="52" formatCode="#,##0">
                  <c:v>2484.0723160000007</c:v>
                </c:pt>
                <c:pt idx="53" formatCode="#,##0">
                  <c:v>2837.1287519999996</c:v>
                </c:pt>
                <c:pt idx="54" formatCode="#,##0">
                  <c:v>2802.0063190000001</c:v>
                </c:pt>
                <c:pt idx="55" formatCode="#,##0">
                  <c:v>2916.2516069999997</c:v>
                </c:pt>
                <c:pt idx="56" formatCode="#,##0">
                  <c:v>3167.2904179999982</c:v>
                </c:pt>
                <c:pt idx="57" formatCode="#,##0">
                  <c:v>3298.7911659999991</c:v>
                </c:pt>
                <c:pt idx="58" formatCode="#,##0">
                  <c:v>3704.3295100000005</c:v>
                </c:pt>
                <c:pt idx="59" formatCode="#,##0">
                  <c:v>4149.5721189999995</c:v>
                </c:pt>
                <c:pt idx="60" formatCode="#,##0">
                  <c:v>3873.1576320000008</c:v>
                </c:pt>
                <c:pt idx="61" formatCode="#,##0">
                  <c:v>4031.3259379999986</c:v>
                </c:pt>
                <c:pt idx="62" formatCode="#,##0">
                  <c:v>3593.5633449999996</c:v>
                </c:pt>
                <c:pt idx="63" formatCode="#,##0">
                  <c:v>4171.4450040000002</c:v>
                </c:pt>
                <c:pt idx="64" formatCode="#,##0">
                  <c:v>3741.5299660000001</c:v>
                </c:pt>
                <c:pt idx="65" formatCode="#,##0">
                  <c:v>4046.1933420000005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BE4-429C-919D-5E5F955E3077}"/>
            </c:ext>
          </c:extLst>
        </c:ser>
        <c:ser>
          <c:idx val="3"/>
          <c:order val="1"/>
          <c:tx>
            <c:strRef>
              <c:f>'Vienti määrät'!$C$10</c:f>
              <c:strCache>
                <c:ptCount val="1"/>
                <c:pt idx="0">
                  <c:v>Paperi, kartonki ja jalosteet</c:v>
                </c:pt>
              </c:strCache>
            </c:strRef>
          </c:tx>
          <c:spPr>
            <a:ln w="38100">
              <a:solidFill>
                <a:srgbClr val="59594A"/>
              </a:solidFill>
            </a:ln>
          </c:spPr>
          <c:marker>
            <c:symbol val="none"/>
          </c:marker>
          <c:cat>
            <c:numRef>
              <c:f>'Vienti määrät'!$B$11:$B$77</c:f>
              <c:numCache>
                <c:formatCode>General</c:formatCode>
                <c:ptCount val="6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</c:numCache>
            </c:numRef>
          </c:cat>
          <c:val>
            <c:numRef>
              <c:f>'Vienti määrät'!$C$11:$C$77</c:f>
              <c:numCache>
                <c:formatCode>#,##0</c:formatCode>
                <c:ptCount val="66"/>
                <c:pt idx="0">
                  <c:v>1610</c:v>
                </c:pt>
                <c:pt idx="1">
                  <c:v>1946</c:v>
                </c:pt>
                <c:pt idx="2">
                  <c:v>2133</c:v>
                </c:pt>
                <c:pt idx="3">
                  <c:v>2298</c:v>
                </c:pt>
                <c:pt idx="4">
                  <c:v>2511</c:v>
                </c:pt>
                <c:pt idx="5">
                  <c:v>2650</c:v>
                </c:pt>
                <c:pt idx="6">
                  <c:v>2876</c:v>
                </c:pt>
                <c:pt idx="7">
                  <c:v>2789</c:v>
                </c:pt>
                <c:pt idx="8">
                  <c:v>3004</c:v>
                </c:pt>
                <c:pt idx="9">
                  <c:v>3375</c:v>
                </c:pt>
                <c:pt idx="10">
                  <c:v>3522</c:v>
                </c:pt>
                <c:pt idx="11">
                  <c:v>3589</c:v>
                </c:pt>
                <c:pt idx="12">
                  <c:v>4050</c:v>
                </c:pt>
                <c:pt idx="13">
                  <c:v>4443</c:v>
                </c:pt>
                <c:pt idx="14">
                  <c:v>4553</c:v>
                </c:pt>
                <c:pt idx="15">
                  <c:v>3097</c:v>
                </c:pt>
                <c:pt idx="16">
                  <c:v>3659</c:v>
                </c:pt>
                <c:pt idx="17">
                  <c:v>3770</c:v>
                </c:pt>
                <c:pt idx="18">
                  <c:v>4254</c:v>
                </c:pt>
                <c:pt idx="19">
                  <c:v>4684</c:v>
                </c:pt>
                <c:pt idx="20">
                  <c:v>4791</c:v>
                </c:pt>
                <c:pt idx="21">
                  <c:v>4835</c:v>
                </c:pt>
                <c:pt idx="22">
                  <c:v>4832</c:v>
                </c:pt>
                <c:pt idx="23">
                  <c:v>5257</c:v>
                </c:pt>
                <c:pt idx="24">
                  <c:v>5978</c:v>
                </c:pt>
                <c:pt idx="25">
                  <c:v>6167</c:v>
                </c:pt>
                <c:pt idx="26">
                  <c:v>6163</c:v>
                </c:pt>
                <c:pt idx="27">
                  <c:v>6738</c:v>
                </c:pt>
                <c:pt idx="28">
                  <c:v>7318</c:v>
                </c:pt>
                <c:pt idx="29">
                  <c:v>7435</c:v>
                </c:pt>
                <c:pt idx="30">
                  <c:v>7699</c:v>
                </c:pt>
                <c:pt idx="31">
                  <c:v>7628</c:v>
                </c:pt>
                <c:pt idx="32">
                  <c:v>8049</c:v>
                </c:pt>
                <c:pt idx="33">
                  <c:v>8820</c:v>
                </c:pt>
                <c:pt idx="34">
                  <c:v>9753</c:v>
                </c:pt>
                <c:pt idx="35">
                  <c:v>9983.8930410000085</c:v>
                </c:pt>
                <c:pt idx="36">
                  <c:v>9476.8382830000101</c:v>
                </c:pt>
                <c:pt idx="37">
                  <c:v>11246.000361999997</c:v>
                </c:pt>
                <c:pt idx="38">
                  <c:v>11755.432369000002</c:v>
                </c:pt>
                <c:pt idx="39">
                  <c:v>11960.093659</c:v>
                </c:pt>
                <c:pt idx="40">
                  <c:v>12402.003768999995</c:v>
                </c:pt>
                <c:pt idx="41">
                  <c:v>11519.856478999993</c:v>
                </c:pt>
                <c:pt idx="42">
                  <c:v>11902.845837999988</c:v>
                </c:pt>
                <c:pt idx="43">
                  <c:v>12169.156958999993</c:v>
                </c:pt>
                <c:pt idx="44">
                  <c:v>13157.651774999975</c:v>
                </c:pt>
                <c:pt idx="45">
                  <c:v>11573.784015000005</c:v>
                </c:pt>
                <c:pt idx="46">
                  <c:v>13365.439159999993</c:v>
                </c:pt>
                <c:pt idx="47">
                  <c:v>13601.617434000002</c:v>
                </c:pt>
                <c:pt idx="48">
                  <c:v>12305.228119999996</c:v>
                </c:pt>
                <c:pt idx="49">
                  <c:v>10008.157854000001</c:v>
                </c:pt>
                <c:pt idx="50">
                  <c:v>11153.060315000026</c:v>
                </c:pt>
                <c:pt idx="51">
                  <c:v>10833.236460999993</c:v>
                </c:pt>
                <c:pt idx="52">
                  <c:v>10233.519462000011</c:v>
                </c:pt>
                <c:pt idx="53">
                  <c:v>10222.730919999996</c:v>
                </c:pt>
                <c:pt idx="54">
                  <c:v>10075.309594999993</c:v>
                </c:pt>
                <c:pt idx="55">
                  <c:v>10163.786484999999</c:v>
                </c:pt>
                <c:pt idx="56">
                  <c:v>9857.292054000005</c:v>
                </c:pt>
                <c:pt idx="57">
                  <c:v>10056.866290000002</c:v>
                </c:pt>
                <c:pt idx="58">
                  <c:v>10309.102784999997</c:v>
                </c:pt>
                <c:pt idx="59">
                  <c:v>9570.4558659999984</c:v>
                </c:pt>
                <c:pt idx="60">
                  <c:v>8104.7314330000008</c:v>
                </c:pt>
                <c:pt idx="61">
                  <c:v>8673.4923369999997</c:v>
                </c:pt>
                <c:pt idx="62">
                  <c:v>7305.2909840000011</c:v>
                </c:pt>
                <c:pt idx="63">
                  <c:v>6193.3092890000025</c:v>
                </c:pt>
                <c:pt idx="64">
                  <c:v>6616.0266069999989</c:v>
                </c:pt>
                <c:pt idx="65">
                  <c:v>6798.2639020000006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BE4-429C-919D-5E5F955E3077}"/>
            </c:ext>
          </c:extLst>
        </c:ser>
        <c:ser>
          <c:idx val="4"/>
          <c:order val="2"/>
          <c:tx>
            <c:strRef>
              <c:f>'Vienti määrät'!$E$10</c:f>
              <c:strCache>
                <c:ptCount val="1"/>
                <c:pt idx="0">
                  <c:v>Saha- ja höylätavara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'Vienti määrät'!$B$11:$B$77</c:f>
              <c:numCache>
                <c:formatCode>General</c:formatCode>
                <c:ptCount val="6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</c:numCache>
            </c:numRef>
          </c:cat>
          <c:val>
            <c:numRef>
              <c:f>'Vienti määrät'!$E$11:$E$77</c:f>
              <c:numCache>
                <c:formatCode>#,##0</c:formatCode>
                <c:ptCount val="66"/>
                <c:pt idx="0">
                  <c:v>5339</c:v>
                </c:pt>
                <c:pt idx="1">
                  <c:v>5203</c:v>
                </c:pt>
                <c:pt idx="2">
                  <c:v>4748</c:v>
                </c:pt>
                <c:pt idx="3">
                  <c:v>4594</c:v>
                </c:pt>
                <c:pt idx="4">
                  <c:v>4681</c:v>
                </c:pt>
                <c:pt idx="5">
                  <c:v>4124</c:v>
                </c:pt>
                <c:pt idx="6">
                  <c:v>3790</c:v>
                </c:pt>
                <c:pt idx="7">
                  <c:v>3481</c:v>
                </c:pt>
                <c:pt idx="8">
                  <c:v>3962</c:v>
                </c:pt>
                <c:pt idx="9">
                  <c:v>4478</c:v>
                </c:pt>
                <c:pt idx="10">
                  <c:v>4702</c:v>
                </c:pt>
                <c:pt idx="11">
                  <c:v>4785</c:v>
                </c:pt>
                <c:pt idx="12">
                  <c:v>4910</c:v>
                </c:pt>
                <c:pt idx="13">
                  <c:v>5256</c:v>
                </c:pt>
                <c:pt idx="14">
                  <c:v>4323</c:v>
                </c:pt>
                <c:pt idx="15">
                  <c:v>2856</c:v>
                </c:pt>
                <c:pt idx="16">
                  <c:v>3858</c:v>
                </c:pt>
                <c:pt idx="17">
                  <c:v>4355</c:v>
                </c:pt>
                <c:pt idx="18">
                  <c:v>5469</c:v>
                </c:pt>
                <c:pt idx="19">
                  <c:v>6637</c:v>
                </c:pt>
                <c:pt idx="20">
                  <c:v>6939</c:v>
                </c:pt>
                <c:pt idx="21">
                  <c:v>5411</c:v>
                </c:pt>
                <c:pt idx="22">
                  <c:v>4600</c:v>
                </c:pt>
                <c:pt idx="23">
                  <c:v>4936</c:v>
                </c:pt>
                <c:pt idx="24">
                  <c:v>4820</c:v>
                </c:pt>
                <c:pt idx="25">
                  <c:v>4898</c:v>
                </c:pt>
                <c:pt idx="26">
                  <c:v>4557</c:v>
                </c:pt>
                <c:pt idx="27">
                  <c:v>4893</c:v>
                </c:pt>
                <c:pt idx="28">
                  <c:v>5049</c:v>
                </c:pt>
                <c:pt idx="29">
                  <c:v>4550</c:v>
                </c:pt>
                <c:pt idx="30">
                  <c:v>4173</c:v>
                </c:pt>
                <c:pt idx="31">
                  <c:v>4265</c:v>
                </c:pt>
                <c:pt idx="32">
                  <c:v>4649</c:v>
                </c:pt>
                <c:pt idx="33">
                  <c:v>6216</c:v>
                </c:pt>
                <c:pt idx="34">
                  <c:v>7198</c:v>
                </c:pt>
                <c:pt idx="35">
                  <c:v>7446.5702599999986</c:v>
                </c:pt>
                <c:pt idx="36">
                  <c:v>7058.6340000000009</c:v>
                </c:pt>
                <c:pt idx="37">
                  <c:v>7556.2374599999994</c:v>
                </c:pt>
                <c:pt idx="38">
                  <c:v>8687.4542999999994</c:v>
                </c:pt>
                <c:pt idx="39">
                  <c:v>8409.6182400000016</c:v>
                </c:pt>
                <c:pt idx="40">
                  <c:v>8415.4980200000009</c:v>
                </c:pt>
                <c:pt idx="41">
                  <c:v>8198.354070000003</c:v>
                </c:pt>
                <c:pt idx="42">
                  <c:v>8320.5328669999999</c:v>
                </c:pt>
                <c:pt idx="43">
                  <c:v>8298.0055290000018</c:v>
                </c:pt>
                <c:pt idx="44">
                  <c:v>8377.6255169999968</c:v>
                </c:pt>
                <c:pt idx="45">
                  <c:v>7806.0198280000031</c:v>
                </c:pt>
                <c:pt idx="46">
                  <c:v>7846.7232100000019</c:v>
                </c:pt>
                <c:pt idx="47">
                  <c:v>7210.9487230000013</c:v>
                </c:pt>
                <c:pt idx="48">
                  <c:v>6093.5913510000009</c:v>
                </c:pt>
                <c:pt idx="49">
                  <c:v>5186.6163049999996</c:v>
                </c:pt>
                <c:pt idx="50">
                  <c:v>5910.985757999998</c:v>
                </c:pt>
                <c:pt idx="51">
                  <c:v>6201.8847330000008</c:v>
                </c:pt>
                <c:pt idx="52">
                  <c:v>6521.6103399999965</c:v>
                </c:pt>
                <c:pt idx="53">
                  <c:v>7214.3332010000004</c:v>
                </c:pt>
                <c:pt idx="54">
                  <c:v>7532.6645370000024</c:v>
                </c:pt>
                <c:pt idx="55">
                  <c:v>7916.2795620000006</c:v>
                </c:pt>
                <c:pt idx="56">
                  <c:v>8663.6284809999961</c:v>
                </c:pt>
                <c:pt idx="57">
                  <c:v>9425.7589540000026</c:v>
                </c:pt>
                <c:pt idx="58">
                  <c:v>8756.2364640000014</c:v>
                </c:pt>
                <c:pt idx="59">
                  <c:v>9042.2598880000005</c:v>
                </c:pt>
                <c:pt idx="60">
                  <c:v>8294.9252410000008</c:v>
                </c:pt>
                <c:pt idx="61">
                  <c:v>8849.0333989999963</c:v>
                </c:pt>
                <c:pt idx="62">
                  <c:v>8667.816093999998</c:v>
                </c:pt>
                <c:pt idx="63">
                  <c:v>8454.4070240000001</c:v>
                </c:pt>
                <c:pt idx="64">
                  <c:v>8259.4213230000005</c:v>
                </c:pt>
                <c:pt idx="65">
                  <c:v>9154.8306990000001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BE4-429C-919D-5E5F955E3077}"/>
            </c:ext>
          </c:extLst>
        </c:ser>
        <c:ser>
          <c:idx val="0"/>
          <c:order val="3"/>
          <c:tx>
            <c:strRef>
              <c:f>'Vienti määrät'!$F$10</c:f>
              <c:strCache>
                <c:ptCount val="1"/>
                <c:pt idx="0">
                  <c:v>Puulevyt</c:v>
                </c:pt>
              </c:strCache>
            </c:strRef>
          </c:tx>
          <c:spPr>
            <a:ln w="38100">
              <a:solidFill>
                <a:srgbClr val="FFCC00"/>
              </a:solidFill>
            </a:ln>
          </c:spPr>
          <c:marker>
            <c:symbol val="none"/>
          </c:marker>
          <c:cat>
            <c:numRef>
              <c:f>'Vienti määrät'!$B$11:$B$77</c:f>
              <c:numCache>
                <c:formatCode>General</c:formatCode>
                <c:ptCount val="6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</c:numCache>
            </c:numRef>
          </c:cat>
          <c:val>
            <c:numRef>
              <c:f>'Vienti määrät'!$F$11:$F$77</c:f>
              <c:numCache>
                <c:formatCode>#,##0</c:formatCode>
                <c:ptCount val="66"/>
                <c:pt idx="0">
                  <c:v>538</c:v>
                </c:pt>
                <c:pt idx="1">
                  <c:v>521</c:v>
                </c:pt>
                <c:pt idx="2">
                  <c:v>555</c:v>
                </c:pt>
                <c:pt idx="3">
                  <c:v>578</c:v>
                </c:pt>
                <c:pt idx="4">
                  <c:v>644</c:v>
                </c:pt>
                <c:pt idx="5">
                  <c:v>659</c:v>
                </c:pt>
                <c:pt idx="6">
                  <c:v>739</c:v>
                </c:pt>
                <c:pt idx="7">
                  <c:v>791</c:v>
                </c:pt>
                <c:pt idx="8">
                  <c:v>902</c:v>
                </c:pt>
                <c:pt idx="9">
                  <c:v>986</c:v>
                </c:pt>
                <c:pt idx="10">
                  <c:v>1014</c:v>
                </c:pt>
                <c:pt idx="11">
                  <c:v>1016</c:v>
                </c:pt>
                <c:pt idx="12">
                  <c:v>1168</c:v>
                </c:pt>
                <c:pt idx="13">
                  <c:v>1297</c:v>
                </c:pt>
                <c:pt idx="14">
                  <c:v>890</c:v>
                </c:pt>
                <c:pt idx="15">
                  <c:v>725</c:v>
                </c:pt>
                <c:pt idx="16">
                  <c:v>759</c:v>
                </c:pt>
                <c:pt idx="17">
                  <c:v>683</c:v>
                </c:pt>
                <c:pt idx="18">
                  <c:v>896</c:v>
                </c:pt>
                <c:pt idx="19">
                  <c:v>971</c:v>
                </c:pt>
                <c:pt idx="20">
                  <c:v>1042</c:v>
                </c:pt>
                <c:pt idx="21">
                  <c:v>991</c:v>
                </c:pt>
                <c:pt idx="22">
                  <c:v>857</c:v>
                </c:pt>
                <c:pt idx="23">
                  <c:v>767</c:v>
                </c:pt>
                <c:pt idx="24">
                  <c:v>755</c:v>
                </c:pt>
                <c:pt idx="25">
                  <c:v>731</c:v>
                </c:pt>
                <c:pt idx="26">
                  <c:v>794</c:v>
                </c:pt>
                <c:pt idx="27">
                  <c:v>798</c:v>
                </c:pt>
                <c:pt idx="28">
                  <c:v>811</c:v>
                </c:pt>
                <c:pt idx="29">
                  <c:v>834</c:v>
                </c:pt>
                <c:pt idx="30">
                  <c:v>779</c:v>
                </c:pt>
                <c:pt idx="31">
                  <c:v>550</c:v>
                </c:pt>
                <c:pt idx="32">
                  <c:v>518</c:v>
                </c:pt>
                <c:pt idx="33">
                  <c:v>842</c:v>
                </c:pt>
                <c:pt idx="34">
                  <c:v>970</c:v>
                </c:pt>
                <c:pt idx="35">
                  <c:v>966.39158403806539</c:v>
                </c:pt>
                <c:pt idx="36">
                  <c:v>1113.3953240387409</c:v>
                </c:pt>
                <c:pt idx="37">
                  <c:v>1156.4470334813698</c:v>
                </c:pt>
                <c:pt idx="38">
                  <c:v>1109.1300031482979</c:v>
                </c:pt>
                <c:pt idx="39">
                  <c:v>1211.8964607849487</c:v>
                </c:pt>
                <c:pt idx="40">
                  <c:v>1290.8389243636868</c:v>
                </c:pt>
                <c:pt idx="41">
                  <c:v>1314.4821554181726</c:v>
                </c:pt>
                <c:pt idx="42">
                  <c:v>1441.3748020856472</c:v>
                </c:pt>
                <c:pt idx="43">
                  <c:v>1470.1549389319055</c:v>
                </c:pt>
                <c:pt idx="44">
                  <c:v>1567.3310765742406</c:v>
                </c:pt>
                <c:pt idx="45">
                  <c:v>1501.9163218417866</c:v>
                </c:pt>
                <c:pt idx="46">
                  <c:v>1560.4579730110809</c:v>
                </c:pt>
                <c:pt idx="47">
                  <c:v>1500.6957046609568</c:v>
                </c:pt>
                <c:pt idx="48">
                  <c:v>1240.4832713503324</c:v>
                </c:pt>
                <c:pt idx="49">
                  <c:v>791.01435016850132</c:v>
                </c:pt>
                <c:pt idx="50">
                  <c:v>986.7573550953532</c:v>
                </c:pt>
                <c:pt idx="51">
                  <c:v>1019.7093299997923</c:v>
                </c:pt>
                <c:pt idx="52">
                  <c:v>931.298</c:v>
                </c:pt>
                <c:pt idx="53">
                  <c:v>989.76700000000005</c:v>
                </c:pt>
                <c:pt idx="54">
                  <c:v>1064.336</c:v>
                </c:pt>
                <c:pt idx="55">
                  <c:v>1045.761</c:v>
                </c:pt>
                <c:pt idx="56">
                  <c:v>1002.7269999999999</c:v>
                </c:pt>
                <c:pt idx="57">
                  <c:v>1105.4179999999999</c:v>
                </c:pt>
                <c:pt idx="58">
                  <c:v>1082.6969999999999</c:v>
                </c:pt>
                <c:pt idx="59">
                  <c:v>983.72299999999996</c:v>
                </c:pt>
                <c:pt idx="60">
                  <c:v>888.14600000000007</c:v>
                </c:pt>
                <c:pt idx="61">
                  <c:v>1030.83</c:v>
                </c:pt>
                <c:pt idx="62">
                  <c:v>971.78399999999999</c:v>
                </c:pt>
                <c:pt idx="63">
                  <c:v>783.06700000000001</c:v>
                </c:pt>
                <c:pt idx="64">
                  <c:v>813.58900000000006</c:v>
                </c:pt>
                <c:pt idx="65">
                  <c:v>775.00700000000006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1BE4-429C-919D-5E5F955E3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8310808"/>
        <c:axId val="398311200"/>
      </c:lineChart>
      <c:catAx>
        <c:axId val="398310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398311200"/>
        <c:crosses val="autoZero"/>
        <c:auto val="1"/>
        <c:lblAlgn val="ctr"/>
        <c:lblOffset val="100"/>
        <c:tickLblSkip val="5"/>
        <c:tickMarkSkip val="1"/>
        <c:noMultiLvlLbl val="1"/>
      </c:catAx>
      <c:valAx>
        <c:axId val="398311200"/>
        <c:scaling>
          <c:orientation val="minMax"/>
          <c:max val="14000"/>
          <c:min val="0"/>
        </c:scaling>
        <c:delete val="0"/>
        <c:axPos val="l"/>
        <c:majorGridlines/>
        <c:numFmt formatCode="#,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398310808"/>
        <c:crosses val="autoZero"/>
        <c:crossBetween val="midCat"/>
      </c:valAx>
      <c:spPr>
        <a:ln>
          <a:noFill/>
        </a:ln>
      </c:spPr>
    </c:plotArea>
    <c:legend>
      <c:legendPos val="b"/>
      <c:overlay val="0"/>
      <c:txPr>
        <a:bodyPr/>
        <a:lstStyle/>
        <a:p>
          <a:pPr>
            <a:defRPr sz="2000">
              <a:solidFill>
                <a:srgbClr val="000000"/>
              </a:solidFill>
            </a:defRPr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59594A"/>
          </a:solidFill>
          <a:latin typeface="+mn-lt"/>
        </a:defRPr>
      </a:pPr>
      <a:endParaRPr lang="fi-FI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0.17552</cdr:x>
      <cdr:y>0.05238</cdr:y>
    </cdr:to>
    <cdr:sp macro="" textlink="">
      <cdr:nvSpPr>
        <cdr:cNvPr id="3" name="Tekstikehys 1">
          <a:extLst xmlns:a="http://schemas.openxmlformats.org/drawingml/2006/main">
            <a:ext uri="{FF2B5EF4-FFF2-40B4-BE49-F238E27FC236}">
              <a16:creationId xmlns:a16="http://schemas.microsoft.com/office/drawing/2014/main" id="{A79BF866-DFE8-F55C-C614-9BFF6C64DB71}"/>
            </a:ext>
          </a:extLst>
        </cdr:cNvPr>
        <cdr:cNvSpPr txBox="1"/>
      </cdr:nvSpPr>
      <cdr:spPr>
        <a:xfrm xmlns:a="http://schemas.openxmlformats.org/drawingml/2006/main">
          <a:off x="-1139540" y="-1853633"/>
          <a:ext cx="1911551" cy="362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err="1">
              <a:solidFill>
                <a:srgbClr val="000000"/>
              </a:solidFill>
              <a:cs typeface="Arial" pitchFamily="34" charset="0"/>
            </a:rPr>
            <a:t>m</a:t>
          </a:r>
          <a:r>
            <a:rPr lang="en-US" sz="2000" dirty="0" err="1">
              <a:solidFill>
                <a:srgbClr val="000000"/>
              </a:solidFill>
              <a:latin typeface="+mn-lt"/>
              <a:cs typeface="Arial" pitchFamily="34" charset="0"/>
            </a:rPr>
            <a:t>ilj</a:t>
          </a:r>
          <a:r>
            <a:rPr lang="en-US" sz="2000" dirty="0">
              <a:solidFill>
                <a:srgbClr val="000000"/>
              </a:solidFill>
              <a:latin typeface="+mn-lt"/>
              <a:cs typeface="Arial" pitchFamily="34" charset="0"/>
            </a:rPr>
            <a:t>.</a:t>
          </a:r>
          <a:r>
            <a:rPr lang="en-US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cs typeface="Arial" pitchFamily="34" charset="0"/>
            </a:rPr>
            <a:t>t</a:t>
          </a:r>
          <a:r>
            <a:rPr lang="en-US" sz="2000" baseline="0" dirty="0" err="1">
              <a:solidFill>
                <a:srgbClr val="000000"/>
              </a:solidFill>
              <a:latin typeface="+mn-lt"/>
              <a:cs typeface="Arial" pitchFamily="34" charset="0"/>
            </a:rPr>
            <a:t>onnia</a:t>
          </a:r>
          <a:r>
            <a:rPr lang="en-US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/m</a:t>
          </a:r>
          <a:r>
            <a:rPr lang="en-US" sz="2000" baseline="30000" dirty="0">
              <a:solidFill>
                <a:srgbClr val="000000"/>
              </a:solidFill>
              <a:latin typeface="+mn-lt"/>
              <a:cs typeface="Arial" pitchFamily="34" charset="0"/>
            </a:rPr>
            <a:t>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12.3.2026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userDrawn="1">
  <p:cSld name="Otsikko, graafi ja tila seliitte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5" y="2116667"/>
            <a:ext cx="1095120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08382" y="2116665"/>
            <a:ext cx="4962848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d_lahde">
            <a:extLst>
              <a:ext uri="{FF2B5EF4-FFF2-40B4-BE49-F238E27FC236}">
                <a16:creationId xmlns:a16="http://schemas.microsoft.com/office/drawing/2014/main" id="{4DB22D31-1AE2-C047-DF78-60B78AF5A938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Tulli</a:t>
            </a:r>
          </a:p>
        </p:txBody>
      </p:sp>
    </p:spTree>
    <p:extLst>
      <p:ext uri="{BB962C8B-B14F-4D97-AF65-F5344CB8AC3E}">
        <p14:creationId xmlns:p14="http://schemas.microsoft.com/office/powerpoint/2010/main" val="18716661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5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da\TIETOPALVELU\Metryn%20nettisivuston%20tiedostot\Vienti\FI_PBL_MT_20_Mets&#228;teollisuuden_vienti_1960_vuosittain.xlsx!infoboxit!R21S3:R33S7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A3BAD974-7651-437B-B17F-5E91E5437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733912"/>
            <a:ext cx="16031690" cy="1322917"/>
          </a:xfrm>
        </p:spPr>
        <p:txBody>
          <a:bodyPr/>
          <a:lstStyle/>
          <a:p>
            <a:r>
              <a:rPr lang="fi-FI" sz="4800" dirty="0">
                <a:solidFill>
                  <a:srgbClr val="000000"/>
                </a:solidFill>
              </a:rPr>
              <a:t>Metsäteollisuuden</a:t>
            </a:r>
            <a:r>
              <a:rPr lang="fi-FI" sz="4800" dirty="0">
                <a:solidFill>
                  <a:schemeClr val="accent6"/>
                </a:solidFill>
              </a:rPr>
              <a:t> vientimäärät 1960-luvulta alkaen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98750882"/>
              </p:ext>
            </p:extLst>
          </p:nvPr>
        </p:nvGraphicFramePr>
        <p:xfrm>
          <a:off x="1139540" y="1853633"/>
          <a:ext cx="10675089" cy="692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F50AA76C-AC8D-1A6A-6D71-07F258F57BD7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Tulli</a:t>
            </a:r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EC75CA4D-8B91-BF26-E7B2-3972931F45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096639"/>
              </p:ext>
            </p:extLst>
          </p:nvPr>
        </p:nvGraphicFramePr>
        <p:xfrm>
          <a:off x="12065000" y="2592388"/>
          <a:ext cx="5106988" cy="489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162390" imgH="3029109" progId="Excel.Sheet.12">
                  <p:link updateAutomatic="1"/>
                </p:oleObj>
              </mc:Choice>
              <mc:Fallback>
                <p:oleObj name="Worksheet" r:id="rId3" imgW="3162390" imgH="30291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65000" y="2592388"/>
                        <a:ext cx="5106988" cy="4894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10745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Metsäteollisuu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EAAB1"/>
    </a:accent1>
    <a:accent2>
      <a:srgbClr val="99CC00"/>
    </a:accent2>
    <a:accent3>
      <a:srgbClr val="001999"/>
    </a:accent3>
    <a:accent4>
      <a:srgbClr val="FC831B"/>
    </a:accent4>
    <a:accent5>
      <a:srgbClr val="86766E"/>
    </a:accent5>
    <a:accent6>
      <a:srgbClr val="DDDE00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40</TotalTime>
  <Words>12</Words>
  <Application>Microsoft Office PowerPoint</Application>
  <PresentationFormat>Mukautettu</PresentationFormat>
  <Paragraphs>3</Paragraphs>
  <Slides>1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Linkit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Wingdings</vt:lpstr>
      <vt:lpstr>Aptos</vt:lpstr>
      <vt:lpstr>Arial</vt:lpstr>
      <vt:lpstr>Calibri</vt:lpstr>
      <vt:lpstr>Segoe UI</vt:lpstr>
      <vt:lpstr>Office-teema</vt:lpstr>
      <vt:lpstr>\\metsa\shares\yleiset\Yhteiset\Tilda\TIETOPALVELU\Metryn nettisivuston tiedostot\Vienti\FI_PBL_MT_20_Metsäteollisuuden_vienti_1960_vuosittain.xlsx!infoboxit!R21S3:R33S7</vt:lpstr>
      <vt:lpstr>Metsäteollisuuden vientimäärät 1960-luvulta alkaen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10</cp:revision>
  <dcterms:created xsi:type="dcterms:W3CDTF">2025-10-20T06:36:41Z</dcterms:created>
  <dcterms:modified xsi:type="dcterms:W3CDTF">2026-03-12T12:18:25Z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2026-03-10T14:37:39Z</vt:lpwstr>
  </property>
  <property fmtid="{D5CDD505-2E9C-101B-9397-08002B2CF9AE}" pid="4" name="MSIP_Label_b616c8f7-5329-45c1-b6df-378d2db7d954_Method">
    <vt:lpwstr>Standard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a0f8512c-ae20-418f-a797-d4b1e32dc1ad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10, 3, 0, 1</vt:lpwstr>
  </property>
</Properties>
</file>