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18288000" cy="10080625"/>
  <p:notesSz cx="6858000" cy="9144000"/>
  <p:embeddedFontLst>
    <p:embeddedFont>
      <p:font typeface="Segoe UI" panose="020B0502040204020203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8C6E"/>
    <a:srgbClr val="84B014"/>
    <a:srgbClr val="4DA33C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metsa\shares\yleiset\Yhteiset\Tilda\Perustietoa%20mets&#228;teollisuudesta\POHJA%20Excelit\POHJA%20Mets&#228;teollisuuden%20tuotantom&#228;&#228;r&#228;t%201960%20alkae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1921928045398344E-2"/>
          <c:y val="5.0011072834645669E-2"/>
          <c:w val="0.92570717475079145"/>
          <c:h val="0.77049243356299213"/>
        </c:manualLayout>
      </c:layout>
      <c:lineChart>
        <c:grouping val="standard"/>
        <c:varyColors val="0"/>
        <c:ser>
          <c:idx val="2"/>
          <c:order val="0"/>
          <c:tx>
            <c:strRef>
              <c:f>'Tuotanto pivotit 1960 alk'!$B$11</c:f>
              <c:strCache>
                <c:ptCount val="1"/>
                <c:pt idx="0">
                  <c:v>Paperi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alk'!$A$12:$A$77</c:f>
              <c:strCach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strCache>
            </c:strRef>
          </c:cat>
          <c:val>
            <c:numRef>
              <c:f>'Tuotanto pivotit 1960 alk'!$B$12:$B$77</c:f>
              <c:numCache>
                <c:formatCode>#,##0</c:formatCode>
                <c:ptCount val="66"/>
                <c:pt idx="0">
                  <c:v>1433</c:v>
                </c:pt>
                <c:pt idx="1">
                  <c:v>1689</c:v>
                </c:pt>
                <c:pt idx="2">
                  <c:v>1722</c:v>
                </c:pt>
                <c:pt idx="3">
                  <c:v>1886</c:v>
                </c:pt>
                <c:pt idx="4">
                  <c:v>2053</c:v>
                </c:pt>
                <c:pt idx="5">
                  <c:v>2275</c:v>
                </c:pt>
                <c:pt idx="6">
                  <c:v>2445</c:v>
                </c:pt>
                <c:pt idx="7">
                  <c:v>2418</c:v>
                </c:pt>
                <c:pt idx="8">
                  <c:v>2560</c:v>
                </c:pt>
                <c:pt idx="9">
                  <c:v>2834</c:v>
                </c:pt>
                <c:pt idx="10">
                  <c:v>3011</c:v>
                </c:pt>
                <c:pt idx="11">
                  <c:v>3095</c:v>
                </c:pt>
                <c:pt idx="12">
                  <c:v>3475</c:v>
                </c:pt>
                <c:pt idx="13">
                  <c:v>3826</c:v>
                </c:pt>
                <c:pt idx="14">
                  <c:v>3889</c:v>
                </c:pt>
                <c:pt idx="15">
                  <c:v>2976</c:v>
                </c:pt>
                <c:pt idx="16">
                  <c:v>3222</c:v>
                </c:pt>
                <c:pt idx="17">
                  <c:v>3331</c:v>
                </c:pt>
                <c:pt idx="18">
                  <c:v>3791</c:v>
                </c:pt>
                <c:pt idx="19">
                  <c:v>4240</c:v>
                </c:pt>
                <c:pt idx="20">
                  <c:v>4493</c:v>
                </c:pt>
                <c:pt idx="21">
                  <c:v>4618</c:v>
                </c:pt>
                <c:pt idx="22">
                  <c:v>4444</c:v>
                </c:pt>
                <c:pt idx="23">
                  <c:v>4825</c:v>
                </c:pt>
                <c:pt idx="24">
                  <c:v>5707</c:v>
                </c:pt>
                <c:pt idx="25">
                  <c:v>5828</c:v>
                </c:pt>
                <c:pt idx="26">
                  <c:v>5848</c:v>
                </c:pt>
                <c:pt idx="27">
                  <c:v>6193</c:v>
                </c:pt>
                <c:pt idx="28">
                  <c:v>6694</c:v>
                </c:pt>
                <c:pt idx="29">
                  <c:v>6798</c:v>
                </c:pt>
                <c:pt idx="30">
                  <c:v>7089</c:v>
                </c:pt>
                <c:pt idx="31">
                  <c:v>6854.2690000000002</c:v>
                </c:pt>
                <c:pt idx="32">
                  <c:v>7080.2889999999998</c:v>
                </c:pt>
                <c:pt idx="33">
                  <c:v>7838.152</c:v>
                </c:pt>
                <c:pt idx="34">
                  <c:v>8545.7690000000002</c:v>
                </c:pt>
                <c:pt idx="35">
                  <c:v>8590.7579999999998</c:v>
                </c:pt>
                <c:pt idx="36">
                  <c:v>8019.6909999999998</c:v>
                </c:pt>
                <c:pt idx="37">
                  <c:v>9539.8670000000002</c:v>
                </c:pt>
                <c:pt idx="38">
                  <c:v>10112.705</c:v>
                </c:pt>
                <c:pt idx="39">
                  <c:v>10323.617</c:v>
                </c:pt>
                <c:pt idx="40">
                  <c:v>10757.812</c:v>
                </c:pt>
                <c:pt idx="41">
                  <c:v>9901.9869999999992</c:v>
                </c:pt>
                <c:pt idx="42">
                  <c:v>10051.383</c:v>
                </c:pt>
                <c:pt idx="43">
                  <c:v>10352.709000000001</c:v>
                </c:pt>
                <c:pt idx="44">
                  <c:v>11177.972</c:v>
                </c:pt>
                <c:pt idx="45">
                  <c:v>9837.8490000000002</c:v>
                </c:pt>
                <c:pt idx="46">
                  <c:v>11170.037</c:v>
                </c:pt>
                <c:pt idx="47">
                  <c:v>11271.929</c:v>
                </c:pt>
                <c:pt idx="48">
                  <c:v>10228.611000000001</c:v>
                </c:pt>
                <c:pt idx="49">
                  <c:v>8095.9669999999996</c:v>
                </c:pt>
                <c:pt idx="50">
                  <c:v>8928.7540000000008</c:v>
                </c:pt>
                <c:pt idx="51">
                  <c:v>8602.4709999999995</c:v>
                </c:pt>
                <c:pt idx="52">
                  <c:v>7936.3789800000004</c:v>
                </c:pt>
                <c:pt idx="53">
                  <c:v>7650.6030000000001</c:v>
                </c:pt>
                <c:pt idx="54">
                  <c:v>7450.6559999999999</c:v>
                </c:pt>
                <c:pt idx="55">
                  <c:v>7254.0870000000004</c:v>
                </c:pt>
                <c:pt idx="56">
                  <c:v>6808.6379999999999</c:v>
                </c:pt>
                <c:pt idx="57">
                  <c:v>6654.5860000000002</c:v>
                </c:pt>
                <c:pt idx="58">
                  <c:v>6725.4</c:v>
                </c:pt>
                <c:pt idx="59">
                  <c:v>6016.4452699999993</c:v>
                </c:pt>
                <c:pt idx="60">
                  <c:v>4512.5342099999998</c:v>
                </c:pt>
                <c:pt idx="61">
                  <c:v>4441.2432399999998</c:v>
                </c:pt>
                <c:pt idx="62">
                  <c:v>3057.3837180000005</c:v>
                </c:pt>
                <c:pt idx="63">
                  <c:v>2904.5163389999989</c:v>
                </c:pt>
                <c:pt idx="64">
                  <c:v>3010.924563</c:v>
                </c:pt>
                <c:pt idx="65">
                  <c:v>3029.0587899999996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B82-4E7E-8991-F862F85C5942}"/>
            </c:ext>
          </c:extLst>
        </c:ser>
        <c:ser>
          <c:idx val="1"/>
          <c:order val="1"/>
          <c:tx>
            <c:strRef>
              <c:f>'Tuotanto pivotit 1960 alk'!$C$11</c:f>
              <c:strCache>
                <c:ptCount val="1"/>
                <c:pt idx="0">
                  <c:v>Kartonki</c:v>
                </c:pt>
              </c:strCache>
            </c:strRef>
          </c:tx>
          <c:spPr>
            <a:ln w="38100" cap="rnd">
              <a:solidFill>
                <a:srgbClr val="99CC00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alk'!$A$12:$A$77</c:f>
              <c:strCach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strCache>
            </c:strRef>
          </c:cat>
          <c:val>
            <c:numRef>
              <c:f>'Tuotanto pivotit 1960 alk'!$C$12:$C$77</c:f>
              <c:numCache>
                <c:formatCode>#,##0</c:formatCode>
                <c:ptCount val="66"/>
                <c:pt idx="0">
                  <c:v>537</c:v>
                </c:pt>
                <c:pt idx="1">
                  <c:v>698</c:v>
                </c:pt>
                <c:pt idx="2">
                  <c:v>793</c:v>
                </c:pt>
                <c:pt idx="3">
                  <c:v>852</c:v>
                </c:pt>
                <c:pt idx="4">
                  <c:v>926</c:v>
                </c:pt>
                <c:pt idx="5">
                  <c:v>930</c:v>
                </c:pt>
                <c:pt idx="6">
                  <c:v>1016</c:v>
                </c:pt>
                <c:pt idx="7">
                  <c:v>971</c:v>
                </c:pt>
                <c:pt idx="8">
                  <c:v>1069</c:v>
                </c:pt>
                <c:pt idx="9">
                  <c:v>1226</c:v>
                </c:pt>
                <c:pt idx="10">
                  <c:v>1247</c:v>
                </c:pt>
                <c:pt idx="11">
                  <c:v>1329</c:v>
                </c:pt>
                <c:pt idx="12">
                  <c:v>1490</c:v>
                </c:pt>
                <c:pt idx="13">
                  <c:v>1620</c:v>
                </c:pt>
                <c:pt idx="14">
                  <c:v>1626</c:v>
                </c:pt>
                <c:pt idx="15">
                  <c:v>1017</c:v>
                </c:pt>
                <c:pt idx="16">
                  <c:v>1327</c:v>
                </c:pt>
                <c:pt idx="17">
                  <c:v>1288</c:v>
                </c:pt>
                <c:pt idx="18">
                  <c:v>1347</c:v>
                </c:pt>
                <c:pt idx="19">
                  <c:v>1499</c:v>
                </c:pt>
                <c:pt idx="20">
                  <c:v>1426</c:v>
                </c:pt>
                <c:pt idx="21">
                  <c:v>1517</c:v>
                </c:pt>
                <c:pt idx="22">
                  <c:v>1451</c:v>
                </c:pt>
                <c:pt idx="23">
                  <c:v>1563</c:v>
                </c:pt>
                <c:pt idx="24">
                  <c:v>1611</c:v>
                </c:pt>
                <c:pt idx="25">
                  <c:v>1620</c:v>
                </c:pt>
                <c:pt idx="26">
                  <c:v>1701</c:v>
                </c:pt>
                <c:pt idx="27">
                  <c:v>1819</c:v>
                </c:pt>
                <c:pt idx="28">
                  <c:v>1959</c:v>
                </c:pt>
                <c:pt idx="29">
                  <c:v>1955</c:v>
                </c:pt>
                <c:pt idx="30">
                  <c:v>1877</c:v>
                </c:pt>
                <c:pt idx="31">
                  <c:v>1922.2850000000001</c:v>
                </c:pt>
                <c:pt idx="32">
                  <c:v>2077.9569999999999</c:v>
                </c:pt>
                <c:pt idx="33">
                  <c:v>2156.3470000000002</c:v>
                </c:pt>
                <c:pt idx="34">
                  <c:v>2362.8449999999998</c:v>
                </c:pt>
                <c:pt idx="35">
                  <c:v>2344.9690000000001</c:v>
                </c:pt>
                <c:pt idx="36">
                  <c:v>2421.8119999999999</c:v>
                </c:pt>
                <c:pt idx="37">
                  <c:v>2608.7930000000001</c:v>
                </c:pt>
                <c:pt idx="38">
                  <c:v>2590.2220000000002</c:v>
                </c:pt>
                <c:pt idx="39">
                  <c:v>2623.4780000000001</c:v>
                </c:pt>
                <c:pt idx="40">
                  <c:v>2751.0729999999999</c:v>
                </c:pt>
                <c:pt idx="41">
                  <c:v>2600.6370000000002</c:v>
                </c:pt>
                <c:pt idx="42">
                  <c:v>2736.48</c:v>
                </c:pt>
                <c:pt idx="43">
                  <c:v>2705.7249999999999</c:v>
                </c:pt>
                <c:pt idx="44">
                  <c:v>2858.069</c:v>
                </c:pt>
                <c:pt idx="45">
                  <c:v>2552.8240000000001</c:v>
                </c:pt>
                <c:pt idx="46">
                  <c:v>2979.3620000000001</c:v>
                </c:pt>
                <c:pt idx="47">
                  <c:v>3062.9560000000001</c:v>
                </c:pt>
                <c:pt idx="48">
                  <c:v>2897.1709999999998</c:v>
                </c:pt>
                <c:pt idx="49">
                  <c:v>2505.578</c:v>
                </c:pt>
                <c:pt idx="50">
                  <c:v>2829.916354</c:v>
                </c:pt>
                <c:pt idx="51">
                  <c:v>2726.3413959999998</c:v>
                </c:pt>
                <c:pt idx="52">
                  <c:v>2758.1016399999999</c:v>
                </c:pt>
                <c:pt idx="53">
                  <c:v>2940.9926529999998</c:v>
                </c:pt>
                <c:pt idx="54">
                  <c:v>2957.73441</c:v>
                </c:pt>
                <c:pt idx="55">
                  <c:v>3064.76062</c:v>
                </c:pt>
                <c:pt idx="56">
                  <c:v>3336.3335000000002</c:v>
                </c:pt>
                <c:pt idx="57">
                  <c:v>3622.0937300000005</c:v>
                </c:pt>
                <c:pt idx="58">
                  <c:v>3818.6818490000001</c:v>
                </c:pt>
                <c:pt idx="59">
                  <c:v>3708.0245709999999</c:v>
                </c:pt>
                <c:pt idx="60">
                  <c:v>3679.6357399999997</c:v>
                </c:pt>
                <c:pt idx="61">
                  <c:v>4217.4811100000006</c:v>
                </c:pt>
                <c:pt idx="62">
                  <c:v>4150.1110699999999</c:v>
                </c:pt>
                <c:pt idx="63">
                  <c:v>3380.1365249999994</c:v>
                </c:pt>
                <c:pt idx="64">
                  <c:v>3716.076184</c:v>
                </c:pt>
                <c:pt idx="65">
                  <c:v>3646.5963700000002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B82-4E7E-8991-F862F85C5942}"/>
            </c:ext>
          </c:extLst>
        </c:ser>
        <c:ser>
          <c:idx val="0"/>
          <c:order val="2"/>
          <c:tx>
            <c:strRef>
              <c:f>'Tuotanto pivotit 1960 alk'!$E$11</c:f>
              <c:strCache>
                <c:ptCount val="1"/>
                <c:pt idx="0">
                  <c:v>Sellu</c:v>
                </c:pt>
              </c:strCache>
            </c:strRef>
          </c:tx>
          <c:spPr>
            <a:ln w="38100" cap="rnd">
              <a:solidFill>
                <a:srgbClr val="585858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alk'!$A$12:$A$77</c:f>
              <c:strCach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strCache>
            </c:strRef>
          </c:cat>
          <c:val>
            <c:numRef>
              <c:f>'Tuotanto pivotit 1960 alk'!$E$12:$E$77</c:f>
              <c:numCache>
                <c:formatCode>#,##0</c:formatCode>
                <c:ptCount val="66"/>
                <c:pt idx="0">
                  <c:v>2283.096</c:v>
                </c:pt>
                <c:pt idx="1">
                  <c:v>2613.6880000000001</c:v>
                </c:pt>
                <c:pt idx="2">
                  <c:v>2700.259</c:v>
                </c:pt>
                <c:pt idx="3">
                  <c:v>2951.1149999999998</c:v>
                </c:pt>
                <c:pt idx="4">
                  <c:v>3271.7060000000001</c:v>
                </c:pt>
                <c:pt idx="5">
                  <c:v>3393.0210000000002</c:v>
                </c:pt>
                <c:pt idx="6">
                  <c:v>3478.7460000000001</c:v>
                </c:pt>
                <c:pt idx="7">
                  <c:v>3578.2869999999998</c:v>
                </c:pt>
                <c:pt idx="8">
                  <c:v>3710.9250000000002</c:v>
                </c:pt>
                <c:pt idx="9">
                  <c:v>3895.886</c:v>
                </c:pt>
                <c:pt idx="10">
                  <c:v>3904.5230000000001</c:v>
                </c:pt>
                <c:pt idx="11">
                  <c:v>3648.3980000000001</c:v>
                </c:pt>
                <c:pt idx="12">
                  <c:v>3797.2550000000001</c:v>
                </c:pt>
                <c:pt idx="13">
                  <c:v>3932.3879999999999</c:v>
                </c:pt>
                <c:pt idx="14">
                  <c:v>3828.9470000000001</c:v>
                </c:pt>
                <c:pt idx="15">
                  <c:v>3138.366</c:v>
                </c:pt>
                <c:pt idx="16">
                  <c:v>3253.7489999999998</c:v>
                </c:pt>
                <c:pt idx="17">
                  <c:v>3013.625</c:v>
                </c:pt>
                <c:pt idx="18">
                  <c:v>3581.3009999999999</c:v>
                </c:pt>
                <c:pt idx="19">
                  <c:v>4245.2629999999999</c:v>
                </c:pt>
                <c:pt idx="20">
                  <c:v>4311.0420000000004</c:v>
                </c:pt>
                <c:pt idx="21">
                  <c:v>4250.1859999999997</c:v>
                </c:pt>
                <c:pt idx="22">
                  <c:v>3793.7779999999998</c:v>
                </c:pt>
                <c:pt idx="23">
                  <c:v>4078.239</c:v>
                </c:pt>
                <c:pt idx="24">
                  <c:v>4468.143</c:v>
                </c:pt>
                <c:pt idx="25">
                  <c:v>4482.37</c:v>
                </c:pt>
                <c:pt idx="26">
                  <c:v>4514.6639999999998</c:v>
                </c:pt>
                <c:pt idx="27">
                  <c:v>4830.3789999999999</c:v>
                </c:pt>
                <c:pt idx="28">
                  <c:v>5142.7250000000004</c:v>
                </c:pt>
                <c:pt idx="29">
                  <c:v>5316.2650000000003</c:v>
                </c:pt>
                <c:pt idx="30">
                  <c:v>4971.5429999999997</c:v>
                </c:pt>
                <c:pt idx="31">
                  <c:v>4741.7359999999999</c:v>
                </c:pt>
                <c:pt idx="32">
                  <c:v>4913.45</c:v>
                </c:pt>
                <c:pt idx="33">
                  <c:v>5465.09</c:v>
                </c:pt>
                <c:pt idx="34">
                  <c:v>5843.6710000000003</c:v>
                </c:pt>
                <c:pt idx="35">
                  <c:v>5782.3230000000003</c:v>
                </c:pt>
                <c:pt idx="36">
                  <c:v>5735.5309999999999</c:v>
                </c:pt>
                <c:pt idx="37">
                  <c:v>6619.509</c:v>
                </c:pt>
                <c:pt idx="38">
                  <c:v>6717.65</c:v>
                </c:pt>
                <c:pt idx="39">
                  <c:v>6976.866</c:v>
                </c:pt>
                <c:pt idx="40">
                  <c:v>7100.6859999999997</c:v>
                </c:pt>
                <c:pt idx="41">
                  <c:v>6547.5029999999997</c:v>
                </c:pt>
                <c:pt idx="42">
                  <c:v>7143.1040000000003</c:v>
                </c:pt>
                <c:pt idx="43">
                  <c:v>7350.4089999999997</c:v>
                </c:pt>
                <c:pt idx="44">
                  <c:v>7782.5829999999996</c:v>
                </c:pt>
                <c:pt idx="45">
                  <c:v>6773.07</c:v>
                </c:pt>
                <c:pt idx="46">
                  <c:v>7945.9229999999998</c:v>
                </c:pt>
                <c:pt idx="47">
                  <c:v>7699.11</c:v>
                </c:pt>
                <c:pt idx="48">
                  <c:v>7159.0770000000002</c:v>
                </c:pt>
                <c:pt idx="49">
                  <c:v>5518.1419999999998</c:v>
                </c:pt>
                <c:pt idx="50">
                  <c:v>6733.4920000000002</c:v>
                </c:pt>
                <c:pt idx="51">
                  <c:v>6748.1146000000008</c:v>
                </c:pt>
                <c:pt idx="52">
                  <c:v>6825.8165999999992</c:v>
                </c:pt>
                <c:pt idx="53">
                  <c:v>7072.9267000000009</c:v>
                </c:pt>
                <c:pt idx="54">
                  <c:v>7006.4124000000002</c:v>
                </c:pt>
                <c:pt idx="55">
                  <c:v>7126.6011000000008</c:v>
                </c:pt>
                <c:pt idx="56">
                  <c:v>7459.1517000000003</c:v>
                </c:pt>
                <c:pt idx="57">
                  <c:v>7702.5960000000014</c:v>
                </c:pt>
                <c:pt idx="58">
                  <c:v>8151.8880999999992</c:v>
                </c:pt>
                <c:pt idx="59">
                  <c:v>8320.1095999999998</c:v>
                </c:pt>
                <c:pt idx="60">
                  <c:v>7680.6825999999992</c:v>
                </c:pt>
                <c:pt idx="61">
                  <c:v>8315.6960999999992</c:v>
                </c:pt>
                <c:pt idx="62">
                  <c:v>7039.3020999999999</c:v>
                </c:pt>
                <c:pt idx="63">
                  <c:v>7000.8032999999996</c:v>
                </c:pt>
                <c:pt idx="64">
                  <c:v>6971.9570000000003</c:v>
                </c:pt>
                <c:pt idx="65">
                  <c:v>7277.167300000001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B82-4E7E-8991-F862F85C5942}"/>
            </c:ext>
          </c:extLst>
        </c:ser>
        <c:ser>
          <c:idx val="3"/>
          <c:order val="3"/>
          <c:tx>
            <c:strRef>
              <c:f>'Tuotanto pivotit 1960 alk'!$M$11</c:f>
              <c:strCache>
                <c:ptCount val="1"/>
                <c:pt idx="0">
                  <c:v>Sahatavara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alk'!$A$12:$A$77</c:f>
              <c:strCache>
                <c:ptCount val="66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  <c:pt idx="65">
                  <c:v>2025</c:v>
                </c:pt>
              </c:strCache>
            </c:strRef>
          </c:cat>
          <c:val>
            <c:numRef>
              <c:f>'Tuotanto pivotit 1960 alk'!$M$12:$M$77</c:f>
              <c:numCache>
                <c:formatCode>#,##0</c:formatCode>
                <c:ptCount val="66"/>
                <c:pt idx="0">
                  <c:v>7737</c:v>
                </c:pt>
                <c:pt idx="1">
                  <c:v>7551</c:v>
                </c:pt>
                <c:pt idx="2">
                  <c:v>6660</c:v>
                </c:pt>
                <c:pt idx="3">
                  <c:v>7040</c:v>
                </c:pt>
                <c:pt idx="4">
                  <c:v>7320</c:v>
                </c:pt>
                <c:pt idx="5">
                  <c:v>6919</c:v>
                </c:pt>
                <c:pt idx="6">
                  <c:v>6279</c:v>
                </c:pt>
                <c:pt idx="7">
                  <c:v>6354</c:v>
                </c:pt>
                <c:pt idx="8">
                  <c:v>6265</c:v>
                </c:pt>
                <c:pt idx="9">
                  <c:v>6868</c:v>
                </c:pt>
                <c:pt idx="10">
                  <c:v>7310</c:v>
                </c:pt>
                <c:pt idx="11">
                  <c:v>7515</c:v>
                </c:pt>
                <c:pt idx="12">
                  <c:v>7475</c:v>
                </c:pt>
                <c:pt idx="13">
                  <c:v>7914</c:v>
                </c:pt>
                <c:pt idx="14">
                  <c:v>7503</c:v>
                </c:pt>
                <c:pt idx="15">
                  <c:v>4931</c:v>
                </c:pt>
                <c:pt idx="16">
                  <c:v>5757</c:v>
                </c:pt>
                <c:pt idx="17">
                  <c:v>7000</c:v>
                </c:pt>
                <c:pt idx="18">
                  <c:v>7608</c:v>
                </c:pt>
                <c:pt idx="19">
                  <c:v>9650</c:v>
                </c:pt>
                <c:pt idx="20">
                  <c:v>10230</c:v>
                </c:pt>
                <c:pt idx="21">
                  <c:v>8260</c:v>
                </c:pt>
                <c:pt idx="22">
                  <c:v>7300</c:v>
                </c:pt>
                <c:pt idx="23">
                  <c:v>7995</c:v>
                </c:pt>
                <c:pt idx="24">
                  <c:v>8232</c:v>
                </c:pt>
                <c:pt idx="25">
                  <c:v>7300</c:v>
                </c:pt>
                <c:pt idx="26">
                  <c:v>7110</c:v>
                </c:pt>
                <c:pt idx="27">
                  <c:v>7530</c:v>
                </c:pt>
                <c:pt idx="28">
                  <c:v>7790</c:v>
                </c:pt>
                <c:pt idx="29">
                  <c:v>7816</c:v>
                </c:pt>
                <c:pt idx="30">
                  <c:v>7486</c:v>
                </c:pt>
                <c:pt idx="31">
                  <c:v>6455</c:v>
                </c:pt>
                <c:pt idx="32">
                  <c:v>7330</c:v>
                </c:pt>
                <c:pt idx="33">
                  <c:v>8570</c:v>
                </c:pt>
                <c:pt idx="34">
                  <c:v>10290</c:v>
                </c:pt>
                <c:pt idx="35">
                  <c:v>9940</c:v>
                </c:pt>
                <c:pt idx="36">
                  <c:v>9712.9696659999991</c:v>
                </c:pt>
                <c:pt idx="37">
                  <c:v>11343.693900999999</c:v>
                </c:pt>
                <c:pt idx="38">
                  <c:v>12281.983934</c:v>
                </c:pt>
                <c:pt idx="39">
                  <c:v>12767.999988</c:v>
                </c:pt>
                <c:pt idx="40">
                  <c:v>13420.304980000001</c:v>
                </c:pt>
                <c:pt idx="41">
                  <c:v>12767.968041</c:v>
                </c:pt>
                <c:pt idx="42">
                  <c:v>13386.693061</c:v>
                </c:pt>
                <c:pt idx="43">
                  <c:v>13747.857367000002</c:v>
                </c:pt>
                <c:pt idx="44">
                  <c:v>13541.655412999999</c:v>
                </c:pt>
                <c:pt idx="45">
                  <c:v>12264.072779999997</c:v>
                </c:pt>
                <c:pt idx="46">
                  <c:v>12228.265922000001</c:v>
                </c:pt>
                <c:pt idx="47">
                  <c:v>12473.258392000003</c:v>
                </c:pt>
                <c:pt idx="48">
                  <c:v>9877.3719310000015</c:v>
                </c:pt>
                <c:pt idx="49">
                  <c:v>8026.1786149999998</c:v>
                </c:pt>
                <c:pt idx="50">
                  <c:v>9417.207018000001</c:v>
                </c:pt>
                <c:pt idx="51">
                  <c:v>9630.5389800000012</c:v>
                </c:pt>
                <c:pt idx="52">
                  <c:v>9434.2552020000003</c:v>
                </c:pt>
                <c:pt idx="53">
                  <c:v>10402.349785</c:v>
                </c:pt>
                <c:pt idx="54">
                  <c:v>10884.636882999999</c:v>
                </c:pt>
                <c:pt idx="55">
                  <c:v>10595.609645999999</c:v>
                </c:pt>
                <c:pt idx="56">
                  <c:v>11370.007176000001</c:v>
                </c:pt>
                <c:pt idx="57">
                  <c:v>11704.710413000001</c:v>
                </c:pt>
                <c:pt idx="58">
                  <c:v>11807.331873999998</c:v>
                </c:pt>
                <c:pt idx="59">
                  <c:v>11355.957920000004</c:v>
                </c:pt>
                <c:pt idx="60">
                  <c:v>10882.661414</c:v>
                </c:pt>
                <c:pt idx="61">
                  <c:v>11901.504019</c:v>
                </c:pt>
                <c:pt idx="62">
                  <c:v>11203.743369</c:v>
                </c:pt>
                <c:pt idx="63">
                  <c:v>10437.052769999998</c:v>
                </c:pt>
                <c:pt idx="64">
                  <c:v>10941.375658999999</c:v>
                </c:pt>
                <c:pt idx="65">
                  <c:v>11721.778369000001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B82-4E7E-8991-F862F85C5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879464"/>
        <c:axId val="396879856"/>
      </c:lineChart>
      <c:catAx>
        <c:axId val="39687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396879856"/>
        <c:crosses val="autoZero"/>
        <c:auto val="1"/>
        <c:lblAlgn val="ctr"/>
        <c:lblOffset val="100"/>
        <c:tickLblSkip val="5"/>
        <c:tickMarkSkip val="1"/>
        <c:noMultiLvlLbl val="1"/>
      </c:catAx>
      <c:valAx>
        <c:axId val="396879856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000">
                <a:solidFill>
                  <a:srgbClr val="000000"/>
                </a:solidFill>
              </a:defRPr>
            </a:pPr>
            <a:endParaRPr lang="fi-FI"/>
          </a:p>
        </c:txPr>
        <c:crossAx val="3968794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>
              <a:solidFill>
                <a:srgbClr val="000000"/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rgbClr val="585858"/>
          </a:solidFill>
          <a:latin typeface="+mn-lt"/>
        </a:defRPr>
      </a:pPr>
      <a:endParaRPr lang="fi-FI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0.17318</cdr:x>
      <cdr:y>0.0558</cdr:y>
    </cdr:to>
    <cdr:sp macro="" textlink="">
      <cdr:nvSpPr>
        <cdr:cNvPr id="2" name="Tekstikehys 1">
          <a:extLst xmlns:a="http://schemas.openxmlformats.org/drawingml/2006/main">
            <a:ext uri="{FF2B5EF4-FFF2-40B4-BE49-F238E27FC236}">
              <a16:creationId xmlns:a16="http://schemas.microsoft.com/office/drawing/2014/main" id="{7C8A1EFD-EF61-4BC2-8220-DC8EF9479D5B}"/>
            </a:ext>
          </a:extLst>
        </cdr:cNvPr>
        <cdr:cNvSpPr txBox="1"/>
      </cdr:nvSpPr>
      <cdr:spPr>
        <a:xfrm xmlns:a="http://schemas.openxmlformats.org/drawingml/2006/main">
          <a:off x="0" y="0"/>
          <a:ext cx="1893946" cy="362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err="1">
              <a:solidFill>
                <a:srgbClr val="000000"/>
              </a:solidFill>
              <a:cs typeface="Arial" pitchFamily="34" charset="0"/>
            </a:rPr>
            <a:t>m</a:t>
          </a:r>
          <a:r>
            <a:rPr lang="en-US" sz="2000" dirty="0" err="1">
              <a:solidFill>
                <a:srgbClr val="000000"/>
              </a:solidFill>
              <a:latin typeface="+mn-lt"/>
              <a:cs typeface="Arial" pitchFamily="34" charset="0"/>
            </a:rPr>
            <a:t>ilj</a:t>
          </a:r>
          <a:r>
            <a:rPr lang="en-US" sz="2000" dirty="0">
              <a:solidFill>
                <a:srgbClr val="000000"/>
              </a:solidFill>
              <a:latin typeface="+mn-lt"/>
              <a:cs typeface="Arial" pitchFamily="34" charset="0"/>
            </a:rPr>
            <a:t>.</a:t>
          </a:r>
          <a:r>
            <a:rPr lang="en-US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 </a:t>
          </a:r>
          <a:r>
            <a:rPr lang="en-US" sz="2000" dirty="0" err="1">
              <a:solidFill>
                <a:srgbClr val="000000"/>
              </a:solidFill>
              <a:cs typeface="Arial" pitchFamily="34" charset="0"/>
            </a:rPr>
            <a:t>t</a:t>
          </a:r>
          <a:r>
            <a:rPr lang="en-US" sz="2000" baseline="0" dirty="0" err="1">
              <a:solidFill>
                <a:srgbClr val="000000"/>
              </a:solidFill>
              <a:latin typeface="+mn-lt"/>
              <a:cs typeface="Arial" pitchFamily="34" charset="0"/>
            </a:rPr>
            <a:t>onnia</a:t>
          </a:r>
          <a:r>
            <a:rPr lang="en-US" sz="2000" baseline="0" dirty="0">
              <a:solidFill>
                <a:srgbClr val="000000"/>
              </a:solidFill>
              <a:latin typeface="+mn-lt"/>
              <a:cs typeface="Arial" pitchFamily="34" charset="0"/>
            </a:rPr>
            <a:t>/m</a:t>
          </a:r>
          <a:r>
            <a:rPr lang="en-US" sz="2000" baseline="30000" dirty="0">
              <a:solidFill>
                <a:srgbClr val="000000"/>
              </a:solidFill>
              <a:latin typeface="+mn-lt"/>
              <a:cs typeface="Arial" pitchFamily="34" charset="0"/>
            </a:rPr>
            <a:t>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12.3.2026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DDED6F6-D3FA-7057-D0B4-D794BC16CA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213291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Sisällysluettelo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1</a:t>
            </a:r>
            <a:endParaRPr lang="fi-FI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2</a:t>
            </a:r>
            <a:endParaRPr lang="fi-FI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3</a:t>
            </a:r>
            <a:endParaRPr lang="fi-FI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4</a:t>
            </a:r>
            <a:endParaRPr lang="fi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5</a:t>
            </a:r>
            <a:endParaRPr lang="fi-FI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6</a:t>
            </a:r>
            <a:endParaRPr lang="fi-FI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7</a:t>
            </a:r>
            <a:endParaRPr lang="fi-FI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8</a:t>
            </a:r>
            <a:endParaRPr lang="fi-FI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9</a:t>
            </a:r>
            <a:endParaRPr lang="fi-FI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Lisää kohta tähän</a:t>
            </a:r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F6E8A96A-E8BE-EEE4-93DC-E79D481D825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(ei alaviitett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1BB11F35-836F-0852-BFB6-9A7E3EF37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7" name="Kuva 6" descr="Kuva, joka sisältää kohteen Fontti, Grafiikka, graafinen suunnittelu, logo&#10;&#10;Tekoälyllä luotu sisältö voi olla virheellistä.">
            <a:extLst>
              <a:ext uri="{FF2B5EF4-FFF2-40B4-BE49-F238E27FC236}">
                <a16:creationId xmlns:a16="http://schemas.microsoft.com/office/drawing/2014/main" id="{58E7C099-17E5-34FA-1942-4964333D0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77" y="576263"/>
            <a:ext cx="3876675" cy="647700"/>
          </a:xfrm>
          <a:prstGeom prst="rect">
            <a:avLst/>
          </a:prstGeom>
        </p:spPr>
      </p:pic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  <a:endParaRPr lang="fi-FI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Tekijän nimi</a:t>
            </a:r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1FE16DB2-58F7-2F91-8F7D-ED6BCCDA6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09182" y="9173846"/>
            <a:ext cx="5688012" cy="436360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algn="r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Teksti tähän</a:t>
            </a:r>
            <a:endParaRPr lang="fi-FI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tekstiä tähän</a:t>
            </a:r>
            <a:endParaRPr lang="fi-FI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1D8114A8-45D8-A86A-0AF6-61D846D8E7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080EB96B-478A-8AE2-27F7-926F79D694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8897263-C6EF-E093-D461-003EAAADC28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44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DAD14AA-6818-CA92-9594-F418DCF9A1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5F67D9C8-1663-4679-6EE4-7D9CC8730CE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CAEB81C1-A404-BDCB-1B78-72E8B9A2A6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si nostoa kuvakk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2357E41F-E6AD-E172-CE9B-4674BBE6AB6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BC4367F6-270E-B49B-AD71-D356A29D8A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353D6A6-263B-2B52-C163-BE4C6C88C4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fi-FI" dirty="0"/>
              <a:t>Prosessikaavio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fi-FI" dirty="0"/>
              <a:t>Lisää tekstisisältö tähän</a:t>
            </a:r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1</a:t>
            </a:r>
            <a:endParaRPr lang="fi-FI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fi-FI" dirty="0"/>
              <a:t>Prosessi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2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3</a:t>
            </a:r>
            <a:endParaRPr lang="fi-FI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4</a:t>
            </a:r>
            <a:endParaRPr lang="fi-FI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8</a:t>
            </a:r>
            <a:endParaRPr lang="fi-FI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7</a:t>
            </a:r>
            <a:endParaRPr lang="fi-FI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6</a:t>
            </a:r>
            <a:endParaRPr lang="fi-FI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3600" b="1" dirty="0">
                <a:solidFill>
                  <a:schemeClr val="bg1"/>
                </a:solidFill>
              </a:rPr>
              <a:t>5</a:t>
            </a:r>
            <a:endParaRPr lang="fi-FI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fi-FI" dirty="0"/>
              <a:t>Prosessi</a:t>
            </a:r>
            <a:endParaRPr lang="fi-FI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14E59F8B-CBC2-6423-C0F8-95029B9B47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bok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teksti</a:t>
            </a:r>
            <a:endParaRPr lang="fi-FI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 dirty="0"/>
              <a:t>Lisää pikkuotsikko</a:t>
            </a:r>
            <a:endParaRPr lang="fi-FI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Sisältöboksi</a:t>
            </a:r>
            <a:endParaRPr lang="fi-FI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fi-FI" dirty="0"/>
              <a:t>Sisältöboksi</a:t>
            </a:r>
            <a:endParaRPr lang="fi-FI"/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8C7E0B75-46F0-A697-EB79-E395BCCC3B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lainaus tähän</a:t>
            </a:r>
            <a:endParaRPr lang="fi-FI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fi-FI" dirty="0"/>
              <a:t>Lisää henkilön nimi tähän</a:t>
            </a:r>
            <a:endParaRPr lang="fi-FI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fi-FI" dirty="0"/>
              <a:t>Lisää henkilön titteli ja organisaatio tähän</a:t>
            </a:r>
            <a:endParaRPr lang="fi-FI"/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032F6FC1-22D8-BB40-0664-7C9AD8C6CBA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fi-FI" dirty="0"/>
              <a:t>Syötä otsikko, esim. organisaation nimi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8" y="1321003"/>
            <a:ext cx="7721601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fi-FI" sz="2400" cap="all" baseline="0" dirty="0">
                <a:solidFill>
                  <a:schemeClr val="tx2"/>
                </a:solidFill>
              </a:rPr>
              <a:t>KIRJOITA TÄHÄN</a:t>
            </a:r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fi-FI" dirty="0"/>
              <a:t>Lisää logo</a:t>
            </a:r>
            <a:endParaRPr lang="fi-FI"/>
          </a:p>
        </p:txBody>
      </p:sp>
      <p:sp>
        <p:nvSpPr>
          <p:cNvPr id="6" name="Tekstin paikkamerkki 13">
            <a:extLst>
              <a:ext uri="{FF2B5EF4-FFF2-40B4-BE49-F238E27FC236}">
                <a16:creationId xmlns:a16="http://schemas.microsoft.com/office/drawing/2014/main" id="{AFF4AF52-A427-098F-2A0E-76B2D64EC3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ma (vanh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pic>
        <p:nvPicPr>
          <p:cNvPr id="7" name="Kuva 6" descr="Kuva, joka sisältää kohteen teksti, Fontti, ympyrä, logo&#10;&#10;Tekoälyllä luotu sisältö voi olla virheellistä.">
            <a:extLst>
              <a:ext uri="{FF2B5EF4-FFF2-40B4-BE49-F238E27FC236}">
                <a16:creationId xmlns:a16="http://schemas.microsoft.com/office/drawing/2014/main" id="{26AFC373-757D-D99B-8CAC-50A52472C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5" y="1223963"/>
            <a:ext cx="7872019" cy="7606272"/>
          </a:xfrm>
          <a:prstGeom prst="rect">
            <a:avLst/>
          </a:prstGeom>
        </p:spPr>
      </p:pic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09B74B3E-D4FE-CDE4-4128-77A1CFB64A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55915875-36A5-8D41-0638-75679B3028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C69AB818-1031-203D-4070-E445CB993F6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3060699"/>
            <a:ext cx="7772400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299" y="3060698"/>
            <a:ext cx="7807325" cy="57594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 dirty="0"/>
          </a:p>
        </p:txBody>
      </p:sp>
      <p:sp>
        <p:nvSpPr>
          <p:cNvPr id="8" name="Tekstin paikkamerkki 13">
            <a:extLst>
              <a:ext uri="{FF2B5EF4-FFF2-40B4-BE49-F238E27FC236}">
                <a16:creationId xmlns:a16="http://schemas.microsoft.com/office/drawing/2014/main" id="{A3691375-8A9B-02F8-5C49-3DD6CF6B9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4446146"/>
            <a:ext cx="7736681" cy="465208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4436591"/>
            <a:ext cx="7774782" cy="466164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F0765765-8096-B165-F72C-165C9EB22F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" name="Tekstin paikkamerkki 13">
            <a:extLst>
              <a:ext uri="{FF2B5EF4-FFF2-40B4-BE49-F238E27FC236}">
                <a16:creationId xmlns:a16="http://schemas.microsoft.com/office/drawing/2014/main" id="{DD0535A9-BF8E-0BAC-BD68-46B9FB1BA9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8644769-4221-87EB-8199-FBA46A5973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7AF1740-6FD1-7E52-F2AC-B3DA66F1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23142" y="9644266"/>
            <a:ext cx="4114800" cy="414104"/>
          </a:xfrm>
        </p:spPr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29226E4-F3D2-45D2-A4B8-0A214E03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30100" y="9631516"/>
            <a:ext cx="4204023" cy="426854"/>
          </a:xfrm>
        </p:spPr>
        <p:txBody>
          <a:bodyPr/>
          <a:lstStyle>
            <a:lvl1pPr>
              <a:defRPr sz="1470" b="0"/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TÄHÄN YLÄOTSIKKO ISOILLA KIRJAIMILLA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Tekstin paikkamerkki 13">
            <a:extLst>
              <a:ext uri="{FF2B5EF4-FFF2-40B4-BE49-F238E27FC236}">
                <a16:creationId xmlns:a16="http://schemas.microsoft.com/office/drawing/2014/main" id="{19319B4D-2260-6598-98F2-9B015F9167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29A1BE31-50E3-E502-B376-A80738B85D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45375" y="1223963"/>
            <a:ext cx="9620250" cy="759618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475" y="3576638"/>
            <a:ext cx="5897563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Tekstin paikkamerkki 13">
            <a:extLst>
              <a:ext uri="{FF2B5EF4-FFF2-40B4-BE49-F238E27FC236}">
                <a16:creationId xmlns:a16="http://schemas.microsoft.com/office/drawing/2014/main" id="{C31067A9-7D3B-196D-57CE-A91C6D3B5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25" y="3576638"/>
            <a:ext cx="5899150" cy="52435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AAB470EF-4362-B822-F541-7A44DDCBDB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D1614526-5579-D49F-D494-278535721E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t>‹#›</a:t>
            </a:fld>
            <a:endParaRPr lang="fi-FI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56D63159-0577-AE62-55B5-97E49C3C91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userDrawn="1">
  <p:cSld name="Otsikko, graafi ja tila seliitte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5" y="2116667"/>
            <a:ext cx="1095120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8.2.2024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8382" y="2116665"/>
            <a:ext cx="4962848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984A43A5-DD11-3D52-A402-2A8BAE809D5F}"/>
              </a:ext>
            </a:extLst>
          </p:cNvPr>
          <p:cNvSpPr txBox="1"/>
          <p:nvPr userDrawn="1"/>
        </p:nvSpPr>
        <p:spPr>
          <a:xfrm>
            <a:off x="35052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47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41565150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BB3D80FC-3672-E39A-A421-9833230C3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389A2FB6-5A8A-CF1A-95C9-DAE3DCF1C5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47301A0-DE15-FCD0-3F76-2F64014943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vasen / kuva oike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106F3ECF-3244-34EA-B493-9385A3684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11" name="Tekstin paikkamerkki 13">
            <a:extLst>
              <a:ext uri="{FF2B5EF4-FFF2-40B4-BE49-F238E27FC236}">
                <a16:creationId xmlns:a16="http://schemas.microsoft.com/office/drawing/2014/main" id="{D8CC8E05-4782-3366-A316-38CD4591DE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vasen / kuva oike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0C273148-FADF-97ED-2D2A-5FB181769AF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ikea / kuva vase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tähän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20.10.2025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Yläviite tähän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50" y="8789078"/>
            <a:ext cx="278130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2" name="Kuva 11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FF684FB-A772-CCFE-09A7-43B1015A83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642" y="8820150"/>
            <a:ext cx="2288983" cy="384313"/>
          </a:xfrm>
          <a:prstGeom prst="rect">
            <a:avLst/>
          </a:prstGeom>
        </p:spPr>
      </p:pic>
      <p:sp>
        <p:nvSpPr>
          <p:cNvPr id="7" name="Tekstin paikkamerkki 13">
            <a:extLst>
              <a:ext uri="{FF2B5EF4-FFF2-40B4-BE49-F238E27FC236}">
                <a16:creationId xmlns:a16="http://schemas.microsoft.com/office/drawing/2014/main" id="{CFA3E18E-4E97-B777-C84A-0B8C3727835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0198" y="9644062"/>
            <a:ext cx="5686425" cy="436563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>
                <a:solidFill>
                  <a:schemeClr val="bg1"/>
                </a:solidFill>
              </a:defRPr>
            </a:lvl1pPr>
            <a:lvl2pPr>
              <a:defRPr lang="fi-FI" sz="2680">
                <a:cs typeface="+mn-cs"/>
              </a:defRPr>
            </a:lvl2pPr>
            <a:lvl3pPr>
              <a:defRPr lang="fi-FI" sz="2680">
                <a:cs typeface="+mn-cs"/>
              </a:defRPr>
            </a:lvl3pPr>
            <a:lvl4pPr>
              <a:defRPr lang="fi-FI" sz="2680">
                <a:cs typeface="+mn-cs"/>
              </a:defRPr>
            </a:lvl4pPr>
            <a:lvl5pPr>
              <a:defRPr lang="fi-FI" sz="2680">
                <a:cs typeface="+mn-cs"/>
              </a:defRPr>
            </a:lvl5pPr>
          </a:lstStyle>
          <a:p>
            <a:pPr marL="0" lvl="0" defTabSz="1361633"/>
            <a:r>
              <a:rPr lang="fi-FI" dirty="0"/>
              <a:t>Lisää lähde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939" dirty="0"/>
                <a:t>  </a:t>
              </a:r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  <a:endParaRPr lang="fi-FI"/>
          </a:p>
          <a:p>
            <a:pPr lvl="1"/>
            <a:r>
              <a:rPr lang="fi-FI" dirty="0"/>
              <a:t>toinen taso</a:t>
            </a:r>
            <a:endParaRPr lang="fi-FI"/>
          </a:p>
          <a:p>
            <a:pPr lvl="2"/>
            <a:r>
              <a:rPr lang="fi-FI" dirty="0"/>
              <a:t>kolmas taso</a:t>
            </a:r>
            <a:endParaRPr lang="fi-FI"/>
          </a:p>
          <a:p>
            <a:pPr lvl="3"/>
            <a:r>
              <a:rPr lang="fi-FI" dirty="0"/>
              <a:t>neljäs taso</a:t>
            </a:r>
            <a:endParaRPr lang="fi-FI"/>
          </a:p>
          <a:p>
            <a:pPr lvl="4"/>
            <a:r>
              <a:rPr lang="fi-FI" dirty="0"/>
              <a:t>viides taso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fi-FI" dirty="0"/>
              <a:t>20.10.2025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fi-FI"/>
              <a:pPr/>
              <a:t>‹#›</a:t>
            </a:fld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FFFF"/>
                </a:solidFill>
                <a:latin typeface="+mn-lt"/>
              </a:rPr>
              <a:t>©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Metsäteollisuus</a:t>
            </a:r>
            <a:r>
              <a:rPr lang="fi-FI" sz="1200" dirty="0">
                <a:solidFill>
                  <a:srgbClr val="FFFFFF"/>
                </a:solidFill>
                <a:latin typeface="+mn-lt"/>
              </a:rPr>
              <a:t> </a:t>
            </a:r>
            <a:r>
              <a:rPr lang="fi-FI" sz="1200" dirty="0" err="1">
                <a:solidFill>
                  <a:srgbClr val="FFFFFF"/>
                </a:solidFill>
                <a:latin typeface="+mn-lt"/>
              </a:rPr>
              <a:t>ry</a:t>
            </a:r>
            <a:endParaRPr lang="fi-FI" sz="12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Kuva 8" descr="Kuva, joka sisältää kohteen Fontti, Grafiikka, graafinen suunnittelu, typografia&#10;&#10;Tekoälyllä luotu sisältö voi olla virheellistä.">
            <a:extLst>
              <a:ext uri="{FF2B5EF4-FFF2-40B4-BE49-F238E27FC236}">
                <a16:creationId xmlns:a16="http://schemas.microsoft.com/office/drawing/2014/main" id="{91292165-2A51-8976-54B0-3BED0415D362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9" y="8820150"/>
            <a:ext cx="2288983" cy="3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5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da\Perustietoa%20mets&#228;teollisuudesta\POHJA%20Excelit\POHJA%20Mets&#228;teollisuuden%20tuotantom&#228;&#228;r&#228;t%201960%20alkaen.xlsx!infoboxit!R4S3:R17S7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9BDC2D7-F0E5-FC06-3D0F-E541DB32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540" y="624114"/>
            <a:ext cx="16031690" cy="1229519"/>
          </a:xfrm>
        </p:spPr>
        <p:txBody>
          <a:bodyPr/>
          <a:lstStyle/>
          <a:p>
            <a:r>
              <a:rPr lang="fi-FI" dirty="0">
                <a:solidFill>
                  <a:schemeClr val="accent6"/>
                </a:solidFill>
              </a:rPr>
              <a:t>Metsäteollisuuden tuotantomäärät Suomessa 1960-luvulta alkaen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0164383"/>
              </p:ext>
            </p:extLst>
          </p:nvPr>
        </p:nvGraphicFramePr>
        <p:xfrm>
          <a:off x="1139540" y="2293257"/>
          <a:ext cx="11037946" cy="65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DE077938-929C-7D64-2636-9A53B2075D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03453"/>
              </p:ext>
            </p:extLst>
          </p:nvPr>
        </p:nvGraphicFramePr>
        <p:xfrm>
          <a:off x="12541535" y="2892424"/>
          <a:ext cx="4606925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828903" imgH="2638418" progId="Excel.Sheet.12">
                  <p:link updateAutomatic="1"/>
                </p:oleObj>
              </mc:Choice>
              <mc:Fallback>
                <p:oleObj name="Worksheet" r:id="rId3" imgW="2828903" imgH="26384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41535" y="2892424"/>
                        <a:ext cx="4606925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n paikkamerkki 5">
            <a:extLst>
              <a:ext uri="{FF2B5EF4-FFF2-40B4-BE49-F238E27FC236}">
                <a16:creationId xmlns:a16="http://schemas.microsoft.com/office/drawing/2014/main" id="{D77B7F29-14DD-829A-72A5-8DAB49C08F7C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/>
              <a:t>Lähde: Metsäteollisuus ry</a:t>
            </a:r>
          </a:p>
        </p:txBody>
      </p:sp>
    </p:spTree>
    <p:extLst>
      <p:ext uri="{BB962C8B-B14F-4D97-AF65-F5344CB8AC3E}">
        <p14:creationId xmlns:p14="http://schemas.microsoft.com/office/powerpoint/2010/main" val="1514976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fi-FI&quot;,&quot;unit&quot;:&quot;Yleinen&quot;,&quot;postalAddress&quot;:&quot;&quot;,&quot;postalCode&quot;:&quot;&quot;,&quot;postOffice&quot;:&quot;&quot;,&quot;streetAddress&quot;:&quot;Snellmaninkatu 13&quot;,&quot;streetPostOffice&quot;:&quot;00170 Helsinki&quot;,&quot;tel&quot;:&quot;09 132 61&quot;,&quot;fax&quot;:&quot;&quot;,&quot;email&quot;:&quot;etunimi.sukunimi@forestindustries.fi&quot;,&quot;www&quot;:&quot;www.metsateollisuus.fi&quot;,&quot;companyInfo&quot;:&quot;&quot;,&quot;addressLayout&quot;:&quot;9118ba33-9118-9118-9118-9118ba331b56&quot;,&quot;companyName&quot;:&quot;Metsäteollisuus ry&quot;,&quot;domicile&quot;:&quot;Helsinki&quot;,&quot;customFields&quot;:null}"/>
  <p:tag name="KAMELEONDOCUMENT" val="{&quot;content&quot;:&quot;b105ff8f-dd61-45dd-8537-30dd613703f5&quot;,&quot;module&quot;:&quot;ef23504f-7fcd-4484-b491-9ebeb84fe42b&quot;,&quot;language&quot;:&quot;fi-FI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Metsäteollisuus ry&quot;,&quot;SiteList&quot;:&quot;Yleinen&quot;,&quot;AuthorMobile&quot;:&quot;+358407506090&quot;,&quot;AuthorDepartment&quot;:&quot;Taloustiimi&quot;,&quot;ddate&quot;:&quot;20.10.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Metry uusi pohja 2025.pptx" id="{D2836F5C-63CC-4E9C-BE5E-CAE6C6CB92E3}" vid="{03AF7056-FC02-4799-BC2A-D1175CDDF4A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etsateollisuus ry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9EAAB1"/>
    </a:accent1>
    <a:accent2>
      <a:srgbClr val="99CC00"/>
    </a:accent2>
    <a:accent3>
      <a:srgbClr val="001999"/>
    </a:accent3>
    <a:accent4>
      <a:srgbClr val="FC831B"/>
    </a:accent4>
    <a:accent5>
      <a:srgbClr val="86766E"/>
    </a:accent5>
    <a:accent6>
      <a:srgbClr val="DDDE00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15BE812A</Template>
  <TotalTime>71</TotalTime>
  <Words>14</Words>
  <Application>Microsoft Office PowerPoint</Application>
  <PresentationFormat>Mukautettu</PresentationFormat>
  <Paragraphs>3</Paragraphs>
  <Slides>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Wingdings</vt:lpstr>
      <vt:lpstr>Aptos</vt:lpstr>
      <vt:lpstr>Arial</vt:lpstr>
      <vt:lpstr>Calibri</vt:lpstr>
      <vt:lpstr>Segoe UI</vt:lpstr>
      <vt:lpstr>Office-teema</vt:lpstr>
      <vt:lpstr>\\metsa\shares\yleiset\Yhteiset\Tilda\Perustietoa metsäteollisuudesta\POHJA Excelit\POHJA Metsäteollisuuden tuotantomäärät 1960 alkaen.xlsx!infoboxit!R4S3:R17S7</vt:lpstr>
      <vt:lpstr>Metsäteollisuuden tuotantomäärät Suomessa 1960-luvulta alkaen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11</cp:revision>
  <dcterms:created xsi:type="dcterms:W3CDTF">2025-10-20T06:36:41Z</dcterms:created>
  <dcterms:modified xsi:type="dcterms:W3CDTF">2026-03-12T12:09:21Z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16c8f7-5329-45c1-b6df-378d2db7d954_Enabled">
    <vt:lpwstr>true</vt:lpwstr>
  </property>
  <property fmtid="{D5CDD505-2E9C-101B-9397-08002B2CF9AE}" pid="3" name="MSIP_Label_b616c8f7-5329-45c1-b6df-378d2db7d954_SetDate">
    <vt:lpwstr>2026-03-10T13:48:50Z</vt:lpwstr>
  </property>
  <property fmtid="{D5CDD505-2E9C-101B-9397-08002B2CF9AE}" pid="4" name="MSIP_Label_b616c8f7-5329-45c1-b6df-378d2db7d954_Method">
    <vt:lpwstr>Standard</vt:lpwstr>
  </property>
  <property fmtid="{D5CDD505-2E9C-101B-9397-08002B2CF9AE}" pid="5" name="MSIP_Label_b616c8f7-5329-45c1-b6df-378d2db7d954_Name">
    <vt:lpwstr>General</vt:lpwstr>
  </property>
  <property fmtid="{D5CDD505-2E9C-101B-9397-08002B2CF9AE}" pid="6" name="MSIP_Label_b616c8f7-5329-45c1-b6df-378d2db7d954_SiteId">
    <vt:lpwstr>ef23504f-7fcd-4484-b491-9ebeb84fe42b</vt:lpwstr>
  </property>
  <property fmtid="{D5CDD505-2E9C-101B-9397-08002B2CF9AE}" pid="7" name="MSIP_Label_b616c8f7-5329-45c1-b6df-378d2db7d954_ActionId">
    <vt:lpwstr>0c60eb5e-62a8-4812-a1e2-dad5c066212f</vt:lpwstr>
  </property>
  <property fmtid="{D5CDD505-2E9C-101B-9397-08002B2CF9AE}" pid="8" name="MSIP_Label_b616c8f7-5329-45c1-b6df-378d2db7d954_ContentBits">
    <vt:lpwstr>0</vt:lpwstr>
  </property>
  <property fmtid="{D5CDD505-2E9C-101B-9397-08002B2CF9AE}" pid="9" name="MSIP_Label_b616c8f7-5329-45c1-b6df-378d2db7d954_Tag">
    <vt:lpwstr>10, 3, 0, 1</vt:lpwstr>
  </property>
</Properties>
</file>