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media/image3.bin" ContentType="image/sv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6"/>
  </p:notesMasterIdLst>
  <p:sldIdLst>
    <p:sldId id="257" r:id="rId3"/>
    <p:sldId id="258" r:id="rId4"/>
    <p:sldId id="259" r:id="rId5"/>
  </p:sldIdLst>
  <p:sldSz cx="18288000" cy="10080625"/>
  <p:notesSz cx="6858000" cy="9144000"/>
  <p:embeddedFontLst>
    <p:embeddedFont>
      <p:font typeface="Segoe UI" panose="020B0502040204020203" pitchFamily="34" charset="0"/>
      <p:regular r:id="rId7"/>
      <p:bold r:id="rId8"/>
      <p:italic r:id="rId9"/>
      <p:boldItalic r:id="rId10"/>
    </p:embeddedFont>
  </p:embeddedFontLst>
  <p:custDataLst>
    <p:custData r:id="rId1"/>
    <p:tags r:id="rId11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014"/>
    <a:srgbClr val="4DA33C"/>
    <a:srgbClr val="000000"/>
    <a:srgbClr val="FFFFFF"/>
    <a:srgbClr val="262626"/>
    <a:srgbClr val="FA8C6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88" autoAdjust="0"/>
  </p:normalViewPr>
  <p:slideViewPr>
    <p:cSldViewPr snapToGrid="0">
      <p:cViewPr>
        <p:scale>
          <a:sx n="60" d="100"/>
          <a:sy n="60" d="100"/>
        </p:scale>
        <p:origin x="1410" y="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13.3.2026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86D83-CF6F-4FE2-B173-836B8F1A629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375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86D83-CF6F-4FE2-B173-836B8F1A629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580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CCCA6-BDCB-0458-912A-2C8F1C888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B5B57888-10F4-17B0-74BD-8E3DA8278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ECF608C-8018-2F4C-EF05-2F1B892BE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D57DC9-0634-7175-F501-D827E09108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86D83-CF6F-4FE2-B173-836B8F1A629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801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author's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46ABA8F-6272-FCDA-6E95-585A5DB88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4E0DA5-18DE-A644-EDE2-43F450507F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189026"/>
            <a:ext cx="5907554" cy="460827"/>
          </a:xfrm>
        </p:spPr>
        <p:txBody>
          <a:bodyPr lIns="0" anchor="ctr" anchorCtr="0"/>
          <a:lstStyle>
            <a:lvl1pPr marL="0" indent="0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Table</a:t>
            </a:r>
            <a:r>
              <a:rPr lang="en-GB" dirty="0"/>
              <a:t> of </a:t>
            </a:r>
            <a:r>
              <a:rPr lang="en-GB" dirty="0" err="1"/>
              <a:t>contents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1</a:t>
            </a:r>
            <a:endParaRPr lang="en-GB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2</a:t>
            </a:r>
            <a:endParaRPr lang="en-GB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3</a:t>
            </a:r>
            <a:endParaRPr lang="en-GB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4</a:t>
            </a:r>
            <a:endParaRPr lang="en-GB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5</a:t>
            </a:r>
            <a:endParaRPr lang="en-GB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6</a:t>
            </a:r>
            <a:endParaRPr lang="en-GB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7</a:t>
            </a:r>
            <a:endParaRPr lang="en-GB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8</a:t>
            </a:r>
            <a:endParaRPr lang="en-GB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9</a:t>
            </a:r>
            <a:endParaRPr lang="en-GB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CB8A2000-7267-A783-BC17-93724A01E9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8F42348-41F0-D383-9941-BC0DCBCA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6"/>
            <a:ext cx="5449137" cy="6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GB"/>
              <a:t>5 November 2025</a:t>
            </a:r>
            <a:endParaRPr lang="en-GB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F09C5E-9C04-4074-5484-8FED66D35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57960033-4C69-22C2-9C0B-AB7654D9C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89640" y="9164874"/>
            <a:ext cx="5907554" cy="460827"/>
          </a:xfrm>
        </p:spPr>
        <p:txBody>
          <a:bodyPr lIns="0" rIns="0" anchor="ctr" anchorCtr="0"/>
          <a:lstStyle>
            <a:lvl1pPr marL="0" indent="0" algn="r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00E27-24A0-C8EE-D7EF-1B7EA2CD7E3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EDC7641C-3CE6-875A-13FE-4D6BECF54B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4867147-F341-D819-869B-532ECA7AF5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3FBFC3B-8CF0-DDC2-FCCB-3780A65CC0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61FAD1B4-0628-D009-600F-219E4B2AB9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6D0FF1F0-4D28-1D48-50C9-777E172B65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6884904D-A39A-FFF5-0DA7-7F5C09754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/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9869251D-73AA-A98B-2BF7-32F15F85FF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1E9DE9F-25EA-0B27-099E-E65C361334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en-GB" dirty="0" err="1"/>
              <a:t>Process</a:t>
            </a:r>
            <a:r>
              <a:rPr lang="en-GB" dirty="0"/>
              <a:t> </a:t>
            </a:r>
            <a:r>
              <a:rPr lang="en-GB" dirty="0" err="1"/>
              <a:t>chart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8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7</a:t>
            </a:r>
            <a:endParaRPr lang="en-GB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6</a:t>
            </a:r>
            <a:endParaRPr lang="en-GB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81BE3F97-3673-794B-271C-31DD2A2C46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Content box</a:t>
            </a:r>
            <a:endParaRPr lang="en-GB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DCA5FBB1-5B17-AA71-1249-AFAB260F9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quote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and </a:t>
            </a:r>
            <a:r>
              <a:rPr lang="en-GB"/>
              <a:t>organization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F3EDE206-A494-FE3E-771E-5FBD991457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, e.g. </a:t>
            </a:r>
            <a:r>
              <a:rPr lang="en-GB" dirty="0" err="1"/>
              <a:t>name</a:t>
            </a:r>
            <a:r>
              <a:rPr lang="en-GB" dirty="0"/>
              <a:t> of </a:t>
            </a:r>
            <a:r>
              <a:rPr lang="en-GB" dirty="0" err="1"/>
              <a:t>organization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9" y="1321003"/>
            <a:ext cx="6489700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GB" sz="2400" cap="all" baseline="0" dirty="0" err="1">
                <a:solidFill>
                  <a:schemeClr val="tx2"/>
                </a:solidFill>
              </a:rPr>
              <a:t>Add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eyebrow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text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here</a:t>
            </a:r>
            <a:endParaRPr lang="en-GB" sz="2400" cap="all" baseline="0" dirty="0">
              <a:solidFill>
                <a:schemeClr val="tx2"/>
              </a:solidFill>
            </a:endParaRP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en-GB" dirty="0" err="1"/>
              <a:t>Add</a:t>
            </a:r>
            <a:r>
              <a:rPr lang="en-GB" dirty="0"/>
              <a:t> logo</a:t>
            </a:r>
            <a:endParaRPr lang="en-GB"/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BDAA0F22-AFDD-0E5C-2223-5D98B7864B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C568F4B-9D77-6A9B-C4D6-C108054ED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12" y="1238851"/>
            <a:ext cx="7846175" cy="7581300"/>
          </a:xfrm>
          <a:prstGeom prst="rect">
            <a:avLst/>
          </a:prstGeom>
        </p:spPr>
      </p:pic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624D4686-5BC0-AF6C-45BE-7AF6BD5D5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7574BE2-B2E5-797E-1C6B-556C056BC1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70F768E5-4643-63FA-0D02-32D62477E8A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0" y="3060699"/>
            <a:ext cx="7772400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58299" y="3060698"/>
            <a:ext cx="7807325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49ABCB44-BE0C-D73C-6BC2-BD97DE556B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59683" y="4446146"/>
            <a:ext cx="7736681" cy="4652085"/>
          </a:xfrm>
        </p:spPr>
        <p:txBody>
          <a:bodyPr/>
          <a:lstStyle>
            <a:lvl1pPr marL="266700" marR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258300" y="4436591"/>
            <a:ext cx="7774782" cy="4661640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2CD9B89F-54F8-9242-9AD6-C82187442E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B046AC9E-9D32-6128-E9E4-C65C517C9D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06321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04C517-414F-3400-4EC0-CB77ABB8F0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7EC59-EF43-7B61-11DB-37AAAA503A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endParaRPr lang="en-GB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EYEBROW TEXT HERE</a:t>
            </a:r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3C6AF1B-FFF3-F935-8CCD-AEF47F3C51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D157CAB5-CA68-63B3-B35F-BABBB9BD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40200" y="9644064"/>
            <a:ext cx="997742" cy="436562"/>
          </a:xfrm>
        </p:spPr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3FD06560-06C0-2A93-E59A-288E69A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79800" y="9644063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large</a:t>
            </a:r>
            <a:r>
              <a:rPr lang="en-GB" dirty="0"/>
              <a:t> </a:t>
            </a:r>
            <a:r>
              <a:rPr lang="en-GB" dirty="0" err="1"/>
              <a:t>heading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E1EE228A-6C5D-C3B5-F294-D37A6411B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45375" y="1223963"/>
            <a:ext cx="9620250" cy="7596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0475" y="3576638"/>
            <a:ext cx="5897563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2071472B-38B1-D229-27FA-431DCDCABB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photo</a:t>
            </a:r>
            <a:r>
              <a:rPr lang="en-GB" dirty="0"/>
              <a:t> </a:t>
            </a:r>
            <a:r>
              <a:rPr lang="en-GB" dirty="0" err="1"/>
              <a:t>by</a:t>
            </a:r>
            <a:r>
              <a:rPr lang="en-GB" dirty="0"/>
              <a:t> </a:t>
            </a:r>
            <a:r>
              <a:rPr lang="en-GB" dirty="0" err="1"/>
              <a:t>clicking</a:t>
            </a:r>
            <a:r>
              <a:rPr lang="en-GB" dirty="0"/>
              <a:t> </a:t>
            </a:r>
            <a:r>
              <a:rPr lang="en-GB" dirty="0" err="1"/>
              <a:t>the</a:t>
            </a:r>
            <a:r>
              <a:rPr lang="en-GB" dirty="0"/>
              <a:t> </a:t>
            </a:r>
            <a:r>
              <a:rPr lang="en-GB" dirty="0" err="1"/>
              <a:t>button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4125" y="3576638"/>
            <a:ext cx="5899150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Tekstin paikkamerkki 23">
            <a:extLst>
              <a:ext uri="{FF2B5EF4-FFF2-40B4-BE49-F238E27FC236}">
                <a16:creationId xmlns:a16="http://schemas.microsoft.com/office/drawing/2014/main" id="{030E2194-AF0E-72AE-F23A-F28A765123D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200B2AD-43B8-A6CB-1B44-3A9EA1EFCA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F8F0A1BA-D433-E278-E538-B512987A7D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745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68935FEA-47D6-3C16-41CA-5FF7BBDCB9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8649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39AF4E2-B519-D47B-21D5-7E9D6FFA1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5668B357-17DB-F40B-FC9C-FDD3F71619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F7F3E53-81DA-3FB0-ADA0-80DB6817FE8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382905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3B1C30D-2681-D370-1879-E7F7BD150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10" name="Tekstin paikkamerkki 23">
            <a:extLst>
              <a:ext uri="{FF2B5EF4-FFF2-40B4-BE49-F238E27FC236}">
                <a16:creationId xmlns:a16="http://schemas.microsoft.com/office/drawing/2014/main" id="{3BB868E8-D0C4-CC2E-816F-640084EF20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C8B69E31-EB40-8BF9-E5F8-7FB0FB2A24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601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621B08-7E95-1721-1477-329CF0FCBA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EC230D99-997F-12AA-B512-108E302A47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939" dirty="0"/>
                <a:t>  </a:t>
              </a:r>
              <a:endParaRPr lang="en-GB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+mn-lt"/>
              </a:rPr>
              <a:t>© Finnish Forest Industries Federation</a:t>
            </a:r>
            <a:endParaRPr lang="en-GB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3E10155-2728-2E9D-428E-898CCF7DA0D1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8" y="8831279"/>
            <a:ext cx="3264273" cy="3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file:///\\metsa\shares\yleiset\Yhteiset\Tilda\Perustietoa%20mets&#228;teollisuudesta\POHJA%20Excelit\POHJA%20Tuotanto%20Tulli%20vuosi.xlsx!Tuotanto_Vienti!R20S2:R33S7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emf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file:///\\metsa\shares\yleiset\Yhteiset\Tilda\Perustietoa%20mets&#228;teollisuudesta\POHJA%20Excelit\POHJA%20Tuotanto%20Tulli%20vuosi.xlsx!Vienti_m&#228;&#228;r&#228;!R20S2:R33S7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3.emf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file:///\\metsa\shares\yleiset\Yhteiset\Tilda\Perustietoa%20mets&#228;teollisuudesta\POHJA%20Excelit\POHJA%20Tuotanto%20Tulli%20vuosi.xlsx!Vienti_arvo!R20S2:R33S7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4.emf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i 2">
            <a:extLst>
              <a:ext uri="{FF2B5EF4-FFF2-40B4-BE49-F238E27FC236}">
                <a16:creationId xmlns:a16="http://schemas.microsoft.com/office/drawing/2014/main" id="{850C481E-AE2D-7E44-72DA-E3EBB7776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700445"/>
              </p:ext>
            </p:extLst>
          </p:nvPr>
        </p:nvGraphicFramePr>
        <p:xfrm>
          <a:off x="3522663" y="2540000"/>
          <a:ext cx="11241087" cy="611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200810" imgH="3914795" progId="Excel.Sheet.12">
                  <p:link updateAutomatic="1"/>
                </p:oleObj>
              </mc:Choice>
              <mc:Fallback>
                <p:oleObj name="Worksheet" r:id="rId3" imgW="7200810" imgH="39147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2663" y="2540000"/>
                        <a:ext cx="11241087" cy="611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FDA7028-464B-C88B-DF4B-05EC422B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 smtClean="0"/>
              <a:t>1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A93523C3-0883-B007-FFAD-899596DB3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6"/>
                </a:solidFill>
              </a:rPr>
              <a:t>Production and </a:t>
            </a:r>
            <a:r>
              <a:rPr lang="fi-FI" dirty="0" err="1">
                <a:solidFill>
                  <a:schemeClr val="accent6"/>
                </a:solidFill>
              </a:rPr>
              <a:t>Exports</a:t>
            </a:r>
            <a:r>
              <a:rPr lang="fi-FI" dirty="0">
                <a:solidFill>
                  <a:schemeClr val="accent6"/>
                </a:solidFill>
              </a:rPr>
              <a:t> of </a:t>
            </a:r>
            <a:r>
              <a:rPr lang="fi-FI" dirty="0" err="1">
                <a:solidFill>
                  <a:schemeClr val="accent6"/>
                </a:solidFill>
              </a:rPr>
              <a:t>the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Forest</a:t>
            </a:r>
            <a:r>
              <a:rPr lang="fi-FI" dirty="0">
                <a:solidFill>
                  <a:schemeClr val="accent6"/>
                </a:solidFill>
              </a:rPr>
              <a:t> Industry</a:t>
            </a:r>
            <a:br>
              <a:rPr lang="fi-FI" dirty="0">
                <a:solidFill>
                  <a:schemeClr val="accent6"/>
                </a:solidFill>
              </a:rPr>
            </a:b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895828E-7D9B-1094-650B-E756632F777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Source: FFIF and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Customs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DD3B7E1-BB82-46D2-8279-D9F01FB5C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71" y="3718017"/>
            <a:ext cx="925731" cy="61801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C6A9261-F89C-4180-885F-23B2E3D89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9139" y="4523119"/>
            <a:ext cx="925755" cy="61801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688760F-1500-46A7-9DFA-D941BCBF1A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139" y="5273071"/>
            <a:ext cx="920563" cy="61370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AA5CC2A-2268-468F-AE06-1A32C9195C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3971" y="6935775"/>
            <a:ext cx="925755" cy="58712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176FEE3-1B2B-45A2-A94F-0A769ED42B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70" y="7710079"/>
            <a:ext cx="925731" cy="61782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DDC0FF8-F473-2496-68CC-66EB0FEFF385}"/>
              </a:ext>
            </a:extLst>
          </p:cNvPr>
          <p:cNvSpPr txBox="1"/>
          <p:nvPr/>
        </p:nvSpPr>
        <p:spPr>
          <a:xfrm>
            <a:off x="12308114" y="8681921"/>
            <a:ext cx="5502808" cy="962141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rmAutofit fontScale="25000" lnSpcReduction="20000"/>
          </a:bodyPr>
          <a:lstStyle/>
          <a:p>
            <a:pPr algn="l"/>
            <a:endParaRPr lang="fi-FI" sz="6400" b="1" dirty="0"/>
          </a:p>
          <a:p>
            <a:r>
              <a:rPr lang="fi-FI" sz="6400" b="1" dirty="0"/>
              <a:t>*</a:t>
            </a:r>
            <a:r>
              <a:rPr lang="en-US" sz="6400" dirty="0"/>
              <a:t>The production volume is partly estimated.</a:t>
            </a:r>
            <a:endParaRPr lang="fi-FI" sz="6400" dirty="0"/>
          </a:p>
          <a:p>
            <a:r>
              <a:rPr lang="en-US" sz="6400" dirty="0"/>
              <a:t>Sawn wood exports also include planed timber exports.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2240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E640D-76BF-8234-B57B-2F29FAF98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i 2">
            <a:extLst>
              <a:ext uri="{FF2B5EF4-FFF2-40B4-BE49-F238E27FC236}">
                <a16:creationId xmlns:a16="http://schemas.microsoft.com/office/drawing/2014/main" id="{33FFB833-E036-627E-995F-52CBEDEE1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125765"/>
              </p:ext>
            </p:extLst>
          </p:nvPr>
        </p:nvGraphicFramePr>
        <p:xfrm>
          <a:off x="3521075" y="2632075"/>
          <a:ext cx="11250613" cy="613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829313" imgH="3724109" progId="Excel.Sheet.12">
                  <p:link updateAutomatic="1"/>
                </p:oleObj>
              </mc:Choice>
              <mc:Fallback>
                <p:oleObj name="Worksheet" r:id="rId3" imgW="6829313" imgH="37241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1075" y="2632075"/>
                        <a:ext cx="11250613" cy="613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594124-61D3-A9E7-90E2-560993EF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 smtClean="0"/>
              <a:t>2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E03B5BD8-CA61-030B-258B-E8F94F39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>
                <a:solidFill>
                  <a:schemeClr val="accent6"/>
                </a:solidFill>
              </a:rPr>
              <a:t>Export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Volumes</a:t>
            </a:r>
            <a:r>
              <a:rPr lang="fi-FI" dirty="0">
                <a:solidFill>
                  <a:schemeClr val="accent6"/>
                </a:solidFill>
              </a:rPr>
              <a:t> of </a:t>
            </a:r>
            <a:r>
              <a:rPr lang="fi-FI" dirty="0" err="1">
                <a:solidFill>
                  <a:schemeClr val="accent6"/>
                </a:solidFill>
              </a:rPr>
              <a:t>the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Forest</a:t>
            </a:r>
            <a:r>
              <a:rPr lang="fi-FI" dirty="0">
                <a:solidFill>
                  <a:schemeClr val="accent6"/>
                </a:solidFill>
              </a:rPr>
              <a:t> Industry</a:t>
            </a:r>
            <a:br>
              <a:rPr lang="fi-FI" dirty="0">
                <a:solidFill>
                  <a:schemeClr val="accent6"/>
                </a:solidFill>
              </a:rPr>
            </a:b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D0BACD5-BE8A-B636-7765-0F96F5FF10D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Customs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DD1BDC5-30F7-77FF-1B14-14B88DD157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53" y="3378347"/>
            <a:ext cx="967673" cy="64601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6407239-756B-45B7-E58B-F2398979B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053" y="4203050"/>
            <a:ext cx="967673" cy="64600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2D55C1D-1D00-6F5C-B7DD-BCA8D5A5BC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53" y="5053309"/>
            <a:ext cx="968725" cy="64581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D1782A1-9401-F3C7-0ECC-80A3A2376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2052" y="6747182"/>
            <a:ext cx="967673" cy="61370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2C2FDF8-EFFC-6E24-1EE5-2B03CA9599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52" y="7597255"/>
            <a:ext cx="967673" cy="645817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7E84AADD-AC57-3E95-00D0-270C627A3B0F}"/>
              </a:ext>
            </a:extLst>
          </p:cNvPr>
          <p:cNvSpPr txBox="1"/>
          <p:nvPr/>
        </p:nvSpPr>
        <p:spPr>
          <a:xfrm>
            <a:off x="12308114" y="8882063"/>
            <a:ext cx="5502808" cy="962141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rmAutofit fontScale="25000" lnSpcReduction="20000"/>
          </a:bodyPr>
          <a:lstStyle/>
          <a:p>
            <a:pPr algn="l"/>
            <a:endParaRPr lang="fi-FI" sz="6400" b="1" dirty="0"/>
          </a:p>
          <a:p>
            <a:r>
              <a:rPr lang="fi-FI" sz="6400" b="1" dirty="0"/>
              <a:t>*</a:t>
            </a:r>
            <a:r>
              <a:rPr lang="en-US" sz="6400" dirty="0"/>
              <a:t>Sawn wood exports also include planed timber exports.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8273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3A699-19E0-0F87-D772-C19BE113B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i 1">
            <a:extLst>
              <a:ext uri="{FF2B5EF4-FFF2-40B4-BE49-F238E27FC236}">
                <a16:creationId xmlns:a16="http://schemas.microsoft.com/office/drawing/2014/main" id="{7D9EAFE5-248E-1C9A-3E42-0BBFE5504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882180"/>
              </p:ext>
            </p:extLst>
          </p:nvPr>
        </p:nvGraphicFramePr>
        <p:xfrm>
          <a:off x="3832225" y="2452688"/>
          <a:ext cx="10628313" cy="648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591210" imgH="4019457" progId="Excel.Sheet.12">
                  <p:link updateAutomatic="1"/>
                </p:oleObj>
              </mc:Choice>
              <mc:Fallback>
                <p:oleObj name="Worksheet" r:id="rId3" imgW="6591210" imgH="401945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2225" y="2452688"/>
                        <a:ext cx="10628313" cy="648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09EC6E-FEEF-6B93-5C19-CCB8E063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 smtClean="0"/>
              <a:t>3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288D054A-BE5A-04EA-D933-EDCEB8F87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>
                <a:solidFill>
                  <a:schemeClr val="accent6"/>
                </a:solidFill>
              </a:rPr>
              <a:t>Export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Values</a:t>
            </a:r>
            <a:r>
              <a:rPr lang="fi-FI" dirty="0">
                <a:solidFill>
                  <a:schemeClr val="accent6"/>
                </a:solidFill>
              </a:rPr>
              <a:t> of </a:t>
            </a:r>
            <a:r>
              <a:rPr lang="fi-FI" dirty="0" err="1">
                <a:solidFill>
                  <a:schemeClr val="accent6"/>
                </a:solidFill>
              </a:rPr>
              <a:t>the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 err="1">
                <a:solidFill>
                  <a:schemeClr val="accent6"/>
                </a:solidFill>
              </a:rPr>
              <a:t>Forest</a:t>
            </a:r>
            <a:r>
              <a:rPr lang="fi-FI" dirty="0">
                <a:solidFill>
                  <a:schemeClr val="accent6"/>
                </a:solidFill>
              </a:rPr>
              <a:t> Industry</a:t>
            </a:r>
            <a:br>
              <a:rPr lang="fi-FI" dirty="0">
                <a:solidFill>
                  <a:schemeClr val="accent6"/>
                </a:solidFill>
              </a:rPr>
            </a:b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A2660F8-6DC5-AA82-DF0B-A5B3E14F8A0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Customs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35253FC-FF9E-D301-C465-2554D3963D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67" y="3657035"/>
            <a:ext cx="967673" cy="64601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050F064-26BE-2343-29C2-A2F804663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867" y="4474222"/>
            <a:ext cx="967673" cy="64600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9D41AFC-3003-3E18-9825-49C6890991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67" y="5291393"/>
            <a:ext cx="968725" cy="64581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EA53E99-9AD3-5D53-55A4-61B02FE6D7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0867" y="7014229"/>
            <a:ext cx="967673" cy="61370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7F58140-91CD-9F3F-AA0A-BFB00F75D1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67" y="7759111"/>
            <a:ext cx="967673" cy="645817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8E6FB795-3A38-F317-782C-319AC5EF6FA1}"/>
              </a:ext>
            </a:extLst>
          </p:cNvPr>
          <p:cNvSpPr txBox="1"/>
          <p:nvPr/>
        </p:nvSpPr>
        <p:spPr>
          <a:xfrm>
            <a:off x="12308114" y="8882063"/>
            <a:ext cx="5502808" cy="962141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rmAutofit fontScale="25000" lnSpcReduction="20000"/>
          </a:bodyPr>
          <a:lstStyle/>
          <a:p>
            <a:pPr algn="l"/>
            <a:endParaRPr lang="fi-FI" sz="6400" b="1" dirty="0"/>
          </a:p>
          <a:p>
            <a:r>
              <a:rPr lang="fi-FI" sz="6400" b="1" dirty="0"/>
              <a:t>*</a:t>
            </a:r>
            <a:r>
              <a:rPr lang="en-US" sz="6400" dirty="0"/>
              <a:t>Sawn wood exports also include planed timber exports.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8045482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en-GB&quot;,&quot;unit&quot;:&quot;Yleinen&quot;,&quot;postalAddress&quot;:&quot;&quot;,&quot;postalCode&quot;:&quot;&quot;,&quot;postOffice&quot;:&quot;&quot;,&quot;streetAddress&quot;:&quot;Snellmaninkatu 13&quot;,&quot;streetPostOffice&quot;:&quot;FI-00170 Helsinki&quot;,&quot;tel&quot;:&quot;+358 9 132 61&quot;,&quot;fax&quot;:&quot;+358 9 132 4445&quot;,&quot;email&quot;:&quot;name.surname@forestindustries.fi&quot;,&quot;www&quot;:&quot;www.forestindustries.fi&quot;,&quot;companyInfo&quot;:&quot;&quot;,&quot;addressLayout&quot;:&quot;9118ba33-9118-9118-9118-9118ba331b56&quot;,&quot;companyName&quot;:&quot;Finnish Forest Industries Federation&quot;,&quot;domicile&quot;:&quot;Helsinki&quot;,&quot;customFields&quot;:null}"/>
  <p:tag name="KAMELEONDOCUMENT" val="{&quot;content&quot;:&quot;a74d9800-6d87-4f1e-9465-10b508a4a68e&quot;,&quot;module&quot;:&quot;ef23504f-7fcd-4484-b491-9ebeb84fe42b&quot;,&quot;language&quot;:&quot;en-GB&quot;,&quot;author&quot;:&quot;615ee714-78f8-4d16-b25d-afa5b3242fc0&quot;,&quot;properties&quot;:{&quot;AuthorName&quot;:&quot;Huhtala-Hedman Ville&quot;,&quot;AuthorTitle&quot;:&quot;Tilastopäällikkö&quot;,&quot;AuthorEmail&quot;:&quot;ville.huhtala-hedman@forestindustries.fi&quot;,&quot;AuthorPhone&quot;:&quot;&quot;,&quot;CompanyList&quot;:&quot;Finnish Forest Industries Federation&quot;,&quot;SiteList&quot;:&quot;Yleinen&quot;,&quot;AuthorMobile&quot;:&quot;+358 408241001&quot;,&quot;AuthorDepartment&quot;:&quot;Taloustiimi&quot;,&quot;ddate&quot;:&quot;5 November 2025&quot;,&quot;dtitle&quot;:null,&quot;dsubtitle&quot;:null},&quot;raw&quot;:{&quot;ddate&quot;:&quot;2025-11-05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FFIF new layout 2025.pptx  -  Vain luku" id="{827E8D04-E81F-416C-B8CD-3CF98F24D09A}" vid="{B6C01D9B-4206-481E-A6F1-36EBCE75B7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kameleondocument xmlns="https://www.kameleon.fi/document">
  <content>a74d9800-6d87-4f1e-9465-10b508a4a68e</content>
  <module>ef23504f-7fcd-4484-b491-9ebeb84fe42b</module>
  <language>en-GB</language>
  <author>615ee714-78f8-4d16-b25d-afa5b3242fc0</author>
  <properties>
    <AuthorName>Huhtala-Hedman Ville</AuthorName>
    <AuthorTitle>Tilastopäällikkö</AuthorTitle>
    <AuthorEmail>ville.huhtala-hedman@forestindustries.fi</AuthorEmail>
    <AuthorPhone/>
    <CompanyList>Finnish Forest Industries Federation</CompanyList>
    <SiteList>Yleinen</SiteList>
    <AuthorMobile>+358 408241001</AuthorMobile>
    <AuthorDepartment>Taloustiimi</AuthorDepartment>
    <ddate>5 November 2025</ddate>
    <dtitle/>
    <dsubtitle/>
  </properties>
  <raw>
    <ddate>2025-11-05</ddate>
  </raw>
</kameleondocument>
</file>

<file path=customXml/itemProps1.xml><?xml version="1.0" encoding="utf-8"?>
<ds:datastoreItem xmlns:ds="http://schemas.openxmlformats.org/officeDocument/2006/customXml" ds:itemID="{8E78DCD4-6B5A-4983-B26F-22EA49984FCA}">
  <ds:schemaRefs>
    <ds:schemaRef ds:uri="https://www.kameleon.fi/document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7EADC5A</Template>
  <TotalTime>62</TotalTime>
  <Words>79</Words>
  <Application>Microsoft Office PowerPoint</Application>
  <PresentationFormat>Mukautettu</PresentationFormat>
  <Paragraphs>19</Paragraphs>
  <Slides>3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Linkit</vt:lpstr>
      </vt:variant>
      <vt:variant>
        <vt:i4>3</vt:i4>
      </vt:variant>
      <vt:variant>
        <vt:lpstr>Dian otsikot</vt:lpstr>
      </vt:variant>
      <vt:variant>
        <vt:i4>3</vt:i4>
      </vt:variant>
    </vt:vector>
  </HeadingPairs>
  <TitlesOfParts>
    <vt:vector size="11" baseType="lpstr">
      <vt:lpstr>Arial</vt:lpstr>
      <vt:lpstr>Segoe UI</vt:lpstr>
      <vt:lpstr>Wingdings</vt:lpstr>
      <vt:lpstr>Aptos</vt:lpstr>
      <vt:lpstr>Office-teema</vt:lpstr>
      <vt:lpstr>\\metsa\shares\yleiset\Yhteiset\Tilda\Perustietoa metsäteollisuudesta\POHJA Excelit\POHJA Tuotanto Tulli vuosi.xlsx!Tuotanto_Vienti!R20S2:R33S7</vt:lpstr>
      <vt:lpstr>\\metsa\shares\yleiset\Yhteiset\Tilda\Perustietoa metsäteollisuudesta\POHJA Excelit\POHJA Tuotanto Tulli vuosi.xlsx!Vienti_määrä!R20S2:R33S7</vt:lpstr>
      <vt:lpstr>\\metsa\shares\yleiset\Yhteiset\Tilda\Perustietoa metsäteollisuudesta\POHJA Excelit\POHJA Tuotanto Tulli vuosi.xlsx!Vienti_arvo!R20S2:R33S7</vt:lpstr>
      <vt:lpstr>Production and Exports of the Forest Industry </vt:lpstr>
      <vt:lpstr>Export Volumes of the Forest Industry </vt:lpstr>
      <vt:lpstr>Export Values of the Forest Industry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Huhtala-Hedman Ville</dc:creator>
  <cp:keywords/>
  <dc:description/>
  <cp:lastModifiedBy>Liimatainen Elias</cp:lastModifiedBy>
  <cp:revision>6</cp:revision>
  <dcterms:created xsi:type="dcterms:W3CDTF">2025-11-05T08:13:06Z</dcterms:created>
  <dcterms:modified xsi:type="dcterms:W3CDTF">2026-03-13T12:55:36Z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2025-11-05T08:14:08Z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9f5813cd-f64b-4111-81c0-840d91a6c8ee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