
<file path=[Content_Types].xml><?xml version="1.0" encoding="utf-8"?>
<Types xmlns="http://schemas.openxmlformats.org/package/2006/content-types">
  <Default Extension="bin" ContentType="image/png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media/image3.bin" ContentType="image/svg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18288000" cy="10080625"/>
  <p:notesSz cx="6858000" cy="9144000"/>
  <p:embeddedFontLst>
    <p:embeddedFont>
      <p:font typeface="Segoe UI" panose="020B0502040204020203" pitchFamily="34" charset="0"/>
      <p:regular r:id="rId4"/>
      <p:bold r:id="rId5"/>
      <p:italic r:id="rId6"/>
      <p:boldItalic r:id="rId7"/>
    </p:embeddedFont>
  </p:embeddedFontLst>
  <p:custDataLst>
    <p:tags r:id="rId8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A8C6E"/>
    <a:srgbClr val="84B014"/>
    <a:srgbClr val="4DA33C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66" d="100"/>
          <a:sy n="66" d="100"/>
        </p:scale>
        <p:origin x="105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metsa\shares\yleiset\Yhteiset\Tilda\TIETOPALVELU\Metryn%20nettisivuston%20tiedostot\Vienti\FI_PBL_MT_20_Mets&#228;teollisuuden_vienti_1960_vuosittain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spPr>
          <a:ln w="31750"/>
        </c:spPr>
        <c:marker>
          <c:symbol val="none"/>
        </c:marker>
      </c:pivotFmt>
      <c:pivotFmt>
        <c:idx val="6"/>
        <c:spPr>
          <a:ln w="31750"/>
        </c:spPr>
        <c:marker>
          <c:symbol val="none"/>
        </c:marker>
      </c:pivotFmt>
      <c:pivotFmt>
        <c:idx val="7"/>
        <c:spPr>
          <a:ln w="31750"/>
        </c:spPr>
        <c:marker>
          <c:symbol val="none"/>
        </c:marker>
      </c:pivotFmt>
      <c:pivotFmt>
        <c:idx val="8"/>
        <c:spPr>
          <a:ln w="31750"/>
        </c:spPr>
        <c:marker>
          <c:symbol val="none"/>
        </c:marker>
      </c:pivotFmt>
      <c:pivotFmt>
        <c:idx val="9"/>
        <c:spPr>
          <a:ln w="31750"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5.5434425119464489E-2"/>
          <c:y val="6.4980962049624211E-2"/>
          <c:w val="0.91638205850804277"/>
          <c:h val="0.75796088760085123"/>
        </c:manualLayout>
      </c:layout>
      <c:lineChart>
        <c:grouping val="standard"/>
        <c:varyColors val="0"/>
        <c:ser>
          <c:idx val="2"/>
          <c:order val="0"/>
          <c:tx>
            <c:strRef>
              <c:f>'Vienti määrät'!$D$8</c:f>
              <c:strCache>
                <c:ptCount val="1"/>
                <c:pt idx="0">
                  <c:v>Pulp</c:v>
                </c:pt>
              </c:strCache>
            </c:strRef>
          </c:tx>
          <c:spPr>
            <a:ln w="38100">
              <a:solidFill>
                <a:srgbClr val="EF7D00"/>
              </a:solidFill>
            </a:ln>
          </c:spPr>
          <c:marker>
            <c:symbol val="none"/>
          </c:marker>
          <c:cat>
            <c:numRef>
              <c:f>'Vienti määrät'!$B$11:$B$77</c:f>
              <c:numCache>
                <c:formatCode>General</c:formatCod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numCache>
            </c:numRef>
          </c:cat>
          <c:val>
            <c:numRef>
              <c:f>'Vienti määrät'!$M$11:$M$77</c:f>
              <c:numCache>
                <c:formatCode>0_)</c:formatCode>
                <c:ptCount val="65"/>
                <c:pt idx="0">
                  <c:v>1418</c:v>
                </c:pt>
                <c:pt idx="1">
                  <c:v>1441</c:v>
                </c:pt>
                <c:pt idx="2">
                  <c:v>1558</c:v>
                </c:pt>
                <c:pt idx="3">
                  <c:v>1755</c:v>
                </c:pt>
                <c:pt idx="4">
                  <c:v>1950</c:v>
                </c:pt>
                <c:pt idx="5">
                  <c:v>1969</c:v>
                </c:pt>
                <c:pt idx="6">
                  <c:v>2088</c:v>
                </c:pt>
                <c:pt idx="7">
                  <c:v>2006</c:v>
                </c:pt>
                <c:pt idx="8">
                  <c:v>2143</c:v>
                </c:pt>
                <c:pt idx="9">
                  <c:v>2158</c:v>
                </c:pt>
                <c:pt idx="10">
                  <c:v>2013</c:v>
                </c:pt>
                <c:pt idx="11">
                  <c:v>1448</c:v>
                </c:pt>
                <c:pt idx="12">
                  <c:v>1565</c:v>
                </c:pt>
                <c:pt idx="13">
                  <c:v>1621</c:v>
                </c:pt>
                <c:pt idx="14">
                  <c:v>1298</c:v>
                </c:pt>
                <c:pt idx="15">
                  <c:v>928</c:v>
                </c:pt>
                <c:pt idx="16">
                  <c:v>1067</c:v>
                </c:pt>
                <c:pt idx="17">
                  <c:v>1169</c:v>
                </c:pt>
                <c:pt idx="18">
                  <c:v>1515</c:v>
                </c:pt>
                <c:pt idx="19">
                  <c:v>1847</c:v>
                </c:pt>
                <c:pt idx="20">
                  <c:v>1916</c:v>
                </c:pt>
                <c:pt idx="21">
                  <c:v>1668</c:v>
                </c:pt>
                <c:pt idx="22">
                  <c:v>1440</c:v>
                </c:pt>
                <c:pt idx="23">
                  <c:v>1554</c:v>
                </c:pt>
                <c:pt idx="24">
                  <c:v>1537</c:v>
                </c:pt>
                <c:pt idx="25">
                  <c:v>1521</c:v>
                </c:pt>
                <c:pt idx="26">
                  <c:v>1449</c:v>
                </c:pt>
                <c:pt idx="27">
                  <c:v>1586</c:v>
                </c:pt>
                <c:pt idx="28">
                  <c:v>1613</c:v>
                </c:pt>
                <c:pt idx="29">
                  <c:v>1587</c:v>
                </c:pt>
                <c:pt idx="30">
                  <c:v>1405</c:v>
                </c:pt>
                <c:pt idx="31">
                  <c:v>1282</c:v>
                </c:pt>
                <c:pt idx="32">
                  <c:v>1206</c:v>
                </c:pt>
                <c:pt idx="33">
                  <c:v>1372</c:v>
                </c:pt>
                <c:pt idx="34">
                  <c:v>1420</c:v>
                </c:pt>
                <c:pt idx="35" formatCode="#,##0">
                  <c:v>1215.0654200000004</c:v>
                </c:pt>
                <c:pt idx="36" formatCode="#,##0">
                  <c:v>1481.9114199999995</c:v>
                </c:pt>
                <c:pt idx="37" formatCode="#,##0">
                  <c:v>1665.3811699999999</c:v>
                </c:pt>
                <c:pt idx="38" formatCode="#,##0">
                  <c:v>1556.4982900000002</c:v>
                </c:pt>
                <c:pt idx="39" formatCode="#,##0">
                  <c:v>1790.6447699999999</c:v>
                </c:pt>
                <c:pt idx="40" formatCode="#,##0">
                  <c:v>1585.8827099999994</c:v>
                </c:pt>
                <c:pt idx="41" formatCode="#,##0">
                  <c:v>1601.3032300000002</c:v>
                </c:pt>
                <c:pt idx="42" formatCode="#,##0">
                  <c:v>1949.653149</c:v>
                </c:pt>
                <c:pt idx="43" formatCode="#,##0">
                  <c:v>2226.8244260000015</c:v>
                </c:pt>
                <c:pt idx="44" formatCode="#,##0">
                  <c:v>2246.4714449999988</c:v>
                </c:pt>
                <c:pt idx="45" formatCode="#,##0">
                  <c:v>1949.8048090000004</c:v>
                </c:pt>
                <c:pt idx="46" formatCode="#,##0">
                  <c:v>2527.188118999999</c:v>
                </c:pt>
                <c:pt idx="47" formatCode="#,##0">
                  <c:v>2355.5902049999991</c:v>
                </c:pt>
                <c:pt idx="48" formatCode="#,##0">
                  <c:v>2091.2381420000015</c:v>
                </c:pt>
                <c:pt idx="49" formatCode="#,##0">
                  <c:v>1369.0155360000001</c:v>
                </c:pt>
                <c:pt idx="50" formatCode="#,##0">
                  <c:v>2000.4599290000003</c:v>
                </c:pt>
                <c:pt idx="51" formatCode="#,##0">
                  <c:v>2354.4823079999992</c:v>
                </c:pt>
                <c:pt idx="52" formatCode="#,##0">
                  <c:v>2484.0723160000002</c:v>
                </c:pt>
                <c:pt idx="53" formatCode="#,##0">
                  <c:v>2837.1287520000005</c:v>
                </c:pt>
                <c:pt idx="54" formatCode="#,##0">
                  <c:v>2802.0063190000005</c:v>
                </c:pt>
                <c:pt idx="55" formatCode="#,##0">
                  <c:v>2916.2516069999992</c:v>
                </c:pt>
                <c:pt idx="56" formatCode="#,##0">
                  <c:v>3167.2904179999991</c:v>
                </c:pt>
                <c:pt idx="57" formatCode="#,##0">
                  <c:v>3298.7911659999991</c:v>
                </c:pt>
                <c:pt idx="58" formatCode="#,##0">
                  <c:v>3704.3295100000014</c:v>
                </c:pt>
                <c:pt idx="59" formatCode="#,##0">
                  <c:v>4149.5721189999995</c:v>
                </c:pt>
                <c:pt idx="60" formatCode="#,##0">
                  <c:v>3873.1576319999999</c:v>
                </c:pt>
                <c:pt idx="61" formatCode="#,##0">
                  <c:v>4031.3259380000013</c:v>
                </c:pt>
                <c:pt idx="62" formatCode="#,##0">
                  <c:v>3593.5633450000014</c:v>
                </c:pt>
                <c:pt idx="63" formatCode="#,##0">
                  <c:v>4171.4450039999983</c:v>
                </c:pt>
                <c:pt idx="64" formatCode="#,##0">
                  <c:v>3743.9016719999995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18E-41D5-A249-1CC5F9F4626A}"/>
            </c:ext>
          </c:extLst>
        </c:ser>
        <c:ser>
          <c:idx val="3"/>
          <c:order val="1"/>
          <c:tx>
            <c:strRef>
              <c:f>'Vienti määrät'!$C$8</c:f>
              <c:strCache>
                <c:ptCount val="1"/>
                <c:pt idx="0">
                  <c:v>Paper &amp; Board &amp; Converted Products</c:v>
                </c:pt>
              </c:strCache>
            </c:strRef>
          </c:tx>
          <c:spPr>
            <a:ln w="38100">
              <a:solidFill>
                <a:srgbClr val="595949"/>
              </a:solidFill>
            </a:ln>
          </c:spPr>
          <c:marker>
            <c:symbol val="none"/>
          </c:marker>
          <c:cat>
            <c:numRef>
              <c:f>'Vienti määrät'!$B$11:$B$77</c:f>
              <c:numCache>
                <c:formatCode>General</c:formatCod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numCache>
            </c:numRef>
          </c:cat>
          <c:val>
            <c:numRef>
              <c:f>'Vienti määrät'!$C$11:$C$77</c:f>
              <c:numCache>
                <c:formatCode>#,##0</c:formatCode>
                <c:ptCount val="65"/>
                <c:pt idx="0">
                  <c:v>1610</c:v>
                </c:pt>
                <c:pt idx="1">
                  <c:v>1946</c:v>
                </c:pt>
                <c:pt idx="2">
                  <c:v>2133</c:v>
                </c:pt>
                <c:pt idx="3">
                  <c:v>2298</c:v>
                </c:pt>
                <c:pt idx="4">
                  <c:v>2511</c:v>
                </c:pt>
                <c:pt idx="5">
                  <c:v>2650</c:v>
                </c:pt>
                <c:pt idx="6">
                  <c:v>2876</c:v>
                </c:pt>
                <c:pt idx="7">
                  <c:v>2789</c:v>
                </c:pt>
                <c:pt idx="8">
                  <c:v>3004</c:v>
                </c:pt>
                <c:pt idx="9">
                  <c:v>3375</c:v>
                </c:pt>
                <c:pt idx="10">
                  <c:v>3522</c:v>
                </c:pt>
                <c:pt idx="11">
                  <c:v>3589</c:v>
                </c:pt>
                <c:pt idx="12">
                  <c:v>4050</c:v>
                </c:pt>
                <c:pt idx="13">
                  <c:v>4443</c:v>
                </c:pt>
                <c:pt idx="14">
                  <c:v>4553</c:v>
                </c:pt>
                <c:pt idx="15">
                  <c:v>3097</c:v>
                </c:pt>
                <c:pt idx="16">
                  <c:v>3659</c:v>
                </c:pt>
                <c:pt idx="17">
                  <c:v>3770</c:v>
                </c:pt>
                <c:pt idx="18">
                  <c:v>4254</c:v>
                </c:pt>
                <c:pt idx="19">
                  <c:v>4684</c:v>
                </c:pt>
                <c:pt idx="20">
                  <c:v>4791</c:v>
                </c:pt>
                <c:pt idx="21">
                  <c:v>4835</c:v>
                </c:pt>
                <c:pt idx="22">
                  <c:v>4832</c:v>
                </c:pt>
                <c:pt idx="23">
                  <c:v>5257</c:v>
                </c:pt>
                <c:pt idx="24">
                  <c:v>5978</c:v>
                </c:pt>
                <c:pt idx="25">
                  <c:v>6167</c:v>
                </c:pt>
                <c:pt idx="26">
                  <c:v>6163</c:v>
                </c:pt>
                <c:pt idx="27">
                  <c:v>6738</c:v>
                </c:pt>
                <c:pt idx="28">
                  <c:v>7318</c:v>
                </c:pt>
                <c:pt idx="29">
                  <c:v>7435</c:v>
                </c:pt>
                <c:pt idx="30">
                  <c:v>7699</c:v>
                </c:pt>
                <c:pt idx="31">
                  <c:v>7628</c:v>
                </c:pt>
                <c:pt idx="32">
                  <c:v>8049</c:v>
                </c:pt>
                <c:pt idx="33">
                  <c:v>8820</c:v>
                </c:pt>
                <c:pt idx="34">
                  <c:v>9753</c:v>
                </c:pt>
                <c:pt idx="35">
                  <c:v>9983.8930410000139</c:v>
                </c:pt>
                <c:pt idx="36">
                  <c:v>9476.8382830000082</c:v>
                </c:pt>
                <c:pt idx="37">
                  <c:v>11246.000362000001</c:v>
                </c:pt>
                <c:pt idx="38">
                  <c:v>11755.432368999998</c:v>
                </c:pt>
                <c:pt idx="39">
                  <c:v>11960.093659000009</c:v>
                </c:pt>
                <c:pt idx="40">
                  <c:v>12402.003768999997</c:v>
                </c:pt>
                <c:pt idx="41">
                  <c:v>11519.856479000004</c:v>
                </c:pt>
                <c:pt idx="42">
                  <c:v>11902.845838000003</c:v>
                </c:pt>
                <c:pt idx="43">
                  <c:v>12169.156958999993</c:v>
                </c:pt>
                <c:pt idx="44">
                  <c:v>13157.651775</c:v>
                </c:pt>
                <c:pt idx="45">
                  <c:v>11573.784014999996</c:v>
                </c:pt>
                <c:pt idx="46">
                  <c:v>13365.439160000031</c:v>
                </c:pt>
                <c:pt idx="47">
                  <c:v>13601.617434</c:v>
                </c:pt>
                <c:pt idx="48">
                  <c:v>12305.228119999987</c:v>
                </c:pt>
                <c:pt idx="49">
                  <c:v>10008.157854000006</c:v>
                </c:pt>
                <c:pt idx="50">
                  <c:v>11153.060315000026</c:v>
                </c:pt>
                <c:pt idx="51">
                  <c:v>10833.236460999993</c:v>
                </c:pt>
                <c:pt idx="52">
                  <c:v>10233.519462000004</c:v>
                </c:pt>
                <c:pt idx="53">
                  <c:v>10222.730919999996</c:v>
                </c:pt>
                <c:pt idx="54">
                  <c:v>10075.309595000006</c:v>
                </c:pt>
                <c:pt idx="55">
                  <c:v>10163.786484999993</c:v>
                </c:pt>
                <c:pt idx="56">
                  <c:v>9857.2920540000105</c:v>
                </c:pt>
                <c:pt idx="57">
                  <c:v>10056.86629</c:v>
                </c:pt>
                <c:pt idx="58">
                  <c:v>10309.102785000001</c:v>
                </c:pt>
                <c:pt idx="59">
                  <c:v>9570.4558659999984</c:v>
                </c:pt>
                <c:pt idx="60">
                  <c:v>8104.7314329999981</c:v>
                </c:pt>
                <c:pt idx="61">
                  <c:v>8673.4923369999997</c:v>
                </c:pt>
                <c:pt idx="62">
                  <c:v>7305.2909839999993</c:v>
                </c:pt>
                <c:pt idx="63">
                  <c:v>6193.3092890000007</c:v>
                </c:pt>
                <c:pt idx="64">
                  <c:v>6599.5267440000025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18E-41D5-A249-1CC5F9F4626A}"/>
            </c:ext>
          </c:extLst>
        </c:ser>
        <c:ser>
          <c:idx val="4"/>
          <c:order val="2"/>
          <c:tx>
            <c:strRef>
              <c:f>'Vienti määrät'!$E$8</c:f>
              <c:strCache>
                <c:ptCount val="1"/>
                <c:pt idx="0">
                  <c:v>Sawn and planed goods</c:v>
                </c:pt>
              </c:strCache>
            </c:strRef>
          </c:tx>
          <c:spPr>
            <a:ln w="38100">
              <a:solidFill>
                <a:srgbClr val="84BC26"/>
              </a:solidFill>
            </a:ln>
          </c:spPr>
          <c:marker>
            <c:symbol val="none"/>
          </c:marker>
          <c:cat>
            <c:numRef>
              <c:f>'Vienti määrät'!$B$11:$B$77</c:f>
              <c:numCache>
                <c:formatCode>General</c:formatCod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numCache>
            </c:numRef>
          </c:cat>
          <c:val>
            <c:numRef>
              <c:f>'Vienti määrät'!$E$11:$E$77</c:f>
              <c:numCache>
                <c:formatCode>#,##0</c:formatCode>
                <c:ptCount val="65"/>
                <c:pt idx="0">
                  <c:v>5339</c:v>
                </c:pt>
                <c:pt idx="1">
                  <c:v>5203</c:v>
                </c:pt>
                <c:pt idx="2">
                  <c:v>4748</c:v>
                </c:pt>
                <c:pt idx="3">
                  <c:v>4594</c:v>
                </c:pt>
                <c:pt idx="4">
                  <c:v>4681</c:v>
                </c:pt>
                <c:pt idx="5">
                  <c:v>4124</c:v>
                </c:pt>
                <c:pt idx="6">
                  <c:v>3790</c:v>
                </c:pt>
                <c:pt idx="7">
                  <c:v>3481</c:v>
                </c:pt>
                <c:pt idx="8">
                  <c:v>3962</c:v>
                </c:pt>
                <c:pt idx="9">
                  <c:v>4478</c:v>
                </c:pt>
                <c:pt idx="10">
                  <c:v>4702</c:v>
                </c:pt>
                <c:pt idx="11">
                  <c:v>4785</c:v>
                </c:pt>
                <c:pt idx="12">
                  <c:v>4910</c:v>
                </c:pt>
                <c:pt idx="13">
                  <c:v>5256</c:v>
                </c:pt>
                <c:pt idx="14">
                  <c:v>4323</c:v>
                </c:pt>
                <c:pt idx="15">
                  <c:v>2856</c:v>
                </c:pt>
                <c:pt idx="16">
                  <c:v>3858</c:v>
                </c:pt>
                <c:pt idx="17">
                  <c:v>4355</c:v>
                </c:pt>
                <c:pt idx="18">
                  <c:v>5469</c:v>
                </c:pt>
                <c:pt idx="19">
                  <c:v>6637</c:v>
                </c:pt>
                <c:pt idx="20">
                  <c:v>6939</c:v>
                </c:pt>
                <c:pt idx="21">
                  <c:v>5411</c:v>
                </c:pt>
                <c:pt idx="22">
                  <c:v>4600</c:v>
                </c:pt>
                <c:pt idx="23">
                  <c:v>4936</c:v>
                </c:pt>
                <c:pt idx="24">
                  <c:v>4820</c:v>
                </c:pt>
                <c:pt idx="25">
                  <c:v>4898</c:v>
                </c:pt>
                <c:pt idx="26">
                  <c:v>4557</c:v>
                </c:pt>
                <c:pt idx="27">
                  <c:v>4893</c:v>
                </c:pt>
                <c:pt idx="28">
                  <c:v>5049</c:v>
                </c:pt>
                <c:pt idx="29">
                  <c:v>4550</c:v>
                </c:pt>
                <c:pt idx="30">
                  <c:v>4173</c:v>
                </c:pt>
                <c:pt idx="31">
                  <c:v>4265</c:v>
                </c:pt>
                <c:pt idx="32">
                  <c:v>4649</c:v>
                </c:pt>
                <c:pt idx="33">
                  <c:v>6216</c:v>
                </c:pt>
                <c:pt idx="34">
                  <c:v>7198</c:v>
                </c:pt>
                <c:pt idx="35">
                  <c:v>7446.5702599999977</c:v>
                </c:pt>
                <c:pt idx="36">
                  <c:v>7058.6340000000009</c:v>
                </c:pt>
                <c:pt idx="37">
                  <c:v>7556.2374600000012</c:v>
                </c:pt>
                <c:pt idx="38">
                  <c:v>8687.4542999999976</c:v>
                </c:pt>
                <c:pt idx="39">
                  <c:v>8409.6182399999998</c:v>
                </c:pt>
                <c:pt idx="40">
                  <c:v>8415.4980199999991</c:v>
                </c:pt>
                <c:pt idx="41">
                  <c:v>8198.354070000003</c:v>
                </c:pt>
                <c:pt idx="42">
                  <c:v>8320.5328669999999</c:v>
                </c:pt>
                <c:pt idx="43">
                  <c:v>8298.0055290000037</c:v>
                </c:pt>
                <c:pt idx="44">
                  <c:v>8377.6255169999986</c:v>
                </c:pt>
                <c:pt idx="45">
                  <c:v>7806.0198279999995</c:v>
                </c:pt>
                <c:pt idx="46">
                  <c:v>7846.723210000001</c:v>
                </c:pt>
                <c:pt idx="47">
                  <c:v>7210.9487230000013</c:v>
                </c:pt>
                <c:pt idx="48">
                  <c:v>6093.591351</c:v>
                </c:pt>
                <c:pt idx="49">
                  <c:v>5186.6163049999996</c:v>
                </c:pt>
                <c:pt idx="50">
                  <c:v>5910.985757999998</c:v>
                </c:pt>
                <c:pt idx="51">
                  <c:v>6201.8847330000008</c:v>
                </c:pt>
                <c:pt idx="52">
                  <c:v>6521.6103399999984</c:v>
                </c:pt>
                <c:pt idx="53">
                  <c:v>7214.3332009999976</c:v>
                </c:pt>
                <c:pt idx="54">
                  <c:v>7532.6645370000024</c:v>
                </c:pt>
                <c:pt idx="55">
                  <c:v>7916.2795620000006</c:v>
                </c:pt>
                <c:pt idx="56">
                  <c:v>8663.6284809999979</c:v>
                </c:pt>
                <c:pt idx="57">
                  <c:v>9425.7589540000026</c:v>
                </c:pt>
                <c:pt idx="58">
                  <c:v>8756.2364639999996</c:v>
                </c:pt>
                <c:pt idx="59">
                  <c:v>9042.2598880000005</c:v>
                </c:pt>
                <c:pt idx="60">
                  <c:v>8294.9252410000026</c:v>
                </c:pt>
                <c:pt idx="61">
                  <c:v>8849.0333990000017</c:v>
                </c:pt>
                <c:pt idx="62">
                  <c:v>8667.816093999998</c:v>
                </c:pt>
                <c:pt idx="63">
                  <c:v>8454.4070240000001</c:v>
                </c:pt>
                <c:pt idx="64">
                  <c:v>8272.2358139999978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E18E-41D5-A249-1CC5F9F4626A}"/>
            </c:ext>
          </c:extLst>
        </c:ser>
        <c:ser>
          <c:idx val="0"/>
          <c:order val="3"/>
          <c:tx>
            <c:strRef>
              <c:f>'Vienti määrät'!$F$8</c:f>
              <c:strCache>
                <c:ptCount val="1"/>
                <c:pt idx="0">
                  <c:v>Wood-based panels</c:v>
                </c:pt>
              </c:strCache>
            </c:strRef>
          </c:tx>
          <c:spPr>
            <a:ln w="38100">
              <a:solidFill>
                <a:srgbClr val="FFCC00"/>
              </a:solidFill>
            </a:ln>
          </c:spPr>
          <c:marker>
            <c:symbol val="none"/>
          </c:marker>
          <c:cat>
            <c:numRef>
              <c:f>'Vienti määrät'!$B$11:$B$77</c:f>
              <c:numCache>
                <c:formatCode>General</c:formatCod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numCache>
            </c:numRef>
          </c:cat>
          <c:val>
            <c:numRef>
              <c:f>'Vienti määrät'!$F$11:$F$77</c:f>
              <c:numCache>
                <c:formatCode>#,##0</c:formatCode>
                <c:ptCount val="65"/>
                <c:pt idx="0">
                  <c:v>538</c:v>
                </c:pt>
                <c:pt idx="1">
                  <c:v>521</c:v>
                </c:pt>
                <c:pt idx="2">
                  <c:v>555</c:v>
                </c:pt>
                <c:pt idx="3">
                  <c:v>578</c:v>
                </c:pt>
                <c:pt idx="4">
                  <c:v>644</c:v>
                </c:pt>
                <c:pt idx="5">
                  <c:v>659</c:v>
                </c:pt>
                <c:pt idx="6">
                  <c:v>739</c:v>
                </c:pt>
                <c:pt idx="7">
                  <c:v>791</c:v>
                </c:pt>
                <c:pt idx="8">
                  <c:v>902</c:v>
                </c:pt>
                <c:pt idx="9">
                  <c:v>986</c:v>
                </c:pt>
                <c:pt idx="10">
                  <c:v>1014</c:v>
                </c:pt>
                <c:pt idx="11">
                  <c:v>1016</c:v>
                </c:pt>
                <c:pt idx="12">
                  <c:v>1168</c:v>
                </c:pt>
                <c:pt idx="13">
                  <c:v>1297</c:v>
                </c:pt>
                <c:pt idx="14">
                  <c:v>890</c:v>
                </c:pt>
                <c:pt idx="15">
                  <c:v>725</c:v>
                </c:pt>
                <c:pt idx="16">
                  <c:v>759</c:v>
                </c:pt>
                <c:pt idx="17">
                  <c:v>683</c:v>
                </c:pt>
                <c:pt idx="18">
                  <c:v>896</c:v>
                </c:pt>
                <c:pt idx="19">
                  <c:v>971</c:v>
                </c:pt>
                <c:pt idx="20">
                  <c:v>1042</c:v>
                </c:pt>
                <c:pt idx="21">
                  <c:v>991</c:v>
                </c:pt>
                <c:pt idx="22">
                  <c:v>857</c:v>
                </c:pt>
                <c:pt idx="23">
                  <c:v>767</c:v>
                </c:pt>
                <c:pt idx="24">
                  <c:v>755</c:v>
                </c:pt>
                <c:pt idx="25">
                  <c:v>731</c:v>
                </c:pt>
                <c:pt idx="26">
                  <c:v>794</c:v>
                </c:pt>
                <c:pt idx="27">
                  <c:v>798</c:v>
                </c:pt>
                <c:pt idx="28">
                  <c:v>811</c:v>
                </c:pt>
                <c:pt idx="29">
                  <c:v>834</c:v>
                </c:pt>
                <c:pt idx="30">
                  <c:v>779</c:v>
                </c:pt>
                <c:pt idx="31">
                  <c:v>550</c:v>
                </c:pt>
                <c:pt idx="32">
                  <c:v>518</c:v>
                </c:pt>
                <c:pt idx="33">
                  <c:v>842</c:v>
                </c:pt>
                <c:pt idx="34">
                  <c:v>970</c:v>
                </c:pt>
                <c:pt idx="35">
                  <c:v>966.39158403806539</c:v>
                </c:pt>
                <c:pt idx="36">
                  <c:v>1113.3953240387409</c:v>
                </c:pt>
                <c:pt idx="37">
                  <c:v>1156.4470334813698</c:v>
                </c:pt>
                <c:pt idx="38">
                  <c:v>1109.1300031482979</c:v>
                </c:pt>
                <c:pt idx="39">
                  <c:v>1211.8964607849487</c:v>
                </c:pt>
                <c:pt idx="40">
                  <c:v>1290.8389243636868</c:v>
                </c:pt>
                <c:pt idx="41">
                  <c:v>1314.4821554181726</c:v>
                </c:pt>
                <c:pt idx="42">
                  <c:v>1441.3748020856472</c:v>
                </c:pt>
                <c:pt idx="43">
                  <c:v>1470.1549389319055</c:v>
                </c:pt>
                <c:pt idx="44">
                  <c:v>1567.3310765742406</c:v>
                </c:pt>
                <c:pt idx="45">
                  <c:v>1501.9163218417866</c:v>
                </c:pt>
                <c:pt idx="46">
                  <c:v>1560.4579730110809</c:v>
                </c:pt>
                <c:pt idx="47">
                  <c:v>1500.6957046609568</c:v>
                </c:pt>
                <c:pt idx="48">
                  <c:v>1240.4832713503324</c:v>
                </c:pt>
                <c:pt idx="49">
                  <c:v>791.01435016850132</c:v>
                </c:pt>
                <c:pt idx="50">
                  <c:v>986.7573550953532</c:v>
                </c:pt>
                <c:pt idx="51">
                  <c:v>1019.7093299997923</c:v>
                </c:pt>
                <c:pt idx="52">
                  <c:v>931.298</c:v>
                </c:pt>
                <c:pt idx="53">
                  <c:v>989.76700000000005</c:v>
                </c:pt>
                <c:pt idx="54">
                  <c:v>1064.336</c:v>
                </c:pt>
                <c:pt idx="55">
                  <c:v>1045.761</c:v>
                </c:pt>
                <c:pt idx="56">
                  <c:v>1002.7269999999999</c:v>
                </c:pt>
                <c:pt idx="57">
                  <c:v>1105.4179999999999</c:v>
                </c:pt>
                <c:pt idx="58">
                  <c:v>1082.6969999999999</c:v>
                </c:pt>
                <c:pt idx="59">
                  <c:v>983.72299999999996</c:v>
                </c:pt>
                <c:pt idx="60">
                  <c:v>888.14600000000007</c:v>
                </c:pt>
                <c:pt idx="61">
                  <c:v>1030.83</c:v>
                </c:pt>
                <c:pt idx="62">
                  <c:v>971.78399999999999</c:v>
                </c:pt>
                <c:pt idx="63">
                  <c:v>783.06700000000001</c:v>
                </c:pt>
                <c:pt idx="64">
                  <c:v>812.89599999999996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E18E-41D5-A249-1CC5F9F462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8313552"/>
        <c:axId val="398457640"/>
      </c:lineChart>
      <c:catAx>
        <c:axId val="39831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/>
        </c:spPr>
        <c:txPr>
          <a:bodyPr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fi-FI"/>
          </a:p>
        </c:txPr>
        <c:crossAx val="398457640"/>
        <c:crosses val="autoZero"/>
        <c:auto val="1"/>
        <c:lblAlgn val="ctr"/>
        <c:lblOffset val="100"/>
        <c:tickLblSkip val="5"/>
        <c:tickMarkSkip val="1"/>
        <c:noMultiLvlLbl val="1"/>
      </c:catAx>
      <c:valAx>
        <c:axId val="398457640"/>
        <c:scaling>
          <c:orientation val="minMax"/>
          <c:max val="15000"/>
          <c:min val="0"/>
        </c:scaling>
        <c:delete val="0"/>
        <c:axPos val="l"/>
        <c:majorGridlines/>
        <c:numFmt formatCode="#,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fi-FI"/>
          </a:p>
        </c:txPr>
        <c:crossAx val="398313552"/>
        <c:crosses val="autoZero"/>
        <c:crossBetween val="midCat"/>
      </c:valAx>
    </c:plotArea>
    <c:legend>
      <c:legendPos val="b"/>
      <c:overlay val="0"/>
      <c:txPr>
        <a:bodyPr/>
        <a:lstStyle/>
        <a:p>
          <a:pPr>
            <a:defRPr sz="1800">
              <a:solidFill>
                <a:srgbClr val="000000"/>
              </a:solidFill>
            </a:defRPr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59594A"/>
          </a:solidFill>
          <a:latin typeface="+mn-lt"/>
        </a:defRPr>
      </a:pPr>
      <a:endParaRPr lang="fi-FI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0.19799</cdr:x>
      <cdr:y>0.06028</cdr:y>
    </cdr:to>
    <cdr:sp macro="" textlink="">
      <cdr:nvSpPr>
        <cdr:cNvPr id="2" name="Tekstikehys 1">
          <a:extLst xmlns:a="http://schemas.openxmlformats.org/drawingml/2006/main">
            <a:ext uri="{FF2B5EF4-FFF2-40B4-BE49-F238E27FC236}">
              <a16:creationId xmlns:a16="http://schemas.microsoft.com/office/drawing/2014/main" id="{DF46FEDC-9D54-4002-8471-97D5595E7026}"/>
            </a:ext>
          </a:extLst>
        </cdr:cNvPr>
        <cdr:cNvSpPr txBox="1"/>
      </cdr:nvSpPr>
      <cdr:spPr>
        <a:xfrm xmlns:a="http://schemas.openxmlformats.org/drawingml/2006/main">
          <a:off x="0" y="0"/>
          <a:ext cx="2168162" cy="410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aseline="0" dirty="0">
              <a:solidFill>
                <a:srgbClr val="000000"/>
              </a:solidFill>
              <a:latin typeface="+mn-lt"/>
              <a:cs typeface="Arial" pitchFamily="34" charset="0"/>
            </a:rPr>
            <a:t>million </a:t>
          </a:r>
          <a:r>
            <a:rPr lang="en-US" sz="2000" baseline="0" dirty="0" err="1">
              <a:solidFill>
                <a:srgbClr val="000000"/>
              </a:solidFill>
              <a:latin typeface="+mn-lt"/>
              <a:cs typeface="Arial" pitchFamily="34" charset="0"/>
            </a:rPr>
            <a:t>tonnes</a:t>
          </a:r>
          <a:r>
            <a:rPr lang="en-US" sz="2000" baseline="0" dirty="0">
              <a:solidFill>
                <a:srgbClr val="000000"/>
              </a:solidFill>
              <a:latin typeface="+mn-lt"/>
              <a:cs typeface="Arial" pitchFamily="34" charset="0"/>
            </a:rPr>
            <a:t>/m</a:t>
          </a:r>
          <a:r>
            <a:rPr lang="en-US" sz="2000" strike="noStrike" baseline="30000" dirty="0">
              <a:solidFill>
                <a:srgbClr val="000000"/>
              </a:solidFill>
              <a:latin typeface="+mn-lt"/>
              <a:cs typeface="Arial" pitchFamily="34" charset="0"/>
            </a:rPr>
            <a:t>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30.10.2025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author's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Date</a:t>
            </a:r>
            <a:endParaRPr lang="en-GB" dirty="0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46ABA8F-6272-FCDA-6E95-585A5DB885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177" y="585788"/>
            <a:ext cx="5449128" cy="647700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4E0DA5-18DE-A644-EDE2-43F450507F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189026"/>
            <a:ext cx="5907554" cy="460827"/>
          </a:xfrm>
        </p:spPr>
        <p:txBody>
          <a:bodyPr lIns="0" anchor="ctr" anchorCtr="0"/>
          <a:lstStyle>
            <a:lvl1pPr marL="0" indent="0">
              <a:buNone/>
              <a:defRPr lang="fi-FI" sz="1600" b="0" kern="1200" dirty="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Table</a:t>
            </a:r>
            <a:r>
              <a:rPr lang="en-GB" dirty="0"/>
              <a:t> of </a:t>
            </a:r>
            <a:r>
              <a:rPr lang="en-GB" dirty="0" err="1"/>
              <a:t>contents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1</a:t>
            </a:r>
            <a:endParaRPr lang="en-GB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2</a:t>
            </a:r>
            <a:endParaRPr lang="en-GB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3</a:t>
            </a:r>
            <a:endParaRPr lang="en-GB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4</a:t>
            </a:r>
            <a:endParaRPr lang="en-GB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5</a:t>
            </a:r>
            <a:endParaRPr lang="en-GB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6</a:t>
            </a:r>
            <a:endParaRPr lang="en-GB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7</a:t>
            </a:r>
            <a:endParaRPr lang="en-GB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8</a:t>
            </a:r>
            <a:endParaRPr lang="en-GB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9</a:t>
            </a:r>
            <a:endParaRPr lang="en-GB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CB8A2000-7267-A783-BC17-93724A01E90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author’s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Date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8F42348-41F0-D383-9941-BC0DCBCA9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177" y="585786"/>
            <a:ext cx="5449137" cy="64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Author’s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en-GB" dirty="0"/>
              <a:t>20 October 2025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9F09C5E-9C04-4074-5484-8FED66D35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177" y="585788"/>
            <a:ext cx="5449128" cy="647700"/>
          </a:xfrm>
          <a:prstGeom prst="rect">
            <a:avLst/>
          </a:prstGeom>
        </p:spPr>
      </p:pic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57960033-4C69-22C2-9C0B-AB7654D9C1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89640" y="9164874"/>
            <a:ext cx="5907554" cy="460827"/>
          </a:xfrm>
        </p:spPr>
        <p:txBody>
          <a:bodyPr lIns="0" rIns="0" anchor="ctr" anchorCtr="0"/>
          <a:lstStyle>
            <a:lvl1pPr marL="0" indent="0" algn="r">
              <a:buNone/>
              <a:defRPr lang="fi-FI" sz="1600" b="0" kern="1200" dirty="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3B900E27-24A0-C8EE-D7EF-1B7EA2CD7E3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 poin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EDC7641C-3CE6-875A-13FE-4D6BECF54B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 poin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4</a:t>
            </a:r>
            <a:endParaRPr lang="en-GB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94867147-F341-D819-869B-532ECA7AF53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key poin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4</a:t>
            </a:r>
            <a:endParaRPr lang="en-GB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5</a:t>
            </a:r>
            <a:endParaRPr lang="en-GB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93FBFC3B-8CF0-DDC2-FCCB-3780A65CC0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 point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23">
            <a:extLst>
              <a:ext uri="{FF2B5EF4-FFF2-40B4-BE49-F238E27FC236}">
                <a16:creationId xmlns:a16="http://schemas.microsoft.com/office/drawing/2014/main" id="{61FAD1B4-0628-D009-600F-219E4B2AB9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 point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6D0FF1F0-4D28-1D48-50C9-777E172B65C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key point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6884904D-A39A-FFF5-0DA7-7F5C097541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/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9869251D-73AA-A98B-2BF7-32F15F85FF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1E9DE9F-25EA-0B27-099E-E65C361334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en-GB" dirty="0" err="1"/>
              <a:t>Process</a:t>
            </a:r>
            <a:r>
              <a:rPr lang="en-GB" dirty="0"/>
              <a:t> </a:t>
            </a:r>
            <a:r>
              <a:rPr lang="en-GB" dirty="0" err="1"/>
              <a:t>chart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4</a:t>
            </a:r>
            <a:endParaRPr lang="en-GB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8</a:t>
            </a:r>
            <a:endParaRPr lang="en-GB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7</a:t>
            </a:r>
            <a:endParaRPr lang="en-GB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6</a:t>
            </a:r>
            <a:endParaRPr lang="en-GB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5</a:t>
            </a:r>
            <a:endParaRPr lang="en-GB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81BE3F97-3673-794B-271C-31DD2A2C46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Content box</a:t>
            </a:r>
            <a:endParaRPr lang="en-GB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dirty="0"/>
              <a:t>Content box</a:t>
            </a:r>
            <a:endParaRPr lang="en-GB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dirty="0"/>
              <a:t>Content box</a:t>
            </a:r>
            <a:endParaRPr lang="en-GB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DCA5FBB1-5B17-AA71-1249-AFAB260F9C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quote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and </a:t>
            </a:r>
            <a:r>
              <a:rPr lang="en-GB"/>
              <a:t>organization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F3EDE206-A494-FE3E-771E-5FBD9914576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, e.g. </a:t>
            </a:r>
            <a:r>
              <a:rPr lang="en-GB" dirty="0" err="1"/>
              <a:t>name</a:t>
            </a:r>
            <a:r>
              <a:rPr lang="en-GB" dirty="0"/>
              <a:t> of </a:t>
            </a:r>
            <a:r>
              <a:rPr lang="en-GB" dirty="0" err="1"/>
              <a:t>organization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9" y="1321003"/>
            <a:ext cx="6489700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GB" sz="2400" cap="all" baseline="0" dirty="0" err="1">
                <a:solidFill>
                  <a:schemeClr val="tx2"/>
                </a:solidFill>
              </a:rPr>
              <a:t>Add</a:t>
            </a:r>
            <a:r>
              <a:rPr lang="en-GB" sz="2400" cap="all" baseline="0" dirty="0">
                <a:solidFill>
                  <a:schemeClr val="tx2"/>
                </a:solidFill>
              </a:rPr>
              <a:t> </a:t>
            </a:r>
            <a:r>
              <a:rPr lang="en-GB" sz="2400" cap="all" baseline="0" dirty="0" err="1">
                <a:solidFill>
                  <a:schemeClr val="tx2"/>
                </a:solidFill>
              </a:rPr>
              <a:t>eyebrow</a:t>
            </a:r>
            <a:r>
              <a:rPr lang="en-GB" sz="2400" cap="all" baseline="0" dirty="0">
                <a:solidFill>
                  <a:schemeClr val="tx2"/>
                </a:solidFill>
              </a:rPr>
              <a:t> </a:t>
            </a:r>
            <a:r>
              <a:rPr lang="en-GB" sz="2400" cap="all" baseline="0" dirty="0" err="1">
                <a:solidFill>
                  <a:schemeClr val="tx2"/>
                </a:solidFill>
              </a:rPr>
              <a:t>text</a:t>
            </a:r>
            <a:r>
              <a:rPr lang="en-GB" sz="2400" cap="all" baseline="0" dirty="0">
                <a:solidFill>
                  <a:schemeClr val="tx2"/>
                </a:solidFill>
              </a:rPr>
              <a:t> </a:t>
            </a:r>
            <a:r>
              <a:rPr lang="en-GB" sz="2400" cap="all" baseline="0" dirty="0" err="1">
                <a:solidFill>
                  <a:schemeClr val="tx2"/>
                </a:solidFill>
              </a:rPr>
              <a:t>here</a:t>
            </a:r>
            <a:endParaRPr lang="en-GB" sz="2400" cap="all" baseline="0" dirty="0">
              <a:solidFill>
                <a:schemeClr val="tx2"/>
              </a:solidFill>
            </a:endParaRP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en-GB" dirty="0" err="1"/>
              <a:t>Add</a:t>
            </a:r>
            <a:r>
              <a:rPr lang="en-GB" dirty="0"/>
              <a:t> logo</a:t>
            </a:r>
            <a:endParaRPr lang="en-GB"/>
          </a:p>
        </p:txBody>
      </p:sp>
      <p:sp>
        <p:nvSpPr>
          <p:cNvPr id="6" name="Tekstin paikkamerkki 23">
            <a:extLst>
              <a:ext uri="{FF2B5EF4-FFF2-40B4-BE49-F238E27FC236}">
                <a16:creationId xmlns:a16="http://schemas.microsoft.com/office/drawing/2014/main" id="{BDAA0F22-AFDD-0E5C-2223-5D98B7864B2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C568F4B-9D77-6A9B-C4D6-C108054ED9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12" y="1238851"/>
            <a:ext cx="7846175" cy="7581300"/>
          </a:xfrm>
          <a:prstGeom prst="rect">
            <a:avLst/>
          </a:prstGeom>
        </p:spPr>
      </p:pic>
      <p:sp>
        <p:nvSpPr>
          <p:cNvPr id="5" name="Tekstin paikkamerkki 23">
            <a:extLst>
              <a:ext uri="{FF2B5EF4-FFF2-40B4-BE49-F238E27FC236}">
                <a16:creationId xmlns:a16="http://schemas.microsoft.com/office/drawing/2014/main" id="{624D4686-5BC0-AF6C-45BE-7AF6BD5D538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sp>
        <p:nvSpPr>
          <p:cNvPr id="5" name="Tekstin paikkamerkki 23">
            <a:extLst>
              <a:ext uri="{FF2B5EF4-FFF2-40B4-BE49-F238E27FC236}">
                <a16:creationId xmlns:a16="http://schemas.microsoft.com/office/drawing/2014/main" id="{87574BE2-B2E5-797E-1C6B-556C056BC1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70F768E5-4643-63FA-0D02-32D62477E8A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57300" y="3060699"/>
            <a:ext cx="7772400" cy="5759452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58299" y="3060698"/>
            <a:ext cx="7807325" cy="5759452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49ABCB44-BE0C-D73C-6BC2-BD97DE556B3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59683" y="4446146"/>
            <a:ext cx="7736681" cy="4652085"/>
          </a:xfrm>
        </p:spPr>
        <p:txBody>
          <a:bodyPr/>
          <a:lstStyle>
            <a:lvl1pPr marL="266700" marR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9258300" y="4436591"/>
            <a:ext cx="7774782" cy="4661640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2CD9B89F-54F8-9242-9AD6-C82187442E5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B046AC9E-9D32-6128-E9E4-C65C517C9D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49" y="8789078"/>
            <a:ext cx="3506321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704C517-414F-3400-4EC0-CB77ABB8F0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3B97EC59-EF43-7B61-11DB-37AAAA503A9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endParaRPr lang="en-GB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ADD EYEBROW TEXT HERE</a:t>
            </a:r>
            <a:endParaRPr lang="en-GB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5" name="Tekstin paikkamerkki 23">
            <a:extLst>
              <a:ext uri="{FF2B5EF4-FFF2-40B4-BE49-F238E27FC236}">
                <a16:creationId xmlns:a16="http://schemas.microsoft.com/office/drawing/2014/main" id="{83C6AF1B-FFF3-F935-8CCD-AEF47F3C51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D157CAB5-CA68-63B3-B35F-BABBB9BD18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40200" y="9644064"/>
            <a:ext cx="997742" cy="436562"/>
          </a:xfrm>
        </p:spPr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10" name="Dian numeron paikkamerkki 6">
            <a:extLst>
              <a:ext uri="{FF2B5EF4-FFF2-40B4-BE49-F238E27FC236}">
                <a16:creationId xmlns:a16="http://schemas.microsoft.com/office/drawing/2014/main" id="{3FD06560-06C0-2A93-E59A-288E69A4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79800" y="9644063"/>
            <a:ext cx="493867" cy="436561"/>
          </a:xfrm>
        </p:spPr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large</a:t>
            </a:r>
            <a:r>
              <a:rPr lang="en-GB" dirty="0"/>
              <a:t> </a:t>
            </a:r>
            <a:r>
              <a:rPr lang="en-GB" dirty="0" err="1"/>
              <a:t>heading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E1EE228A-6C5D-C3B5-F294-D37A6411BC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445375" y="1223963"/>
            <a:ext cx="9620250" cy="7596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60475" y="3576638"/>
            <a:ext cx="5897563" cy="5243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2071472B-38B1-D229-27FA-431DCDCABBA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photo</a:t>
            </a:r>
            <a:r>
              <a:rPr lang="en-GB" dirty="0"/>
              <a:t> </a:t>
            </a:r>
            <a:r>
              <a:rPr lang="en-GB" dirty="0" err="1"/>
              <a:t>by</a:t>
            </a:r>
            <a:r>
              <a:rPr lang="en-GB" dirty="0"/>
              <a:t> </a:t>
            </a:r>
            <a:r>
              <a:rPr lang="en-GB" dirty="0" err="1"/>
              <a:t>clicking</a:t>
            </a:r>
            <a:r>
              <a:rPr lang="en-GB" dirty="0"/>
              <a:t> </a:t>
            </a:r>
            <a:r>
              <a:rPr lang="en-GB" dirty="0" err="1"/>
              <a:t>the</a:t>
            </a:r>
            <a:r>
              <a:rPr lang="en-GB" dirty="0"/>
              <a:t> </a:t>
            </a:r>
            <a:r>
              <a:rPr lang="en-GB" dirty="0" err="1"/>
              <a:t>button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4125" y="3576638"/>
            <a:ext cx="5899150" cy="5243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4" name="Tekstin paikkamerkki 23">
            <a:extLst>
              <a:ext uri="{FF2B5EF4-FFF2-40B4-BE49-F238E27FC236}">
                <a16:creationId xmlns:a16="http://schemas.microsoft.com/office/drawing/2014/main" id="{030E2194-AF0E-72AE-F23A-F28A765123D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A200B2AD-43B8-A6CB-1B44-3A9EA1EFCAD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F8F0A1BA-D433-E278-E538-B512987A7D3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userDrawn="1">
  <p:cSld name="Otsikko, graafi ja tila seliitte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5" y="2116667"/>
            <a:ext cx="1095120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208382" y="2116665"/>
            <a:ext cx="4962848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684385F3-3DF1-44BB-930F-FB08346FFC65}"/>
              </a:ext>
            </a:extLst>
          </p:cNvPr>
          <p:cNvSpPr txBox="1"/>
          <p:nvPr userDrawn="1"/>
        </p:nvSpPr>
        <p:spPr>
          <a:xfrm>
            <a:off x="48387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470">
                <a:solidFill>
                  <a:srgbClr val="58594A"/>
                </a:solidFill>
                <a:latin typeface="Calibri" panose="020F0502020204030204" pitchFamily="34" charset="0"/>
              </a:rPr>
              <a:t>SOURCE: FFiF</a:t>
            </a:r>
          </a:p>
        </p:txBody>
      </p:sp>
    </p:spTree>
    <p:extLst>
      <p:ext uri="{BB962C8B-B14F-4D97-AF65-F5344CB8AC3E}">
        <p14:creationId xmlns:p14="http://schemas.microsoft.com/office/powerpoint/2010/main" val="192692399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68935FEA-47D6-3C16-41CA-5FF7BBDCB9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49" y="8789078"/>
            <a:ext cx="3864909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39AF4E2-B519-D47B-21D5-7E9D6FFA1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5668B357-17DB-F40B-FC9C-FDD3F71619C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AF7F3E53-81DA-3FB0-ADA0-80DB6817FE8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382905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3B1C30D-2681-D370-1879-E7F7BD150D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10" name="Tekstin paikkamerkki 23">
            <a:extLst>
              <a:ext uri="{FF2B5EF4-FFF2-40B4-BE49-F238E27FC236}">
                <a16:creationId xmlns:a16="http://schemas.microsoft.com/office/drawing/2014/main" id="{3BB868E8-D0C4-CC2E-816F-640084EF20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C8B69E31-EB40-8BF9-E5F8-7FB0FB2A248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49" y="8789078"/>
            <a:ext cx="3560109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7621B08-7E95-1721-1477-329CF0FCBA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EC230D99-997F-12AA-B512-108E302A47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939" dirty="0"/>
                <a:t>  </a:t>
              </a:r>
              <a:endParaRPr lang="en-GB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en-GB" dirty="0"/>
              <a:t>20 October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  <a:latin typeface="+mn-lt"/>
              </a:rPr>
              <a:t>© Finnish Forest Industries Federation</a:t>
            </a:r>
            <a:endParaRPr lang="en-GB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3E10155-2728-2E9D-428E-898CCF7DA0D1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8" y="8831279"/>
            <a:ext cx="3264273" cy="38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5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da\TIETOPALVELU\Metryn%20nettisivuston%20tiedostot\Vienti\FI_PBL_MT_20_Mets&#228;teollisuuden_vienti_1960_vuosittain.xlsx!infoboxit!R21S11:R33S15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D8C9F95-B1C6-2F5B-B798-DADCDDBD24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sp>
        <p:nvSpPr>
          <p:cNvPr id="2" name="Tekstin paikkamerkki 5">
            <a:extLst>
              <a:ext uri="{FF2B5EF4-FFF2-40B4-BE49-F238E27FC236}">
                <a16:creationId xmlns:a16="http://schemas.microsoft.com/office/drawing/2014/main" id="{7D55F0E7-84A5-7CDB-D1E0-BA6F5F6E26DA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Customs</a:t>
            </a:r>
            <a:endParaRPr lang="fi-FI" dirty="0"/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1907788"/>
              </p:ext>
            </p:extLst>
          </p:nvPr>
        </p:nvGraphicFramePr>
        <p:xfrm>
          <a:off x="1139541" y="1853634"/>
          <a:ext cx="10950860" cy="6811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tsikko 8">
            <a:extLst>
              <a:ext uri="{FF2B5EF4-FFF2-40B4-BE49-F238E27FC236}">
                <a16:creationId xmlns:a16="http://schemas.microsoft.com/office/drawing/2014/main" id="{7FA21F7D-3439-BA06-D768-38EFCCCCD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733912"/>
            <a:ext cx="16031690" cy="1322917"/>
          </a:xfrm>
        </p:spPr>
        <p:txBody>
          <a:bodyPr/>
          <a:lstStyle/>
          <a:p>
            <a:r>
              <a:rPr lang="fi-FI" sz="4800" dirty="0" err="1">
                <a:solidFill>
                  <a:srgbClr val="000000"/>
                </a:solidFill>
              </a:rPr>
              <a:t>Forest</a:t>
            </a:r>
            <a:r>
              <a:rPr lang="fi-FI" sz="4800" dirty="0">
                <a:solidFill>
                  <a:srgbClr val="000000"/>
                </a:solidFill>
              </a:rPr>
              <a:t> Industry </a:t>
            </a:r>
            <a:r>
              <a:rPr lang="fi-FI" sz="4800" dirty="0" err="1">
                <a:solidFill>
                  <a:srgbClr val="000000"/>
                </a:solidFill>
              </a:rPr>
              <a:t>Exports</a:t>
            </a:r>
            <a:r>
              <a:rPr lang="fi-FI" sz="4800" dirty="0">
                <a:solidFill>
                  <a:srgbClr val="000000"/>
                </a:solidFill>
              </a:rPr>
              <a:t> </a:t>
            </a:r>
            <a:r>
              <a:rPr lang="fi-FI" sz="4800" dirty="0" err="1">
                <a:solidFill>
                  <a:srgbClr val="000000"/>
                </a:solidFill>
              </a:rPr>
              <a:t>from</a:t>
            </a:r>
            <a:r>
              <a:rPr lang="fi-FI" sz="4800" dirty="0">
                <a:solidFill>
                  <a:srgbClr val="000000"/>
                </a:solidFill>
              </a:rPr>
              <a:t> Finland </a:t>
            </a:r>
            <a:r>
              <a:rPr lang="fi-FI" sz="4800" dirty="0" err="1">
                <a:solidFill>
                  <a:srgbClr val="000000"/>
                </a:solidFill>
              </a:rPr>
              <a:t>Since</a:t>
            </a:r>
            <a:r>
              <a:rPr lang="fi-FI" sz="4800" dirty="0">
                <a:solidFill>
                  <a:srgbClr val="000000"/>
                </a:solidFill>
              </a:rPr>
              <a:t> 1960</a:t>
            </a:r>
            <a:endParaRPr lang="fi-FI" sz="4800" dirty="0">
              <a:solidFill>
                <a:schemeClr val="accent6"/>
              </a:solidFill>
            </a:endParaRPr>
          </a:p>
        </p:txBody>
      </p:sp>
      <p:graphicFrame>
        <p:nvGraphicFramePr>
          <p:cNvPr id="13" name="Objekti 12">
            <a:extLst>
              <a:ext uri="{FF2B5EF4-FFF2-40B4-BE49-F238E27FC236}">
                <a16:creationId xmlns:a16="http://schemas.microsoft.com/office/drawing/2014/main" id="{A30724BD-7259-AB23-7A3E-B8B3786AC4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58602"/>
              </p:ext>
            </p:extLst>
          </p:nvPr>
        </p:nvGraphicFramePr>
        <p:xfrm>
          <a:off x="12341002" y="2766445"/>
          <a:ext cx="4807457" cy="4547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200400" imgH="3029109" progId="Excel.Sheet.12">
                  <p:link updateAutomatic="1"/>
                </p:oleObj>
              </mc:Choice>
              <mc:Fallback>
                <p:oleObj name="Worksheet" r:id="rId3" imgW="3200400" imgH="302910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41002" y="2766445"/>
                        <a:ext cx="4807457" cy="4547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24204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en-GB&quot;,&quot;unit&quot;:&quot;Yleinen&quot;,&quot;postalAddress&quot;:&quot;&quot;,&quot;postalCode&quot;:&quot;&quot;,&quot;postOffice&quot;:&quot;&quot;,&quot;streetAddress&quot;:&quot;Snellmaninkatu 13&quot;,&quot;streetPostOffice&quot;:&quot;FI-00170 Helsinki&quot;,&quot;tel&quot;:&quot;+358 9 132 61&quot;,&quot;fax&quot;:&quot;+358 9 132 4445&quot;,&quot;email&quot;:&quot;name.surname@forestindustries.fi&quot;,&quot;www&quot;:&quot;www.forestindustries.fi&quot;,&quot;companyInfo&quot;:&quot;&quot;,&quot;addressLayout&quot;:&quot;9118ba33-9118-9118-9118-9118ba331b56&quot;,&quot;companyName&quot;:&quot;Finnish Forest Industries Federation&quot;,&quot;domicile&quot;:&quot;Helsinki&quot;,&quot;customFields&quot;:null}"/>
  <p:tag name="KAMELEONDOCUMENT" val="{&quot;content&quot;:&quot;a74d9800-6d87-4f1e-9465-10b508a4a68e&quot;,&quot;module&quot;:&quot;ef23504f-7fcd-4484-b491-9ebeb84fe42b&quot;,&quot;language&quot;:&quot;en-GB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Finnish Forest Industries Federation&quot;,&quot;SiteList&quot;:&quot;Yleinen&quot;,&quot;AuthorMobile&quot;:&quot;+358407506090&quot;,&quot;AuthorDepartment&quot;:&quot;Taloustiimi&quot;,&quot;ddate&quot;:&quot;20 October 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FFIF new layout 2025.pptx  -  Vain luku" id="{827E8D04-E81F-416C-B8CD-3CF98F24D09A}" vid="{B6C01D9B-4206-481E-A6F1-36EBCE75B76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Metsäteollisuu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9EAAB1"/>
    </a:accent1>
    <a:accent2>
      <a:srgbClr val="99CC00"/>
    </a:accent2>
    <a:accent3>
      <a:srgbClr val="001999"/>
    </a:accent3>
    <a:accent4>
      <a:srgbClr val="FC831B"/>
    </a:accent4>
    <a:accent5>
      <a:srgbClr val="86766E"/>
    </a:accent5>
    <a:accent6>
      <a:srgbClr val="DDDE00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A74FF2C</Template>
  <TotalTime>40</TotalTime>
  <Words>16</Words>
  <Application>Microsoft Office PowerPoint</Application>
  <PresentationFormat>Mukautettu</PresentationFormat>
  <Paragraphs>4</Paragraphs>
  <Slides>1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Linkit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8" baseType="lpstr">
      <vt:lpstr>Aptos</vt:lpstr>
      <vt:lpstr>Wingdings</vt:lpstr>
      <vt:lpstr>Segoe UI</vt:lpstr>
      <vt:lpstr>Calibri</vt:lpstr>
      <vt:lpstr>Arial</vt:lpstr>
      <vt:lpstr>Office-teema</vt:lpstr>
      <vt:lpstr>\\metsa\shares\yleiset\Yhteiset\Tilda\TIETOPALVELU\Metryn nettisivuston tiedostot\Vienti\FI_PBL_MT_20_Metsäteollisuuden_vienti_1960_vuosittain.xlsx!infoboxit!R21S11:R33S15</vt:lpstr>
      <vt:lpstr>Forest Industry Exports from Finland Since 1960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Liimatainen Elias</cp:lastModifiedBy>
  <cp:revision>8</cp:revision>
  <dcterms:created xsi:type="dcterms:W3CDTF">2025-10-20T06:54:55Z</dcterms:created>
  <dcterms:modified xsi:type="dcterms:W3CDTF">2025-10-30T13:52:57Z</dcterms:modified>
</cp:coreProperties>
</file>