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media/image3.bin" ContentType="image/sv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4"/>
  </p:notesMasterIdLst>
  <p:sldIdLst>
    <p:sldId id="3178" r:id="rId3"/>
  </p:sldIdLst>
  <p:sldSz cx="18288000" cy="10080625"/>
  <p:notesSz cx="6858000" cy="9144000"/>
  <p:embeddedFontLst>
    <p:embeddedFont>
      <p:font typeface="Segoe UI" panose="020B0502040204020203" pitchFamily="34" charset="0"/>
      <p:regular r:id="rId5"/>
      <p:bold r:id="rId6"/>
      <p:italic r:id="rId7"/>
      <p:boldItalic r:id="rId8"/>
    </p:embeddedFont>
  </p:embeddedFontLst>
  <p:custDataLst>
    <p:custData r:id="rId1"/>
    <p:tags r:id="rId9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014"/>
    <a:srgbClr val="4DA33C"/>
    <a:srgbClr val="000000"/>
    <a:srgbClr val="FFFFFF"/>
    <a:srgbClr val="262626"/>
    <a:srgbClr val="FA8C6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13.3.2026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C37B-BA4A-4153-8B6D-5C8DAF75F0C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241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author's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46ABA8F-6272-FCDA-6E95-585A5DB88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4E0DA5-18DE-A644-EDE2-43F450507F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189026"/>
            <a:ext cx="5907554" cy="460827"/>
          </a:xfrm>
        </p:spPr>
        <p:txBody>
          <a:bodyPr lIns="0" anchor="ctr" anchorCtr="0"/>
          <a:lstStyle>
            <a:lvl1pPr marL="0" indent="0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Table</a:t>
            </a:r>
            <a:r>
              <a:rPr lang="en-GB" dirty="0"/>
              <a:t> of </a:t>
            </a:r>
            <a:r>
              <a:rPr lang="en-GB" dirty="0" err="1"/>
              <a:t>contents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1</a:t>
            </a:r>
            <a:endParaRPr lang="en-GB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2</a:t>
            </a:r>
            <a:endParaRPr lang="en-GB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3</a:t>
            </a:r>
            <a:endParaRPr lang="en-GB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4</a:t>
            </a:r>
            <a:endParaRPr lang="en-GB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5</a:t>
            </a:r>
            <a:endParaRPr lang="en-GB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6</a:t>
            </a:r>
            <a:endParaRPr lang="en-GB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7</a:t>
            </a:r>
            <a:endParaRPr lang="en-GB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8</a:t>
            </a:r>
            <a:endParaRPr lang="en-GB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9</a:t>
            </a:r>
            <a:endParaRPr lang="en-GB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CB8A2000-7267-A783-BC17-93724A01E9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8F42348-41F0-D383-9941-BC0DCBCA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6"/>
            <a:ext cx="5449137" cy="6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GB"/>
              <a:t>5 November 2025</a:t>
            </a:r>
            <a:endParaRPr lang="en-GB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F09C5E-9C04-4074-5484-8FED66D35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57960033-4C69-22C2-9C0B-AB7654D9C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89640" y="9164874"/>
            <a:ext cx="5907554" cy="460827"/>
          </a:xfrm>
        </p:spPr>
        <p:txBody>
          <a:bodyPr lIns="0" rIns="0" anchor="ctr" anchorCtr="0"/>
          <a:lstStyle>
            <a:lvl1pPr marL="0" indent="0" algn="r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00E27-24A0-C8EE-D7EF-1B7EA2CD7E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EDC7641C-3CE6-875A-13FE-4D6BECF54B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4867147-F341-D819-869B-532ECA7AF5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3FBFC3B-8CF0-DDC2-FCCB-3780A65CC0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61FAD1B4-0628-D009-600F-219E4B2AB9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6D0FF1F0-4D28-1D48-50C9-777E172B65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6884904D-A39A-FFF5-0DA7-7F5C09754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/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9869251D-73AA-A98B-2BF7-32F15F85FF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1E9DE9F-25EA-0B27-099E-E65C361334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en-GB" dirty="0" err="1"/>
              <a:t>Process</a:t>
            </a:r>
            <a:r>
              <a:rPr lang="en-GB" dirty="0"/>
              <a:t> </a:t>
            </a:r>
            <a:r>
              <a:rPr lang="en-GB" dirty="0" err="1"/>
              <a:t>chart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8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7</a:t>
            </a:r>
            <a:endParaRPr lang="en-GB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6</a:t>
            </a:r>
            <a:endParaRPr lang="en-GB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81BE3F97-3673-794B-271C-31DD2A2C46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Content box</a:t>
            </a:r>
            <a:endParaRPr lang="en-GB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DCA5FBB1-5B17-AA71-1249-AFAB260F9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quote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and </a:t>
            </a:r>
            <a:r>
              <a:rPr lang="en-GB"/>
              <a:t>organization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F3EDE206-A494-FE3E-771E-5FBD991457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, e.g. </a:t>
            </a:r>
            <a:r>
              <a:rPr lang="en-GB" dirty="0" err="1"/>
              <a:t>name</a:t>
            </a:r>
            <a:r>
              <a:rPr lang="en-GB" dirty="0"/>
              <a:t> of </a:t>
            </a:r>
            <a:r>
              <a:rPr lang="en-GB" dirty="0" err="1"/>
              <a:t>organization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9" y="1321003"/>
            <a:ext cx="6489700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GB" sz="2400" cap="all" baseline="0" dirty="0" err="1">
                <a:solidFill>
                  <a:schemeClr val="tx2"/>
                </a:solidFill>
              </a:rPr>
              <a:t>Add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eyebrow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text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here</a:t>
            </a:r>
            <a:endParaRPr lang="en-GB" sz="2400" cap="all" baseline="0" dirty="0">
              <a:solidFill>
                <a:schemeClr val="tx2"/>
              </a:solidFill>
            </a:endParaRP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en-GB" dirty="0" err="1"/>
              <a:t>Add</a:t>
            </a:r>
            <a:r>
              <a:rPr lang="en-GB" dirty="0"/>
              <a:t> logo</a:t>
            </a:r>
            <a:endParaRPr lang="en-GB"/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BDAA0F22-AFDD-0E5C-2223-5D98B7864B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C568F4B-9D77-6A9B-C4D6-C108054ED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912" y="1238851"/>
            <a:ext cx="7846175" cy="7581300"/>
          </a:xfrm>
          <a:prstGeom prst="rect">
            <a:avLst/>
          </a:prstGeom>
        </p:spPr>
      </p:pic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624D4686-5BC0-AF6C-45BE-7AF6BD5D5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7574BE2-B2E5-797E-1C6B-556C056BC1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70F768E5-4643-63FA-0D02-32D62477E8A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3060699"/>
            <a:ext cx="7772400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58299" y="3060698"/>
            <a:ext cx="7807325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49ABCB44-BE0C-D73C-6BC2-BD97DE556B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59683" y="4446146"/>
            <a:ext cx="7736681" cy="4652085"/>
          </a:xfrm>
        </p:spPr>
        <p:txBody>
          <a:bodyPr/>
          <a:lstStyle>
            <a:lvl1pPr marL="266700" marR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258300" y="4436591"/>
            <a:ext cx="7774782" cy="4661640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2CD9B89F-54F8-9242-9AD6-C82187442E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B046AC9E-9D32-6128-E9E4-C65C517C9D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06321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04C517-414F-3400-4EC0-CB77ABB8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7EC59-EF43-7B61-11DB-37AAAA503A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endParaRPr lang="en-GB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EYEBROW TEXT HERE</a:t>
            </a:r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3C6AF1B-FFF3-F935-8CCD-AEF47F3C5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D157CAB5-CA68-63B3-B35F-BABBB9BD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40200" y="9644064"/>
            <a:ext cx="997742" cy="436562"/>
          </a:xfrm>
        </p:spPr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3FD06560-06C0-2A93-E59A-288E69A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79800" y="9644063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large</a:t>
            </a:r>
            <a:r>
              <a:rPr lang="en-GB" dirty="0"/>
              <a:t> </a:t>
            </a:r>
            <a:r>
              <a:rPr lang="en-GB" dirty="0" err="1"/>
              <a:t>heading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E1EE228A-6C5D-C3B5-F294-D37A6411B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45375" y="1223963"/>
            <a:ext cx="9620250" cy="7596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0475" y="3576638"/>
            <a:ext cx="5897563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2071472B-38B1-D229-27FA-431DCDCABB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photo</a:t>
            </a:r>
            <a:r>
              <a:rPr lang="en-GB" dirty="0"/>
              <a:t> </a:t>
            </a:r>
            <a:r>
              <a:rPr lang="en-GB" dirty="0" err="1"/>
              <a:t>by</a:t>
            </a:r>
            <a:r>
              <a:rPr lang="en-GB" dirty="0"/>
              <a:t> </a:t>
            </a:r>
            <a:r>
              <a:rPr lang="en-GB" dirty="0" err="1"/>
              <a:t>clicking</a:t>
            </a:r>
            <a:r>
              <a:rPr lang="en-GB" dirty="0"/>
              <a:t> </a:t>
            </a:r>
            <a:r>
              <a:rPr lang="en-GB" dirty="0" err="1"/>
              <a:t>the</a:t>
            </a:r>
            <a:r>
              <a:rPr lang="en-GB" dirty="0"/>
              <a:t> </a:t>
            </a:r>
            <a:r>
              <a:rPr lang="en-GB" dirty="0" err="1"/>
              <a:t>button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4125" y="3576638"/>
            <a:ext cx="5899150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Tekstin paikkamerkki 23">
            <a:extLst>
              <a:ext uri="{FF2B5EF4-FFF2-40B4-BE49-F238E27FC236}">
                <a16:creationId xmlns:a16="http://schemas.microsoft.com/office/drawing/2014/main" id="{030E2194-AF0E-72AE-F23A-F28A765123D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200B2AD-43B8-A6CB-1B44-3A9EA1EFCA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F8F0A1BA-D433-E278-E538-B512987A7D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d_lahde" hidden="1">
            <a:extLst>
              <a:ext uri="{FF2B5EF4-FFF2-40B4-BE49-F238E27FC236}">
                <a16:creationId xmlns:a16="http://schemas.microsoft.com/office/drawing/2014/main" id="{86FD2EB5-EAB2-08E4-6480-451B53D2E45D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endParaRPr lang="fi-FI" sz="1470">
              <a:solidFill>
                <a:srgbClr val="58594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1844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68935FEA-47D6-3C16-41CA-5FF7BBDCB9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8649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39AF4E2-B519-D47B-21D5-7E9D6FFA1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5668B357-17DB-F40B-FC9C-FDD3F71619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F7F3E53-81DA-3FB0-ADA0-80DB6817FE8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382905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3B1C30D-2681-D370-1879-E7F7BD150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10" name="Tekstin paikkamerkki 23">
            <a:extLst>
              <a:ext uri="{FF2B5EF4-FFF2-40B4-BE49-F238E27FC236}">
                <a16:creationId xmlns:a16="http://schemas.microsoft.com/office/drawing/2014/main" id="{3BB868E8-D0C4-CC2E-816F-640084EF20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C8B69E31-EB40-8BF9-E5F8-7FB0FB2A24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601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621B08-7E95-1721-1477-329CF0FCBA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EC230D99-997F-12AA-B512-108E302A47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939" dirty="0"/>
                <a:t>  </a:t>
              </a:r>
              <a:endParaRPr lang="en-GB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+mn-lt"/>
              </a:rPr>
              <a:t>© Finnish Forest Industries Federation</a:t>
            </a:r>
            <a:endParaRPr lang="en-GB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3E10155-2728-2E9D-428E-898CCF7DA0D1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78" y="8831279"/>
            <a:ext cx="3264273" cy="3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8.emf"/><Relationship Id="rId4" Type="http://schemas.openxmlformats.org/officeDocument/2006/relationships/oleObject" Target="file:///\\metsa\shares\yleiset\Yhteiset\Tilda\TIETOPALVELU\Metryn%20nettisivuston%20tiedostot\Vienti\FI_PBL_MT_20_vienti%20alueittain%20kartalla.xlsx!Info!R18S2:R31S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7F29CE-269E-44B9-BAB8-D07EA521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764229"/>
            <a:ext cx="16031690" cy="108940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i-FI" cap="none" dirty="0">
                <a:solidFill>
                  <a:schemeClr val="accent6"/>
                </a:solidFill>
              </a:rPr>
              <a:t>Export </a:t>
            </a:r>
            <a:r>
              <a:rPr lang="fi-FI" dirty="0">
                <a:solidFill>
                  <a:schemeClr val="accent6"/>
                </a:solidFill>
              </a:rPr>
              <a:t>M</a:t>
            </a:r>
            <a:r>
              <a:rPr lang="fi-FI" cap="none" dirty="0">
                <a:solidFill>
                  <a:schemeClr val="accent6"/>
                </a:solidFill>
              </a:rPr>
              <a:t>arkets for </a:t>
            </a:r>
            <a:r>
              <a:rPr lang="fi-FI" cap="none" dirty="0" err="1">
                <a:solidFill>
                  <a:schemeClr val="accent6"/>
                </a:solidFill>
              </a:rPr>
              <a:t>Finnish</a:t>
            </a:r>
            <a:r>
              <a:rPr lang="fi-FI" cap="none" dirty="0">
                <a:solidFill>
                  <a:schemeClr val="accent6"/>
                </a:solidFill>
              </a:rPr>
              <a:t> </a:t>
            </a:r>
            <a:r>
              <a:rPr lang="fi-FI" cap="none" dirty="0" err="1">
                <a:solidFill>
                  <a:schemeClr val="accent6"/>
                </a:solidFill>
              </a:rPr>
              <a:t>Forest</a:t>
            </a:r>
            <a:r>
              <a:rPr lang="fi-FI" cap="none" dirty="0">
                <a:solidFill>
                  <a:schemeClr val="accent6"/>
                </a:solidFill>
              </a:rPr>
              <a:t> </a:t>
            </a:r>
            <a:r>
              <a:rPr lang="fi-FI" dirty="0">
                <a:solidFill>
                  <a:schemeClr val="accent6"/>
                </a:solidFill>
              </a:rPr>
              <a:t>I</a:t>
            </a:r>
            <a:r>
              <a:rPr lang="fi-FI" cap="none" dirty="0">
                <a:solidFill>
                  <a:schemeClr val="accent6"/>
                </a:solidFill>
              </a:rPr>
              <a:t>ndustry 2025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71B6F51-605D-3457-0927-EF5BB1DDF6B6}"/>
              </a:ext>
            </a:extLst>
          </p:cNvPr>
          <p:cNvSpPr txBox="1"/>
          <p:nvPr/>
        </p:nvSpPr>
        <p:spPr>
          <a:xfrm>
            <a:off x="12394352" y="6348004"/>
            <a:ext cx="5272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Finnish forest industry export including Furniture industry.</a:t>
            </a:r>
            <a:endParaRPr lang="fi-FI" sz="1600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EF93DAC7-7C81-E9C0-FDE9-0CD9A1D27100}"/>
              </a:ext>
            </a:extLst>
          </p:cNvPr>
          <p:cNvGrpSpPr/>
          <p:nvPr/>
        </p:nvGrpSpPr>
        <p:grpSpPr>
          <a:xfrm>
            <a:off x="842952" y="1688617"/>
            <a:ext cx="11312816" cy="7658626"/>
            <a:chOff x="-31622" y="1052736"/>
            <a:chExt cx="7708320" cy="5395824"/>
          </a:xfrm>
        </p:grpSpPr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91E3E6D0-FC5F-2184-9F91-AB843A49A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622" y="1052736"/>
              <a:ext cx="7708320" cy="5395824"/>
            </a:xfrm>
            <a:prstGeom prst="rect">
              <a:avLst/>
            </a:prstGeom>
          </p:spPr>
        </p:pic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28D0EF74-B997-8081-B908-0BE80CCDD2C4}"/>
                </a:ext>
              </a:extLst>
            </p:cNvPr>
            <p:cNvGrpSpPr/>
            <p:nvPr/>
          </p:nvGrpSpPr>
          <p:grpSpPr>
            <a:xfrm>
              <a:off x="1600940" y="3361900"/>
              <a:ext cx="799442" cy="650380"/>
              <a:chOff x="1600940" y="3361900"/>
              <a:chExt cx="799442" cy="650380"/>
            </a:xfrm>
          </p:grpSpPr>
          <p:sp>
            <p:nvSpPr>
              <p:cNvPr id="63" name="Ellipsi 62">
                <a:extLst>
                  <a:ext uri="{FF2B5EF4-FFF2-40B4-BE49-F238E27FC236}">
                    <a16:creationId xmlns:a16="http://schemas.microsoft.com/office/drawing/2014/main" id="{C0258E94-2570-BAC7-6C0A-FF020B9C70B0}"/>
                  </a:ext>
                </a:extLst>
              </p:cNvPr>
              <p:cNvSpPr/>
              <p:nvPr/>
            </p:nvSpPr>
            <p:spPr>
              <a:xfrm>
                <a:off x="1600940" y="3361900"/>
                <a:ext cx="650378" cy="650380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kstiruutu 63">
                <a:extLst>
                  <a:ext uri="{FF2B5EF4-FFF2-40B4-BE49-F238E27FC236}">
                    <a16:creationId xmlns:a16="http://schemas.microsoft.com/office/drawing/2014/main" id="{A2980FB8-4725-A9E4-C7FA-2F9FAA91E0B8}"/>
                  </a:ext>
                </a:extLst>
              </p:cNvPr>
              <p:cNvSpPr txBox="1"/>
              <p:nvPr/>
            </p:nvSpPr>
            <p:spPr>
              <a:xfrm>
                <a:off x="1731453" y="3524458"/>
                <a:ext cx="668929" cy="325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b="1" dirty="0">
                    <a:solidFill>
                      <a:schemeClr val="accent6"/>
                    </a:solidFill>
                  </a:rPr>
                  <a:t>9%</a:t>
                </a:r>
              </a:p>
            </p:txBody>
          </p:sp>
        </p:grp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8E7CD347-EC25-C307-598A-C08E3305BD57}"/>
                </a:ext>
              </a:extLst>
            </p:cNvPr>
            <p:cNvGrpSpPr/>
            <p:nvPr/>
          </p:nvGrpSpPr>
          <p:grpSpPr>
            <a:xfrm>
              <a:off x="4050252" y="4125799"/>
              <a:ext cx="570906" cy="489624"/>
              <a:chOff x="5499845" y="4186263"/>
              <a:chExt cx="607681" cy="521164"/>
            </a:xfrm>
          </p:grpSpPr>
          <p:sp>
            <p:nvSpPr>
              <p:cNvPr id="60" name="Ellipsi 59">
                <a:extLst>
                  <a:ext uri="{FF2B5EF4-FFF2-40B4-BE49-F238E27FC236}">
                    <a16:creationId xmlns:a16="http://schemas.microsoft.com/office/drawing/2014/main" id="{D2F907CF-B3F7-825A-EFF4-1C086E3525FA}"/>
                  </a:ext>
                </a:extLst>
              </p:cNvPr>
              <p:cNvSpPr/>
              <p:nvPr/>
            </p:nvSpPr>
            <p:spPr>
              <a:xfrm>
                <a:off x="5499845" y="4186263"/>
                <a:ext cx="521162" cy="521164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kstiruutu 61">
                <a:extLst>
                  <a:ext uri="{FF2B5EF4-FFF2-40B4-BE49-F238E27FC236}">
                    <a16:creationId xmlns:a16="http://schemas.microsoft.com/office/drawing/2014/main" id="{E9377510-F269-DC45-C16F-AAD724E0404F}"/>
                  </a:ext>
                </a:extLst>
              </p:cNvPr>
              <p:cNvSpPr txBox="1"/>
              <p:nvPr/>
            </p:nvSpPr>
            <p:spPr>
              <a:xfrm>
                <a:off x="5531462" y="4297136"/>
                <a:ext cx="576064" cy="346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b="1" dirty="0">
                    <a:solidFill>
                      <a:schemeClr val="accent6"/>
                    </a:solidFill>
                  </a:rPr>
                  <a:t>6%</a:t>
                </a:r>
              </a:p>
            </p:txBody>
          </p:sp>
        </p:grpSp>
        <p:grpSp>
          <p:nvGrpSpPr>
            <p:cNvPr id="37" name="Ryhmä 36">
              <a:extLst>
                <a:ext uri="{FF2B5EF4-FFF2-40B4-BE49-F238E27FC236}">
                  <a16:creationId xmlns:a16="http://schemas.microsoft.com/office/drawing/2014/main" id="{6BE30A0E-91E6-6F6A-5551-461132145395}"/>
                </a:ext>
              </a:extLst>
            </p:cNvPr>
            <p:cNvGrpSpPr/>
            <p:nvPr/>
          </p:nvGrpSpPr>
          <p:grpSpPr>
            <a:xfrm>
              <a:off x="6002645" y="3405866"/>
              <a:ext cx="871529" cy="689564"/>
              <a:chOff x="6002645" y="3405866"/>
              <a:chExt cx="871529" cy="689564"/>
            </a:xfrm>
          </p:grpSpPr>
          <p:sp>
            <p:nvSpPr>
              <p:cNvPr id="58" name="Ellipsi 57">
                <a:extLst>
                  <a:ext uri="{FF2B5EF4-FFF2-40B4-BE49-F238E27FC236}">
                    <a16:creationId xmlns:a16="http://schemas.microsoft.com/office/drawing/2014/main" id="{21EE3575-A529-0CDA-1B89-883230763440}"/>
                  </a:ext>
                </a:extLst>
              </p:cNvPr>
              <p:cNvSpPr/>
              <p:nvPr/>
            </p:nvSpPr>
            <p:spPr>
              <a:xfrm>
                <a:off x="6002645" y="3405866"/>
                <a:ext cx="689564" cy="689564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kstiruutu 58">
                <a:extLst>
                  <a:ext uri="{FF2B5EF4-FFF2-40B4-BE49-F238E27FC236}">
                    <a16:creationId xmlns:a16="http://schemas.microsoft.com/office/drawing/2014/main" id="{2F216976-1964-9358-D337-878732357E0F}"/>
                  </a:ext>
                </a:extLst>
              </p:cNvPr>
              <p:cNvSpPr txBox="1"/>
              <p:nvPr/>
            </p:nvSpPr>
            <p:spPr>
              <a:xfrm>
                <a:off x="6093341" y="3588016"/>
                <a:ext cx="780833" cy="325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b="1" dirty="0">
                    <a:solidFill>
                      <a:schemeClr val="accent6"/>
                    </a:solidFill>
                  </a:rPr>
                  <a:t>22%</a:t>
                </a:r>
              </a:p>
            </p:txBody>
          </p:sp>
        </p:grpSp>
        <p:grpSp>
          <p:nvGrpSpPr>
            <p:cNvPr id="41" name="Ryhmä 40">
              <a:extLst>
                <a:ext uri="{FF2B5EF4-FFF2-40B4-BE49-F238E27FC236}">
                  <a16:creationId xmlns:a16="http://schemas.microsoft.com/office/drawing/2014/main" id="{402C4BCB-C738-03A0-3F9F-2346F027A8EA}"/>
                </a:ext>
              </a:extLst>
            </p:cNvPr>
            <p:cNvGrpSpPr/>
            <p:nvPr/>
          </p:nvGrpSpPr>
          <p:grpSpPr>
            <a:xfrm>
              <a:off x="2370677" y="4694917"/>
              <a:ext cx="570906" cy="489624"/>
              <a:chOff x="3712077" y="4792041"/>
              <a:chExt cx="607681" cy="521164"/>
            </a:xfrm>
          </p:grpSpPr>
          <p:sp>
            <p:nvSpPr>
              <p:cNvPr id="55" name="Ellipsi 54">
                <a:extLst>
                  <a:ext uri="{FF2B5EF4-FFF2-40B4-BE49-F238E27FC236}">
                    <a16:creationId xmlns:a16="http://schemas.microsoft.com/office/drawing/2014/main" id="{CA3DF86D-B080-AAB2-D8DB-4597A8CB4E49}"/>
                  </a:ext>
                </a:extLst>
              </p:cNvPr>
              <p:cNvSpPr/>
              <p:nvPr/>
            </p:nvSpPr>
            <p:spPr>
              <a:xfrm>
                <a:off x="3712077" y="4792041"/>
                <a:ext cx="521162" cy="521164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Tekstiruutu 56">
                <a:extLst>
                  <a:ext uri="{FF2B5EF4-FFF2-40B4-BE49-F238E27FC236}">
                    <a16:creationId xmlns:a16="http://schemas.microsoft.com/office/drawing/2014/main" id="{16EE4F31-FBDE-A3BF-E59E-ADA89A70E062}"/>
                  </a:ext>
                </a:extLst>
              </p:cNvPr>
              <p:cNvSpPr txBox="1"/>
              <p:nvPr/>
            </p:nvSpPr>
            <p:spPr>
              <a:xfrm>
                <a:off x="3743695" y="4883170"/>
                <a:ext cx="576063" cy="346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b="1" dirty="0">
                    <a:solidFill>
                      <a:schemeClr val="accent6"/>
                    </a:solidFill>
                  </a:rPr>
                  <a:t>3%</a:t>
                </a:r>
              </a:p>
            </p:txBody>
          </p:sp>
        </p:grpSp>
        <p:grpSp>
          <p:nvGrpSpPr>
            <p:cNvPr id="45" name="Ryhmä 44">
              <a:extLst>
                <a:ext uri="{FF2B5EF4-FFF2-40B4-BE49-F238E27FC236}">
                  <a16:creationId xmlns:a16="http://schemas.microsoft.com/office/drawing/2014/main" id="{BE64E724-6D45-0E25-C27B-392AE277BBED}"/>
                </a:ext>
              </a:extLst>
            </p:cNvPr>
            <p:cNvGrpSpPr/>
            <p:nvPr/>
          </p:nvGrpSpPr>
          <p:grpSpPr>
            <a:xfrm>
              <a:off x="6125218" y="4526385"/>
              <a:ext cx="622485" cy="489624"/>
              <a:chOff x="6125218" y="4526385"/>
              <a:chExt cx="622485" cy="489624"/>
            </a:xfrm>
          </p:grpSpPr>
          <p:sp>
            <p:nvSpPr>
              <p:cNvPr id="53" name="Ellipsi 52">
                <a:extLst>
                  <a:ext uri="{FF2B5EF4-FFF2-40B4-BE49-F238E27FC236}">
                    <a16:creationId xmlns:a16="http://schemas.microsoft.com/office/drawing/2014/main" id="{D581E308-C9DF-0344-F808-7E8190CC834E}"/>
                  </a:ext>
                </a:extLst>
              </p:cNvPr>
              <p:cNvSpPr/>
              <p:nvPr/>
            </p:nvSpPr>
            <p:spPr>
              <a:xfrm>
                <a:off x="6125218" y="4526385"/>
                <a:ext cx="543501" cy="489624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Tekstiruutu 53">
                <a:extLst>
                  <a:ext uri="{FF2B5EF4-FFF2-40B4-BE49-F238E27FC236}">
                    <a16:creationId xmlns:a16="http://schemas.microsoft.com/office/drawing/2014/main" id="{CD05226D-6679-A38C-D2C8-6EAC25F17C9A}"/>
                  </a:ext>
                </a:extLst>
              </p:cNvPr>
              <p:cNvSpPr txBox="1"/>
              <p:nvPr/>
            </p:nvSpPr>
            <p:spPr>
              <a:xfrm>
                <a:off x="6206501" y="4617899"/>
                <a:ext cx="541202" cy="325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b="1" dirty="0">
                    <a:solidFill>
                      <a:schemeClr val="accent6"/>
                    </a:solidFill>
                  </a:rPr>
                  <a:t>1%</a:t>
                </a:r>
              </a:p>
            </p:txBody>
          </p:sp>
        </p:grpSp>
        <p:grpSp>
          <p:nvGrpSpPr>
            <p:cNvPr id="49" name="Ryhmä 48">
              <a:extLst>
                <a:ext uri="{FF2B5EF4-FFF2-40B4-BE49-F238E27FC236}">
                  <a16:creationId xmlns:a16="http://schemas.microsoft.com/office/drawing/2014/main" id="{B8EAFA6F-6F8B-F6AE-1B46-994ED8AE05D8}"/>
                </a:ext>
              </a:extLst>
            </p:cNvPr>
            <p:cNvGrpSpPr/>
            <p:nvPr/>
          </p:nvGrpSpPr>
          <p:grpSpPr>
            <a:xfrm>
              <a:off x="3614696" y="3031739"/>
              <a:ext cx="1083476" cy="1083480"/>
              <a:chOff x="3614696" y="3031739"/>
              <a:chExt cx="1083476" cy="1083480"/>
            </a:xfrm>
          </p:grpSpPr>
          <p:sp>
            <p:nvSpPr>
              <p:cNvPr id="51" name="Ellipsi 50">
                <a:extLst>
                  <a:ext uri="{FF2B5EF4-FFF2-40B4-BE49-F238E27FC236}">
                    <a16:creationId xmlns:a16="http://schemas.microsoft.com/office/drawing/2014/main" id="{BFA6DD87-46DC-B8A4-2C25-D2EECDC2D613}"/>
                  </a:ext>
                </a:extLst>
              </p:cNvPr>
              <p:cNvSpPr/>
              <p:nvPr/>
            </p:nvSpPr>
            <p:spPr>
              <a:xfrm>
                <a:off x="3614696" y="3031739"/>
                <a:ext cx="1083476" cy="1083480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ekstiruutu 51">
                <a:extLst>
                  <a:ext uri="{FF2B5EF4-FFF2-40B4-BE49-F238E27FC236}">
                    <a16:creationId xmlns:a16="http://schemas.microsoft.com/office/drawing/2014/main" id="{B53D2465-5F11-1F6D-F1C7-2EF68C56C6E6}"/>
                  </a:ext>
                </a:extLst>
              </p:cNvPr>
              <p:cNvSpPr txBox="1"/>
              <p:nvPr/>
            </p:nvSpPr>
            <p:spPr>
              <a:xfrm>
                <a:off x="3914676" y="3434158"/>
                <a:ext cx="706482" cy="325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b="1" dirty="0">
                    <a:solidFill>
                      <a:schemeClr val="accent6"/>
                    </a:solidFill>
                  </a:rPr>
                  <a:t>59%</a:t>
                </a:r>
              </a:p>
            </p:txBody>
          </p:sp>
        </p:grpSp>
      </p:grp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C6C1B17-9F2F-DCA0-DC6D-94AD90C1D48A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Source: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Customs</a:t>
            </a:r>
            <a:endParaRPr lang="fi-FI" dirty="0"/>
          </a:p>
        </p:txBody>
      </p:sp>
      <p:sp>
        <p:nvSpPr>
          <p:cNvPr id="5" name="Dian numeron paikkamerkki 12">
            <a:extLst>
              <a:ext uri="{FF2B5EF4-FFF2-40B4-BE49-F238E27FC236}">
                <a16:creationId xmlns:a16="http://schemas.microsoft.com/office/drawing/2014/main" id="{17A60121-2F68-E707-59D4-43EA51CE28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179800" y="9644063"/>
            <a:ext cx="493867" cy="436561"/>
          </a:xfrm>
        </p:spPr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6F7FCA68-F99E-BC2B-D662-0610A99AE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931256"/>
              </p:ext>
            </p:extLst>
          </p:nvPr>
        </p:nvGraphicFramePr>
        <p:xfrm>
          <a:off x="12394352" y="2643853"/>
          <a:ext cx="4738215" cy="3754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762308" imgH="2981438" progId="Excel.Sheet.12">
                  <p:link updateAutomatic="1"/>
                </p:oleObj>
              </mc:Choice>
              <mc:Fallback>
                <p:oleObj name="Worksheet" r:id="rId4" imgW="3762308" imgH="2981438" progId="Excel.Sheet.12">
                  <p:link updateAutomatic="1"/>
                  <p:pic>
                    <p:nvPicPr>
                      <p:cNvPr id="93" name="Objekti 92">
                        <a:extLst>
                          <a:ext uri="{FF2B5EF4-FFF2-40B4-BE49-F238E27FC236}">
                            <a16:creationId xmlns:a16="http://schemas.microsoft.com/office/drawing/2014/main" id="{5A56C1C6-8A03-278B-3B19-495A2C7AF8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94352" y="2643853"/>
                        <a:ext cx="4738215" cy="3754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56142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en-GB&quot;,&quot;unit&quot;:&quot;Yleinen&quot;,&quot;postalAddress&quot;:&quot;&quot;,&quot;postalCode&quot;:&quot;&quot;,&quot;postOffice&quot;:&quot;&quot;,&quot;streetAddress&quot;:&quot;Snellmaninkatu 13&quot;,&quot;streetPostOffice&quot;:&quot;FI-00170 Helsinki&quot;,&quot;tel&quot;:&quot;+358 9 132 61&quot;,&quot;fax&quot;:&quot;+358 9 132 4445&quot;,&quot;email&quot;:&quot;name.surname@forestindustries.fi&quot;,&quot;www&quot;:&quot;www.forestindustries.fi&quot;,&quot;companyInfo&quot;:&quot;&quot;,&quot;addressLayout&quot;:&quot;9118ba33-9118-9118-9118-9118ba331b56&quot;,&quot;companyName&quot;:&quot;Finnish Forest Industries Federation&quot;,&quot;domicile&quot;:&quot;Helsinki&quot;,&quot;customFields&quot;:null}"/>
  <p:tag name="KAMELEONDOCUMENT" val="{&quot;content&quot;:&quot;a74d9800-6d87-4f1e-9465-10b508a4a68e&quot;,&quot;module&quot;:&quot;ef23504f-7fcd-4484-b491-9ebeb84fe42b&quot;,&quot;language&quot;:&quot;en-GB&quot;,&quot;author&quot;:&quot;615ee714-78f8-4d16-b25d-afa5b3242fc0&quot;,&quot;properties&quot;:{&quot;AuthorName&quot;:&quot;Huhtala-Hedman Ville&quot;,&quot;AuthorTitle&quot;:&quot;Tilastopäällikkö&quot;,&quot;AuthorEmail&quot;:&quot;ville.huhtala-hedman@forestindustries.fi&quot;,&quot;AuthorPhone&quot;:&quot;&quot;,&quot;CompanyList&quot;:&quot;Finnish Forest Industries Federation&quot;,&quot;SiteList&quot;:&quot;Yleinen&quot;,&quot;AuthorMobile&quot;:&quot;+358 408241001&quot;,&quot;AuthorDepartment&quot;:&quot;Taloustiimi&quot;,&quot;ddate&quot;:&quot;5 November 2025&quot;,&quot;dtitle&quot;:null,&quot;dsubtitle&quot;:null},&quot;raw&quot;:{&quot;ddate&quot;:&quot;2025-11-05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FFIF new layout 2025.pptx  -  Vain luku" id="{827E8D04-E81F-416C-B8CD-3CF98F24D09A}" vid="{B6C01D9B-4206-481E-A6F1-36EBCE75B7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kameleondocument xmlns="https://www.kameleon.fi/document">
  <content>a74d9800-6d87-4f1e-9465-10b508a4a68e</content>
  <module>ef23504f-7fcd-4484-b491-9ebeb84fe42b</module>
  <language>en-GB</language>
  <author>615ee714-78f8-4d16-b25d-afa5b3242fc0</author>
  <properties>
    <AuthorName>Huhtala-Hedman Ville</AuthorName>
    <AuthorTitle>Tilastopäällikkö</AuthorTitle>
    <AuthorEmail>ville.huhtala-hedman@forestindustries.fi</AuthorEmail>
    <AuthorPhone/>
    <CompanyList>Finnish Forest Industries Federation</CompanyList>
    <SiteList>Yleinen</SiteList>
    <AuthorMobile>+358 408241001</AuthorMobile>
    <AuthorDepartment>Taloustiimi</AuthorDepartment>
    <ddate>5 November 2025</ddate>
    <dtitle/>
    <dsubtitle/>
  </properties>
  <raw>
    <ddate>2025-11-05</ddate>
  </raw>
</kameleondocument>
</file>

<file path=customXml/itemProps1.xml><?xml version="1.0" encoding="utf-8"?>
<ds:datastoreItem xmlns:ds="http://schemas.openxmlformats.org/officeDocument/2006/customXml" ds:itemID="{90190D55-BAF5-4699-A98C-E328B7495358}">
  <ds:schemaRefs>
    <ds:schemaRef ds:uri="https://www.kameleon.fi/document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DD2FAF4F</Template>
  <TotalTime>19</TotalTime>
  <Words>33</Words>
  <Application>Microsoft Office PowerPoint</Application>
  <PresentationFormat>Mukautettu</PresentationFormat>
  <Paragraphs>11</Paragraphs>
  <Slides>1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Linkit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Wingdings</vt:lpstr>
      <vt:lpstr>Aptos</vt:lpstr>
      <vt:lpstr>Arial</vt:lpstr>
      <vt:lpstr>Calibri</vt:lpstr>
      <vt:lpstr>Segoe UI</vt:lpstr>
      <vt:lpstr>Office-teema</vt:lpstr>
      <vt:lpstr>\\metsa\shares\yleiset\Yhteiset\Tilda\TIETOPALVELU\Metryn nettisivuston tiedostot\Vienti\FI_PBL_MT_20_vienti alueittain kartalla.xlsx!Info!R18S2:R31S6</vt:lpstr>
      <vt:lpstr>Export Markets for Finnish Forest Industry 2025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Huhtala-Hedman Ville</dc:creator>
  <cp:keywords/>
  <dc:description/>
  <cp:lastModifiedBy>Liimatainen Elias</cp:lastModifiedBy>
  <cp:revision>10</cp:revision>
  <dcterms:created xsi:type="dcterms:W3CDTF">2025-11-05T09:53:29Z</dcterms:created>
  <dcterms:modified xsi:type="dcterms:W3CDTF">2026-03-13T13:19:17Z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2025-11-05T09:55:41Z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94a15c69-9a43-414c-80d5-0e13f5fedae3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