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5"/>
  </p:notesMasterIdLst>
  <p:sldIdLst>
    <p:sldId id="256" r:id="rId3"/>
    <p:sldId id="3178" r:id="rId4"/>
  </p:sldIdLst>
  <p:sldSz cx="18288000" cy="10080625"/>
  <p:notesSz cx="6858000" cy="9144000"/>
  <p:embeddedFontLst>
    <p:embeddedFont>
      <p:font typeface="Segoe UI" panose="020B0502040204020203" pitchFamily="34" charset="0"/>
      <p:regular r:id="rId6"/>
      <p:bold r:id="rId7"/>
      <p:italic r:id="rId8"/>
      <p:boldItalic r:id="rId9"/>
    </p:embeddedFont>
  </p:embeddedFontLst>
  <p:custDataLst>
    <p:custData r:id="rId1"/>
    <p:tags r:id="rId10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5.11.2025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C37B-BA4A-4153-8B6D-5C8DAF75F0C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4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 hidden="1">
            <a:extLst>
              <a:ext uri="{FF2B5EF4-FFF2-40B4-BE49-F238E27FC236}">
                <a16:creationId xmlns:a16="http://schemas.microsoft.com/office/drawing/2014/main" id="{86FD2EB5-EAB2-08E4-6480-451B53D2E45D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fi-FI" sz="1470">
              <a:solidFill>
                <a:srgbClr val="58594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184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emf"/><Relationship Id="rId4" Type="http://schemas.openxmlformats.org/officeDocument/2006/relationships/oleObject" Target="file:///\\metsa\shares\yleiset\Yhteiset\Tilda\TIETOPALVELU\Metryn%20nettisivuston%20tiedostot\Vienti\FI_PBL_MT_20_vienti%20alueittain%20kartalla.xlsx!Info!R18S2:R31S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3B581-AC28-8573-9C8A-CA145786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402" y="2196306"/>
            <a:ext cx="10758941" cy="1836737"/>
          </a:xfrm>
        </p:spPr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Forest Industry </a:t>
            </a:r>
            <a:br>
              <a:rPr lang="fi-FI" dirty="0"/>
            </a:br>
            <a:r>
              <a:rPr lang="fi-FI"/>
              <a:t>Export </a:t>
            </a:r>
            <a:r>
              <a:rPr lang="fi-FI" dirty="0"/>
              <a:t>M</a:t>
            </a:r>
            <a:r>
              <a:rPr lang="fi-FI"/>
              <a:t>arkets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098422-B066-2399-F16B-8535E6AEE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0136EE-9C6D-CD50-2210-289EC7A5B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81CBAD1-096D-D7F1-597C-2999D617D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80A31C9-4007-990F-0DC9-2DC54B8289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5 November 2025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C5B970-1660-6BE9-5FF5-4CFCAB2D72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52EE9A4-6D98-840C-A722-25050FD96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55000" lnSpcReduction="20000"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F29CE-269E-44B9-BAB8-D07EA521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64229"/>
            <a:ext cx="16031690" cy="10894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i-FI" cap="none" dirty="0">
                <a:solidFill>
                  <a:schemeClr val="accent6"/>
                </a:solidFill>
              </a:rPr>
              <a:t>Export </a:t>
            </a:r>
            <a:r>
              <a:rPr lang="fi-FI" dirty="0">
                <a:solidFill>
                  <a:schemeClr val="accent6"/>
                </a:solidFill>
              </a:rPr>
              <a:t>M</a:t>
            </a:r>
            <a:r>
              <a:rPr lang="fi-FI" cap="none" dirty="0">
                <a:solidFill>
                  <a:schemeClr val="accent6"/>
                </a:solidFill>
              </a:rPr>
              <a:t>arkets for </a:t>
            </a:r>
            <a:r>
              <a:rPr lang="fi-FI" cap="none" dirty="0" err="1">
                <a:solidFill>
                  <a:schemeClr val="accent6"/>
                </a:solidFill>
              </a:rPr>
              <a:t>Finnish</a:t>
            </a:r>
            <a:r>
              <a:rPr lang="fi-FI" cap="none" dirty="0">
                <a:solidFill>
                  <a:schemeClr val="accent6"/>
                </a:solidFill>
              </a:rPr>
              <a:t> Forest </a:t>
            </a:r>
            <a:r>
              <a:rPr lang="fi-FI" dirty="0">
                <a:solidFill>
                  <a:schemeClr val="accent6"/>
                </a:solidFill>
              </a:rPr>
              <a:t>I</a:t>
            </a:r>
            <a:r>
              <a:rPr lang="fi-FI" cap="none" dirty="0">
                <a:solidFill>
                  <a:schemeClr val="accent6"/>
                </a:solidFill>
              </a:rPr>
              <a:t>ndustry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71B6F51-605D-3457-0927-EF5BB1DDF6B6}"/>
              </a:ext>
            </a:extLst>
          </p:cNvPr>
          <p:cNvSpPr txBox="1"/>
          <p:nvPr/>
        </p:nvSpPr>
        <p:spPr>
          <a:xfrm>
            <a:off x="12394352" y="6348004"/>
            <a:ext cx="527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Finnish forest industry export including Furniture industry</a:t>
            </a:r>
            <a:endParaRPr lang="fi-FI" sz="1600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F93DAC7-7C81-E9C0-FDE9-0CD9A1D27100}"/>
              </a:ext>
            </a:extLst>
          </p:cNvPr>
          <p:cNvGrpSpPr/>
          <p:nvPr/>
        </p:nvGrpSpPr>
        <p:grpSpPr>
          <a:xfrm>
            <a:off x="842952" y="1688617"/>
            <a:ext cx="11312816" cy="7658626"/>
            <a:chOff x="-31622" y="1052736"/>
            <a:chExt cx="7708320" cy="5395824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1E3E6D0-FC5F-2184-9F91-AB843A4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22" y="1052736"/>
              <a:ext cx="7708320" cy="5395824"/>
            </a:xfrm>
            <a:prstGeom prst="rect">
              <a:avLst/>
            </a:prstGeom>
          </p:spPr>
        </p:pic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28D0EF74-B997-8081-B908-0BE80CCDD2C4}"/>
                </a:ext>
              </a:extLst>
            </p:cNvPr>
            <p:cNvGrpSpPr/>
            <p:nvPr/>
          </p:nvGrpSpPr>
          <p:grpSpPr>
            <a:xfrm>
              <a:off x="1600940" y="3361900"/>
              <a:ext cx="668929" cy="650380"/>
              <a:chOff x="1600940" y="3361900"/>
              <a:chExt cx="668929" cy="650380"/>
            </a:xfrm>
          </p:grpSpPr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C0258E94-2570-BAC7-6C0A-FF020B9C70B0}"/>
                  </a:ext>
                </a:extLst>
              </p:cNvPr>
              <p:cNvSpPr/>
              <p:nvPr/>
            </p:nvSpPr>
            <p:spPr>
              <a:xfrm>
                <a:off x="1600940" y="3361900"/>
                <a:ext cx="650378" cy="6503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kstiruutu 63">
                <a:extLst>
                  <a:ext uri="{FF2B5EF4-FFF2-40B4-BE49-F238E27FC236}">
                    <a16:creationId xmlns:a16="http://schemas.microsoft.com/office/drawing/2014/main" id="{A2980FB8-4725-A9E4-C7FA-2F9FAA91E0B8}"/>
                  </a:ext>
                </a:extLst>
              </p:cNvPr>
              <p:cNvSpPr txBox="1"/>
              <p:nvPr/>
            </p:nvSpPr>
            <p:spPr>
              <a:xfrm>
                <a:off x="1600940" y="3513270"/>
                <a:ext cx="668929" cy="36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10 %</a:t>
                </a:r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8E7CD347-EC25-C307-598A-C08E3305BD57}"/>
                </a:ext>
              </a:extLst>
            </p:cNvPr>
            <p:cNvGrpSpPr/>
            <p:nvPr/>
          </p:nvGrpSpPr>
          <p:grpSpPr>
            <a:xfrm>
              <a:off x="4033143" y="4125799"/>
              <a:ext cx="541202" cy="489624"/>
              <a:chOff x="5481638" y="4186263"/>
              <a:chExt cx="576064" cy="521164"/>
            </a:xfrm>
          </p:grpSpPr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D2F907CF-B3F7-825A-EFF4-1C086E3525FA}"/>
                  </a:ext>
                </a:extLst>
              </p:cNvPr>
              <p:cNvSpPr/>
              <p:nvPr/>
            </p:nvSpPr>
            <p:spPr>
              <a:xfrm>
                <a:off x="5499845" y="4186263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kstiruutu 61">
                <a:extLst>
                  <a:ext uri="{FF2B5EF4-FFF2-40B4-BE49-F238E27FC236}">
                    <a16:creationId xmlns:a16="http://schemas.microsoft.com/office/drawing/2014/main" id="{E9377510-F269-DC45-C16F-AAD724E0404F}"/>
                  </a:ext>
                </a:extLst>
              </p:cNvPr>
              <p:cNvSpPr txBox="1"/>
              <p:nvPr/>
            </p:nvSpPr>
            <p:spPr>
              <a:xfrm>
                <a:off x="5481638" y="4264290"/>
                <a:ext cx="576064" cy="39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6 %</a:t>
                </a:r>
              </a:p>
            </p:txBody>
          </p:sp>
        </p:grpSp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6BE30A0E-91E6-6F6A-5551-461132145395}"/>
                </a:ext>
              </a:extLst>
            </p:cNvPr>
            <p:cNvGrpSpPr/>
            <p:nvPr/>
          </p:nvGrpSpPr>
          <p:grpSpPr>
            <a:xfrm>
              <a:off x="6002645" y="3405866"/>
              <a:ext cx="816257" cy="689564"/>
              <a:chOff x="6002645" y="3405866"/>
              <a:chExt cx="816257" cy="689564"/>
            </a:xfrm>
          </p:grpSpPr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21EE3575-A529-0CDA-1B89-883230763440}"/>
                  </a:ext>
                </a:extLst>
              </p:cNvPr>
              <p:cNvSpPr/>
              <p:nvPr/>
            </p:nvSpPr>
            <p:spPr>
              <a:xfrm>
                <a:off x="6002645" y="3405866"/>
                <a:ext cx="689564" cy="6895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kstiruutu 58">
                <a:extLst>
                  <a:ext uri="{FF2B5EF4-FFF2-40B4-BE49-F238E27FC236}">
                    <a16:creationId xmlns:a16="http://schemas.microsoft.com/office/drawing/2014/main" id="{2F216976-1964-9358-D337-878732357E0F}"/>
                  </a:ext>
                </a:extLst>
              </p:cNvPr>
              <p:cNvSpPr txBox="1"/>
              <p:nvPr/>
            </p:nvSpPr>
            <p:spPr>
              <a:xfrm>
                <a:off x="6038069" y="3556397"/>
                <a:ext cx="780833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21 %</a:t>
                </a:r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402C4BCB-C738-03A0-3F9F-2346F027A8EA}"/>
                </a:ext>
              </a:extLst>
            </p:cNvPr>
            <p:cNvGrpSpPr/>
            <p:nvPr/>
          </p:nvGrpSpPr>
          <p:grpSpPr>
            <a:xfrm>
              <a:off x="2370674" y="4694917"/>
              <a:ext cx="541201" cy="489624"/>
              <a:chOff x="3712077" y="4792041"/>
              <a:chExt cx="576063" cy="521164"/>
            </a:xfrm>
          </p:grpSpPr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CA3DF86D-B080-AAB2-D8DB-4597A8CB4E49}"/>
                  </a:ext>
                </a:extLst>
              </p:cNvPr>
              <p:cNvSpPr/>
              <p:nvPr/>
            </p:nvSpPr>
            <p:spPr>
              <a:xfrm>
                <a:off x="3712077" y="4792041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kstiruutu 56">
                <a:extLst>
                  <a:ext uri="{FF2B5EF4-FFF2-40B4-BE49-F238E27FC236}">
                    <a16:creationId xmlns:a16="http://schemas.microsoft.com/office/drawing/2014/main" id="{16EE4F31-FBDE-A3BF-E59E-ADA89A70E062}"/>
                  </a:ext>
                </a:extLst>
              </p:cNvPr>
              <p:cNvSpPr txBox="1"/>
              <p:nvPr/>
            </p:nvSpPr>
            <p:spPr>
              <a:xfrm>
                <a:off x="3712077" y="4856435"/>
                <a:ext cx="576063" cy="39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3 %</a:t>
                </a:r>
              </a:p>
            </p:txBody>
          </p:sp>
        </p:grpSp>
        <p:grpSp>
          <p:nvGrpSpPr>
            <p:cNvPr id="45" name="Ryhmä 44">
              <a:extLst>
                <a:ext uri="{FF2B5EF4-FFF2-40B4-BE49-F238E27FC236}">
                  <a16:creationId xmlns:a16="http://schemas.microsoft.com/office/drawing/2014/main" id="{BE64E724-6D45-0E25-C27B-392AE277BBED}"/>
                </a:ext>
              </a:extLst>
            </p:cNvPr>
            <p:cNvGrpSpPr/>
            <p:nvPr/>
          </p:nvGrpSpPr>
          <p:grpSpPr>
            <a:xfrm>
              <a:off x="6125218" y="4526385"/>
              <a:ext cx="592780" cy="489624"/>
              <a:chOff x="6125218" y="4526385"/>
              <a:chExt cx="592780" cy="489624"/>
            </a:xfrm>
          </p:grpSpPr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D581E308-C9DF-0344-F808-7E8190CC834E}"/>
                  </a:ext>
                </a:extLst>
              </p:cNvPr>
              <p:cNvSpPr/>
              <p:nvPr/>
            </p:nvSpPr>
            <p:spPr>
              <a:xfrm>
                <a:off x="6125218" y="4526385"/>
                <a:ext cx="543501" cy="48962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CD05226D-6679-A38C-D2C8-6EAC25F17C9A}"/>
                  </a:ext>
                </a:extLst>
              </p:cNvPr>
              <p:cNvSpPr txBox="1"/>
              <p:nvPr/>
            </p:nvSpPr>
            <p:spPr>
              <a:xfrm>
                <a:off x="6176796" y="4563154"/>
                <a:ext cx="541202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1 %</a:t>
                </a:r>
              </a:p>
            </p:txBody>
          </p:sp>
        </p:grpSp>
        <p:grpSp>
          <p:nvGrpSpPr>
            <p:cNvPr id="49" name="Ryhmä 48">
              <a:extLst>
                <a:ext uri="{FF2B5EF4-FFF2-40B4-BE49-F238E27FC236}">
                  <a16:creationId xmlns:a16="http://schemas.microsoft.com/office/drawing/2014/main" id="{B8EAFA6F-6F8B-F6AE-1B46-994ED8AE05D8}"/>
                </a:ext>
              </a:extLst>
            </p:cNvPr>
            <p:cNvGrpSpPr/>
            <p:nvPr/>
          </p:nvGrpSpPr>
          <p:grpSpPr>
            <a:xfrm>
              <a:off x="3614696" y="3031739"/>
              <a:ext cx="1083476" cy="1083480"/>
              <a:chOff x="3614696" y="3031739"/>
              <a:chExt cx="1083476" cy="1083480"/>
            </a:xfrm>
          </p:grpSpPr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BFA6DD87-46DC-B8A4-2C25-D2EECDC2D613}"/>
                  </a:ext>
                </a:extLst>
              </p:cNvPr>
              <p:cNvSpPr/>
              <p:nvPr/>
            </p:nvSpPr>
            <p:spPr>
              <a:xfrm>
                <a:off x="3614696" y="3031739"/>
                <a:ext cx="1083476" cy="10834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kstiruutu 51">
                <a:extLst>
                  <a:ext uri="{FF2B5EF4-FFF2-40B4-BE49-F238E27FC236}">
                    <a16:creationId xmlns:a16="http://schemas.microsoft.com/office/drawing/2014/main" id="{B53D2465-5F11-1F6D-F1C7-2EF68C56C6E6}"/>
                  </a:ext>
                </a:extLst>
              </p:cNvPr>
              <p:cNvSpPr txBox="1"/>
              <p:nvPr/>
            </p:nvSpPr>
            <p:spPr>
              <a:xfrm>
                <a:off x="3833393" y="3410061"/>
                <a:ext cx="706482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59 %</a:t>
                </a:r>
              </a:p>
            </p:txBody>
          </p:sp>
        </p:grpSp>
      </p:grp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C6C1B17-9F2F-DCA0-DC6D-94AD90C1D48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Source: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Customs</a:t>
            </a:r>
            <a:endParaRPr lang="fi-FI" dirty="0"/>
          </a:p>
        </p:txBody>
      </p:sp>
      <p:sp>
        <p:nvSpPr>
          <p:cNvPr id="5" name="Dian numeron paikkamerkki 12">
            <a:extLst>
              <a:ext uri="{FF2B5EF4-FFF2-40B4-BE49-F238E27FC236}">
                <a16:creationId xmlns:a16="http://schemas.microsoft.com/office/drawing/2014/main" id="{17A60121-2F68-E707-59D4-43EA51CE2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6F7FCA68-F99E-BC2B-D662-0610A99AE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92997"/>
              </p:ext>
            </p:extLst>
          </p:nvPr>
        </p:nvGraphicFramePr>
        <p:xfrm>
          <a:off x="12394352" y="2643853"/>
          <a:ext cx="4738215" cy="375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62308" imgH="2981438" progId="Excel.Sheet.12">
                  <p:link updateAutomatic="1"/>
                </p:oleObj>
              </mc:Choice>
              <mc:Fallback>
                <p:oleObj name="Worksheet" r:id="rId4" imgW="3762308" imgH="2981438" progId="Excel.Sheet.12">
                  <p:link updateAutomatic="1"/>
                  <p:pic>
                    <p:nvPicPr>
                      <p:cNvPr id="93" name="Objekti 92">
                        <a:extLst>
                          <a:ext uri="{FF2B5EF4-FFF2-40B4-BE49-F238E27FC236}">
                            <a16:creationId xmlns:a16="http://schemas.microsoft.com/office/drawing/2014/main" id="{5A56C1C6-8A03-278B-3B19-495A2C7AF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4352" y="2643853"/>
                        <a:ext cx="4738215" cy="3754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614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615ee714-78f8-4d16-b25d-afa5b3242fc0&quot;,&quot;properties&quot;:{&quot;AuthorName&quot;:&quot;Huhtala-Hedman Ville&quot;,&quot;AuthorTitle&quot;:&quot;Tilastopäällikkö&quot;,&quot;AuthorEmail&quot;:&quot;ville.huhtala-hedman@forestindustries.fi&quot;,&quot;AuthorPhone&quot;:&quot;&quot;,&quot;CompanyList&quot;:&quot;Finnish Forest Industries Federation&quot;,&quot;SiteList&quot;:&quot;Yleinen&quot;,&quot;AuthorMobile&quot;:&quot;+358 408241001&quot;,&quot;AuthorDepartment&quot;:&quot;Taloustiimi&quot;,&quot;ddate&quot;:&quot;5 November 2025&quot;,&quot;dtitle&quot;:null,&quot;dsubtitle&quot;:null},&quot;raw&quot;:{&quot;ddate&quot;:&quot;2025-11-05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a74d9800-6d87-4f1e-9465-10b508a4a68e</content>
  <module>ef23504f-7fcd-4484-b491-9ebeb84fe42b</module>
  <language>en-GB</language>
  <author>615ee714-78f8-4d16-b25d-afa5b3242fc0</author>
  <properties>
    <AuthorName>Huhtala-Hedman Ville</AuthorName>
    <AuthorTitle>Tilastopäällikkö</AuthorTitle>
    <AuthorEmail>ville.huhtala-hedman@forestindustries.fi</AuthorEmail>
    <AuthorPhone/>
    <CompanyList>Finnish Forest Industries Federation</CompanyList>
    <SiteList>Yleinen</SiteList>
    <AuthorMobile>+358 408241001</AuthorMobile>
    <AuthorDepartment>Taloustiimi</AuthorDepartment>
    <ddate>5 November 2025</ddate>
    <dtitle/>
    <dsubtitle/>
  </properties>
  <raw>
    <ddate>2025-11-05</ddate>
  </raw>
</kameleondocument>
</file>

<file path=customXml/itemProps1.xml><?xml version="1.0" encoding="utf-8"?>
<ds:datastoreItem xmlns:ds="http://schemas.openxmlformats.org/officeDocument/2006/customXml" ds:itemID="{90190D55-BAF5-4699-A98C-E328B7495358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DD2FAF4F</Template>
  <TotalTime>12</TotalTime>
  <Words>41</Words>
  <Application>Microsoft Office PowerPoint</Application>
  <PresentationFormat>Mukautettu</PresentationFormat>
  <Paragraphs>14</Paragraphs>
  <Slides>2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Aptos</vt:lpstr>
      <vt:lpstr>Wingdings</vt:lpstr>
      <vt:lpstr>Segoe UI</vt:lpstr>
      <vt:lpstr>Calibri</vt:lpstr>
      <vt:lpstr>Arial</vt:lpstr>
      <vt:lpstr>Office-teema</vt:lpstr>
      <vt:lpstr>file:///\\metsa\shares\yleiset\Yhteiset\Tilda\TIETOPALVELU\Metryn%20nettisivuston%20tiedostot\Vienti\FI_PBL_MT_20_vienti%20alueittain%20kartalla.xlsx!Info!R18S2:R31S6</vt:lpstr>
      <vt:lpstr>Finnish Forest Industry  Export Markets</vt:lpstr>
      <vt:lpstr>Export Markets for Finnish Forest Industry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Huhtala-Hedman Ville</dc:creator>
  <cp:keywords/>
  <dc:description/>
  <cp:lastModifiedBy>Huhtala-Hedman Ville</cp:lastModifiedBy>
  <cp:revision>9</cp:revision>
  <dcterms:created xsi:type="dcterms:W3CDTF">2025-11-05T09:53:29Z</dcterms:created>
  <dcterms:modified xsi:type="dcterms:W3CDTF">2025-11-05T10:09:22Z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2025-11-05T09:55:41Z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94a15c69-9a43-414c-80d5-0e13f5fedae3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