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etsa\shares\yleiset\Yhteiset\Tilda\Perustietoa%20mets&#228;teollisuudesta\POHJA%20Excelit\POHJA%20Mets&#228;teollisuuden%20tuotantom&#228;&#228;r&#228;t%201960%20alka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8704131974804973E-2"/>
          <c:y val="6.1017450714614639E-2"/>
          <c:w val="0.91638201646945483"/>
          <c:h val="0.76588240219068626"/>
        </c:manualLayout>
      </c:layout>
      <c:lineChart>
        <c:grouping val="standard"/>
        <c:varyColors val="0"/>
        <c:ser>
          <c:idx val="2"/>
          <c:order val="0"/>
          <c:tx>
            <c:strRef>
              <c:f>'Tuotanto pivotit 1960 alk'!$B$8</c:f>
              <c:strCache>
                <c:ptCount val="1"/>
                <c:pt idx="0">
                  <c:v>Paper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alk'!$B$12:$B$77</c:f>
              <c:numCache>
                <c:formatCode>#,##0</c:formatCode>
                <c:ptCount val="66"/>
                <c:pt idx="0">
                  <c:v>1433</c:v>
                </c:pt>
                <c:pt idx="1">
                  <c:v>1689</c:v>
                </c:pt>
                <c:pt idx="2">
                  <c:v>1722</c:v>
                </c:pt>
                <c:pt idx="3">
                  <c:v>1886</c:v>
                </c:pt>
                <c:pt idx="4">
                  <c:v>2053</c:v>
                </c:pt>
                <c:pt idx="5">
                  <c:v>2275</c:v>
                </c:pt>
                <c:pt idx="6">
                  <c:v>2445</c:v>
                </c:pt>
                <c:pt idx="7">
                  <c:v>2418</c:v>
                </c:pt>
                <c:pt idx="8">
                  <c:v>2560</c:v>
                </c:pt>
                <c:pt idx="9">
                  <c:v>2834</c:v>
                </c:pt>
                <c:pt idx="10">
                  <c:v>3011</c:v>
                </c:pt>
                <c:pt idx="11">
                  <c:v>3095</c:v>
                </c:pt>
                <c:pt idx="12">
                  <c:v>3475</c:v>
                </c:pt>
                <c:pt idx="13">
                  <c:v>3826</c:v>
                </c:pt>
                <c:pt idx="14">
                  <c:v>3889</c:v>
                </c:pt>
                <c:pt idx="15">
                  <c:v>2976</c:v>
                </c:pt>
                <c:pt idx="16">
                  <c:v>3222</c:v>
                </c:pt>
                <c:pt idx="17">
                  <c:v>3331</c:v>
                </c:pt>
                <c:pt idx="18">
                  <c:v>3791</c:v>
                </c:pt>
                <c:pt idx="19">
                  <c:v>4240</c:v>
                </c:pt>
                <c:pt idx="20">
                  <c:v>4493</c:v>
                </c:pt>
                <c:pt idx="21">
                  <c:v>4618</c:v>
                </c:pt>
                <c:pt idx="22">
                  <c:v>4444</c:v>
                </c:pt>
                <c:pt idx="23">
                  <c:v>4825</c:v>
                </c:pt>
                <c:pt idx="24">
                  <c:v>5707</c:v>
                </c:pt>
                <c:pt idx="25">
                  <c:v>5828</c:v>
                </c:pt>
                <c:pt idx="26">
                  <c:v>5848</c:v>
                </c:pt>
                <c:pt idx="27">
                  <c:v>6193</c:v>
                </c:pt>
                <c:pt idx="28">
                  <c:v>6694</c:v>
                </c:pt>
                <c:pt idx="29">
                  <c:v>6798</c:v>
                </c:pt>
                <c:pt idx="30">
                  <c:v>7089</c:v>
                </c:pt>
                <c:pt idx="31">
                  <c:v>6854.2690000000002</c:v>
                </c:pt>
                <c:pt idx="32">
                  <c:v>7080.2889999999998</c:v>
                </c:pt>
                <c:pt idx="33">
                  <c:v>7838.152</c:v>
                </c:pt>
                <c:pt idx="34">
                  <c:v>8545.7690000000002</c:v>
                </c:pt>
                <c:pt idx="35">
                  <c:v>8590.7579999999998</c:v>
                </c:pt>
                <c:pt idx="36">
                  <c:v>8019.6909999999998</c:v>
                </c:pt>
                <c:pt idx="37">
                  <c:v>9539.8670000000002</c:v>
                </c:pt>
                <c:pt idx="38">
                  <c:v>10112.705</c:v>
                </c:pt>
                <c:pt idx="39">
                  <c:v>10323.617</c:v>
                </c:pt>
                <c:pt idx="40">
                  <c:v>10757.812</c:v>
                </c:pt>
                <c:pt idx="41">
                  <c:v>9901.9869999999992</c:v>
                </c:pt>
                <c:pt idx="42">
                  <c:v>10051.383</c:v>
                </c:pt>
                <c:pt idx="43">
                  <c:v>10352.709000000001</c:v>
                </c:pt>
                <c:pt idx="44">
                  <c:v>11177.972</c:v>
                </c:pt>
                <c:pt idx="45">
                  <c:v>9837.8490000000002</c:v>
                </c:pt>
                <c:pt idx="46">
                  <c:v>11170.037</c:v>
                </c:pt>
                <c:pt idx="47">
                  <c:v>11271.929</c:v>
                </c:pt>
                <c:pt idx="48">
                  <c:v>10228.611000000001</c:v>
                </c:pt>
                <c:pt idx="49">
                  <c:v>8095.9669999999996</c:v>
                </c:pt>
                <c:pt idx="50">
                  <c:v>8928.7540000000008</c:v>
                </c:pt>
                <c:pt idx="51">
                  <c:v>8602.4709999999995</c:v>
                </c:pt>
                <c:pt idx="52">
                  <c:v>7936.3789800000004</c:v>
                </c:pt>
                <c:pt idx="53">
                  <c:v>7650.6030000000001</c:v>
                </c:pt>
                <c:pt idx="54">
                  <c:v>7450.6559999999999</c:v>
                </c:pt>
                <c:pt idx="55">
                  <c:v>7254.0870000000004</c:v>
                </c:pt>
                <c:pt idx="56">
                  <c:v>6808.6379999999999</c:v>
                </c:pt>
                <c:pt idx="57">
                  <c:v>6654.5860000000002</c:v>
                </c:pt>
                <c:pt idx="58">
                  <c:v>6725.4</c:v>
                </c:pt>
                <c:pt idx="59">
                  <c:v>6016.4452699999993</c:v>
                </c:pt>
                <c:pt idx="60">
                  <c:v>4512.5342099999998</c:v>
                </c:pt>
                <c:pt idx="61">
                  <c:v>4441.2432399999998</c:v>
                </c:pt>
                <c:pt idx="62">
                  <c:v>3057.3837180000005</c:v>
                </c:pt>
                <c:pt idx="63">
                  <c:v>2904.5163389999989</c:v>
                </c:pt>
                <c:pt idx="64">
                  <c:v>3010.924563</c:v>
                </c:pt>
                <c:pt idx="65">
                  <c:v>3029.0587899999996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8AE-427C-B2F6-F14E2D97B3C0}"/>
            </c:ext>
          </c:extLst>
        </c:ser>
        <c:ser>
          <c:idx val="1"/>
          <c:order val="1"/>
          <c:tx>
            <c:strRef>
              <c:f>'Tuotanto pivotit 1960 alk'!$C$8</c:f>
              <c:strCache>
                <c:ptCount val="1"/>
                <c:pt idx="0">
                  <c:v>Board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alk'!$C$12:$C$77</c:f>
              <c:numCache>
                <c:formatCode>#,##0</c:formatCode>
                <c:ptCount val="66"/>
                <c:pt idx="0">
                  <c:v>537</c:v>
                </c:pt>
                <c:pt idx="1">
                  <c:v>698</c:v>
                </c:pt>
                <c:pt idx="2">
                  <c:v>793</c:v>
                </c:pt>
                <c:pt idx="3">
                  <c:v>852</c:v>
                </c:pt>
                <c:pt idx="4">
                  <c:v>926</c:v>
                </c:pt>
                <c:pt idx="5">
                  <c:v>930</c:v>
                </c:pt>
                <c:pt idx="6">
                  <c:v>1016</c:v>
                </c:pt>
                <c:pt idx="7">
                  <c:v>971</c:v>
                </c:pt>
                <c:pt idx="8">
                  <c:v>1069</c:v>
                </c:pt>
                <c:pt idx="9">
                  <c:v>1226</c:v>
                </c:pt>
                <c:pt idx="10">
                  <c:v>1247</c:v>
                </c:pt>
                <c:pt idx="11">
                  <c:v>1329</c:v>
                </c:pt>
                <c:pt idx="12">
                  <c:v>1490</c:v>
                </c:pt>
                <c:pt idx="13">
                  <c:v>1620</c:v>
                </c:pt>
                <c:pt idx="14">
                  <c:v>1626</c:v>
                </c:pt>
                <c:pt idx="15">
                  <c:v>1017</c:v>
                </c:pt>
                <c:pt idx="16">
                  <c:v>1327</c:v>
                </c:pt>
                <c:pt idx="17">
                  <c:v>1288</c:v>
                </c:pt>
                <c:pt idx="18">
                  <c:v>1347</c:v>
                </c:pt>
                <c:pt idx="19">
                  <c:v>1499</c:v>
                </c:pt>
                <c:pt idx="20">
                  <c:v>1426</c:v>
                </c:pt>
                <c:pt idx="21">
                  <c:v>1517</c:v>
                </c:pt>
                <c:pt idx="22">
                  <c:v>1451</c:v>
                </c:pt>
                <c:pt idx="23">
                  <c:v>1563</c:v>
                </c:pt>
                <c:pt idx="24">
                  <c:v>1611</c:v>
                </c:pt>
                <c:pt idx="25">
                  <c:v>1620</c:v>
                </c:pt>
                <c:pt idx="26">
                  <c:v>1701</c:v>
                </c:pt>
                <c:pt idx="27">
                  <c:v>1819</c:v>
                </c:pt>
                <c:pt idx="28">
                  <c:v>1959</c:v>
                </c:pt>
                <c:pt idx="29">
                  <c:v>1955</c:v>
                </c:pt>
                <c:pt idx="30">
                  <c:v>1877</c:v>
                </c:pt>
                <c:pt idx="31">
                  <c:v>1922.2850000000001</c:v>
                </c:pt>
                <c:pt idx="32">
                  <c:v>2077.9569999999999</c:v>
                </c:pt>
                <c:pt idx="33">
                  <c:v>2156.3470000000002</c:v>
                </c:pt>
                <c:pt idx="34">
                  <c:v>2362.8449999999998</c:v>
                </c:pt>
                <c:pt idx="35">
                  <c:v>2344.9690000000001</c:v>
                </c:pt>
                <c:pt idx="36">
                  <c:v>2421.8119999999999</c:v>
                </c:pt>
                <c:pt idx="37">
                  <c:v>2608.7930000000001</c:v>
                </c:pt>
                <c:pt idx="38">
                  <c:v>2590.2220000000002</c:v>
                </c:pt>
                <c:pt idx="39">
                  <c:v>2623.4780000000001</c:v>
                </c:pt>
                <c:pt idx="40">
                  <c:v>2751.0729999999999</c:v>
                </c:pt>
                <c:pt idx="41">
                  <c:v>2600.6370000000002</c:v>
                </c:pt>
                <c:pt idx="42">
                  <c:v>2736.48</c:v>
                </c:pt>
                <c:pt idx="43">
                  <c:v>2705.7249999999999</c:v>
                </c:pt>
                <c:pt idx="44">
                  <c:v>2858.069</c:v>
                </c:pt>
                <c:pt idx="45">
                  <c:v>2552.8240000000001</c:v>
                </c:pt>
                <c:pt idx="46">
                  <c:v>2979.3620000000001</c:v>
                </c:pt>
                <c:pt idx="47">
                  <c:v>3062.9560000000001</c:v>
                </c:pt>
                <c:pt idx="48">
                  <c:v>2897.1709999999998</c:v>
                </c:pt>
                <c:pt idx="49">
                  <c:v>2505.578</c:v>
                </c:pt>
                <c:pt idx="50">
                  <c:v>2829.916354</c:v>
                </c:pt>
                <c:pt idx="51">
                  <c:v>2726.3413959999998</c:v>
                </c:pt>
                <c:pt idx="52">
                  <c:v>2758.1016399999999</c:v>
                </c:pt>
                <c:pt idx="53">
                  <c:v>2940.9926529999998</c:v>
                </c:pt>
                <c:pt idx="54">
                  <c:v>2957.73441</c:v>
                </c:pt>
                <c:pt idx="55">
                  <c:v>3064.76062</c:v>
                </c:pt>
                <c:pt idx="56">
                  <c:v>3336.3335000000002</c:v>
                </c:pt>
                <c:pt idx="57">
                  <c:v>3622.0937300000005</c:v>
                </c:pt>
                <c:pt idx="58">
                  <c:v>3818.6818490000001</c:v>
                </c:pt>
                <c:pt idx="59">
                  <c:v>3708.0245709999999</c:v>
                </c:pt>
                <c:pt idx="60">
                  <c:v>3679.6357399999997</c:v>
                </c:pt>
                <c:pt idx="61">
                  <c:v>4217.4811100000006</c:v>
                </c:pt>
                <c:pt idx="62">
                  <c:v>4150.1110699999999</c:v>
                </c:pt>
                <c:pt idx="63">
                  <c:v>3380.1365249999994</c:v>
                </c:pt>
                <c:pt idx="64">
                  <c:v>3716.076184</c:v>
                </c:pt>
                <c:pt idx="65">
                  <c:v>3646.5963700000002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AE-427C-B2F6-F14E2D97B3C0}"/>
            </c:ext>
          </c:extLst>
        </c:ser>
        <c:ser>
          <c:idx val="0"/>
          <c:order val="2"/>
          <c:tx>
            <c:strRef>
              <c:f>'Tuotanto pivotit 1960 alk'!$E$8</c:f>
              <c:strCache>
                <c:ptCount val="1"/>
                <c:pt idx="0">
                  <c:v>Chemical pulp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alk'!$E$12:$E$77</c:f>
              <c:numCache>
                <c:formatCode>#,##0</c:formatCode>
                <c:ptCount val="66"/>
                <c:pt idx="0">
                  <c:v>2283.096</c:v>
                </c:pt>
                <c:pt idx="1">
                  <c:v>2613.6880000000001</c:v>
                </c:pt>
                <c:pt idx="2">
                  <c:v>2700.259</c:v>
                </c:pt>
                <c:pt idx="3">
                  <c:v>2951.1149999999998</c:v>
                </c:pt>
                <c:pt idx="4">
                  <c:v>3271.7060000000001</c:v>
                </c:pt>
                <c:pt idx="5">
                  <c:v>3393.0210000000002</c:v>
                </c:pt>
                <c:pt idx="6">
                  <c:v>3478.7460000000001</c:v>
                </c:pt>
                <c:pt idx="7">
                  <c:v>3578.2869999999998</c:v>
                </c:pt>
                <c:pt idx="8">
                  <c:v>3710.9250000000002</c:v>
                </c:pt>
                <c:pt idx="9">
                  <c:v>3895.886</c:v>
                </c:pt>
                <c:pt idx="10">
                  <c:v>3904.5230000000001</c:v>
                </c:pt>
                <c:pt idx="11">
                  <c:v>3648.3980000000001</c:v>
                </c:pt>
                <c:pt idx="12">
                  <c:v>3797.2550000000001</c:v>
                </c:pt>
                <c:pt idx="13">
                  <c:v>3932.3879999999999</c:v>
                </c:pt>
                <c:pt idx="14">
                  <c:v>3828.9470000000001</c:v>
                </c:pt>
                <c:pt idx="15">
                  <c:v>3138.366</c:v>
                </c:pt>
                <c:pt idx="16">
                  <c:v>3253.7489999999998</c:v>
                </c:pt>
                <c:pt idx="17">
                  <c:v>3013.625</c:v>
                </c:pt>
                <c:pt idx="18">
                  <c:v>3581.3009999999999</c:v>
                </c:pt>
                <c:pt idx="19">
                  <c:v>4245.2629999999999</c:v>
                </c:pt>
                <c:pt idx="20">
                  <c:v>4311.0420000000004</c:v>
                </c:pt>
                <c:pt idx="21">
                  <c:v>4250.1859999999997</c:v>
                </c:pt>
                <c:pt idx="22">
                  <c:v>3793.7779999999998</c:v>
                </c:pt>
                <c:pt idx="23">
                  <c:v>4078.239</c:v>
                </c:pt>
                <c:pt idx="24">
                  <c:v>4468.143</c:v>
                </c:pt>
                <c:pt idx="25">
                  <c:v>4482.37</c:v>
                </c:pt>
                <c:pt idx="26">
                  <c:v>4514.6639999999998</c:v>
                </c:pt>
                <c:pt idx="27">
                  <c:v>4830.3789999999999</c:v>
                </c:pt>
                <c:pt idx="28">
                  <c:v>5142.7250000000004</c:v>
                </c:pt>
                <c:pt idx="29">
                  <c:v>5316.2650000000003</c:v>
                </c:pt>
                <c:pt idx="30">
                  <c:v>4971.5429999999997</c:v>
                </c:pt>
                <c:pt idx="31">
                  <c:v>4741.7359999999999</c:v>
                </c:pt>
                <c:pt idx="32">
                  <c:v>4913.45</c:v>
                </c:pt>
                <c:pt idx="33">
                  <c:v>5465.09</c:v>
                </c:pt>
                <c:pt idx="34">
                  <c:v>5843.6710000000003</c:v>
                </c:pt>
                <c:pt idx="35">
                  <c:v>5782.3230000000003</c:v>
                </c:pt>
                <c:pt idx="36">
                  <c:v>5735.5309999999999</c:v>
                </c:pt>
                <c:pt idx="37">
                  <c:v>6619.509</c:v>
                </c:pt>
                <c:pt idx="38">
                  <c:v>6717.65</c:v>
                </c:pt>
                <c:pt idx="39">
                  <c:v>6976.866</c:v>
                </c:pt>
                <c:pt idx="40">
                  <c:v>7100.6859999999997</c:v>
                </c:pt>
                <c:pt idx="41">
                  <c:v>6547.5029999999997</c:v>
                </c:pt>
                <c:pt idx="42">
                  <c:v>7143.1040000000003</c:v>
                </c:pt>
                <c:pt idx="43">
                  <c:v>7350.4089999999997</c:v>
                </c:pt>
                <c:pt idx="44">
                  <c:v>7782.5829999999996</c:v>
                </c:pt>
                <c:pt idx="45">
                  <c:v>6773.07</c:v>
                </c:pt>
                <c:pt idx="46">
                  <c:v>7945.9229999999998</c:v>
                </c:pt>
                <c:pt idx="47">
                  <c:v>7699.11</c:v>
                </c:pt>
                <c:pt idx="48">
                  <c:v>7159.0770000000002</c:v>
                </c:pt>
                <c:pt idx="49">
                  <c:v>5518.1419999999998</c:v>
                </c:pt>
                <c:pt idx="50">
                  <c:v>6733.4920000000002</c:v>
                </c:pt>
                <c:pt idx="51">
                  <c:v>6748.1146000000008</c:v>
                </c:pt>
                <c:pt idx="52">
                  <c:v>6825.8165999999992</c:v>
                </c:pt>
                <c:pt idx="53">
                  <c:v>7072.9267000000009</c:v>
                </c:pt>
                <c:pt idx="54">
                  <c:v>7006.4124000000002</c:v>
                </c:pt>
                <c:pt idx="55">
                  <c:v>7126.6011000000008</c:v>
                </c:pt>
                <c:pt idx="56">
                  <c:v>7459.1517000000003</c:v>
                </c:pt>
                <c:pt idx="57">
                  <c:v>7702.5960000000014</c:v>
                </c:pt>
                <c:pt idx="58">
                  <c:v>8151.8880999999992</c:v>
                </c:pt>
                <c:pt idx="59">
                  <c:v>8320.1095999999998</c:v>
                </c:pt>
                <c:pt idx="60">
                  <c:v>7680.6825999999992</c:v>
                </c:pt>
                <c:pt idx="61">
                  <c:v>8315.6960999999992</c:v>
                </c:pt>
                <c:pt idx="62">
                  <c:v>7039.3020999999999</c:v>
                </c:pt>
                <c:pt idx="63">
                  <c:v>7000.8032999999996</c:v>
                </c:pt>
                <c:pt idx="64">
                  <c:v>6971.9570000000003</c:v>
                </c:pt>
                <c:pt idx="65">
                  <c:v>7277.167300000001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8AE-427C-B2F6-F14E2D97B3C0}"/>
            </c:ext>
          </c:extLst>
        </c:ser>
        <c:ser>
          <c:idx val="3"/>
          <c:order val="3"/>
          <c:tx>
            <c:strRef>
              <c:f>'Tuotanto pivotit 1960 alk'!$M$7</c:f>
              <c:strCache>
                <c:ptCount val="1"/>
                <c:pt idx="0">
                  <c:v>Sawn Softwood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alk'!$M$12:$M$77</c:f>
              <c:numCache>
                <c:formatCode>#,##0</c:formatCode>
                <c:ptCount val="66"/>
                <c:pt idx="0">
                  <c:v>7737</c:v>
                </c:pt>
                <c:pt idx="1">
                  <c:v>7551</c:v>
                </c:pt>
                <c:pt idx="2">
                  <c:v>6660</c:v>
                </c:pt>
                <c:pt idx="3">
                  <c:v>7040</c:v>
                </c:pt>
                <c:pt idx="4">
                  <c:v>7320</c:v>
                </c:pt>
                <c:pt idx="5">
                  <c:v>6919</c:v>
                </c:pt>
                <c:pt idx="6">
                  <c:v>6279</c:v>
                </c:pt>
                <c:pt idx="7">
                  <c:v>6354</c:v>
                </c:pt>
                <c:pt idx="8">
                  <c:v>6265</c:v>
                </c:pt>
                <c:pt idx="9">
                  <c:v>6868</c:v>
                </c:pt>
                <c:pt idx="10">
                  <c:v>7310</c:v>
                </c:pt>
                <c:pt idx="11">
                  <c:v>7515</c:v>
                </c:pt>
                <c:pt idx="12">
                  <c:v>7475</c:v>
                </c:pt>
                <c:pt idx="13">
                  <c:v>7914</c:v>
                </c:pt>
                <c:pt idx="14">
                  <c:v>7503</c:v>
                </c:pt>
                <c:pt idx="15">
                  <c:v>4931</c:v>
                </c:pt>
                <c:pt idx="16">
                  <c:v>5757</c:v>
                </c:pt>
                <c:pt idx="17">
                  <c:v>7000</c:v>
                </c:pt>
                <c:pt idx="18">
                  <c:v>7608</c:v>
                </c:pt>
                <c:pt idx="19">
                  <c:v>9650</c:v>
                </c:pt>
                <c:pt idx="20">
                  <c:v>10230</c:v>
                </c:pt>
                <c:pt idx="21">
                  <c:v>8260</c:v>
                </c:pt>
                <c:pt idx="22">
                  <c:v>7300</c:v>
                </c:pt>
                <c:pt idx="23">
                  <c:v>7995</c:v>
                </c:pt>
                <c:pt idx="24">
                  <c:v>8232</c:v>
                </c:pt>
                <c:pt idx="25">
                  <c:v>7300</c:v>
                </c:pt>
                <c:pt idx="26">
                  <c:v>7110</c:v>
                </c:pt>
                <c:pt idx="27">
                  <c:v>7530</c:v>
                </c:pt>
                <c:pt idx="28">
                  <c:v>7790</c:v>
                </c:pt>
                <c:pt idx="29">
                  <c:v>7816</c:v>
                </c:pt>
                <c:pt idx="30">
                  <c:v>7486</c:v>
                </c:pt>
                <c:pt idx="31">
                  <c:v>6455</c:v>
                </c:pt>
                <c:pt idx="32">
                  <c:v>7330</c:v>
                </c:pt>
                <c:pt idx="33">
                  <c:v>8570</c:v>
                </c:pt>
                <c:pt idx="34">
                  <c:v>10290</c:v>
                </c:pt>
                <c:pt idx="35">
                  <c:v>9940</c:v>
                </c:pt>
                <c:pt idx="36">
                  <c:v>9712.9696659999991</c:v>
                </c:pt>
                <c:pt idx="37">
                  <c:v>11343.693900999999</c:v>
                </c:pt>
                <c:pt idx="38">
                  <c:v>12281.983934</c:v>
                </c:pt>
                <c:pt idx="39">
                  <c:v>12767.999988</c:v>
                </c:pt>
                <c:pt idx="40">
                  <c:v>13420.304980000001</c:v>
                </c:pt>
                <c:pt idx="41">
                  <c:v>12767.968041</c:v>
                </c:pt>
                <c:pt idx="42">
                  <c:v>13386.693061</c:v>
                </c:pt>
                <c:pt idx="43">
                  <c:v>13747.857367000002</c:v>
                </c:pt>
                <c:pt idx="44">
                  <c:v>13541.655412999999</c:v>
                </c:pt>
                <c:pt idx="45">
                  <c:v>12264.072779999997</c:v>
                </c:pt>
                <c:pt idx="46">
                  <c:v>12228.265922000001</c:v>
                </c:pt>
                <c:pt idx="47">
                  <c:v>12473.258392000003</c:v>
                </c:pt>
                <c:pt idx="48">
                  <c:v>9877.3719310000015</c:v>
                </c:pt>
                <c:pt idx="49">
                  <c:v>8026.1786149999998</c:v>
                </c:pt>
                <c:pt idx="50">
                  <c:v>9417.207018000001</c:v>
                </c:pt>
                <c:pt idx="51">
                  <c:v>9630.5389800000012</c:v>
                </c:pt>
                <c:pt idx="52">
                  <c:v>9434.2552020000003</c:v>
                </c:pt>
                <c:pt idx="53">
                  <c:v>10402.349785</c:v>
                </c:pt>
                <c:pt idx="54">
                  <c:v>10884.636882999999</c:v>
                </c:pt>
                <c:pt idx="55">
                  <c:v>10595.609645999999</c:v>
                </c:pt>
                <c:pt idx="56">
                  <c:v>11370.007176000001</c:v>
                </c:pt>
                <c:pt idx="57">
                  <c:v>11704.710413000001</c:v>
                </c:pt>
                <c:pt idx="58">
                  <c:v>11807.331873999998</c:v>
                </c:pt>
                <c:pt idx="59">
                  <c:v>11355.957920000004</c:v>
                </c:pt>
                <c:pt idx="60">
                  <c:v>10882.661414</c:v>
                </c:pt>
                <c:pt idx="61">
                  <c:v>11901.504019</c:v>
                </c:pt>
                <c:pt idx="62">
                  <c:v>11203.743369</c:v>
                </c:pt>
                <c:pt idx="63">
                  <c:v>10437.052769999998</c:v>
                </c:pt>
                <c:pt idx="64">
                  <c:v>10941.375658999999</c:v>
                </c:pt>
                <c:pt idx="65">
                  <c:v>11721.778369000001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8AE-427C-B2F6-F14E2D97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879464"/>
        <c:axId val="396879856"/>
      </c:lineChart>
      <c:catAx>
        <c:axId val="3968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fi-FI"/>
          </a:p>
        </c:txPr>
        <c:crossAx val="396879856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6879856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fi-FI"/>
          </a:p>
        </c:txPr>
        <c:crossAx val="39687946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585858"/>
          </a:solidFill>
          <a:latin typeface="+mn-lt"/>
        </a:defRPr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0.2202</cdr:x>
      <cdr:y>0.06555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7C8A1EFD-EF61-4BC2-8220-DC8EF9479D5B}"/>
            </a:ext>
          </a:extLst>
        </cdr:cNvPr>
        <cdr:cNvSpPr txBox="1"/>
      </cdr:nvSpPr>
      <cdr:spPr>
        <a:xfrm xmlns:a="http://schemas.openxmlformats.org/drawingml/2006/main">
          <a:off x="-1139825" y="-1853634"/>
          <a:ext cx="2411296" cy="454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accent6"/>
              </a:solidFill>
              <a:latin typeface="+mn-lt"/>
              <a:cs typeface="Arial" pitchFamily="34" charset="0"/>
            </a:rPr>
            <a:t>million </a:t>
          </a:r>
          <a:r>
            <a:rPr lang="en-US" sz="2000" dirty="0" err="1">
              <a:solidFill>
                <a:schemeClr val="accent6"/>
              </a:solidFill>
              <a:latin typeface="+mn-lt"/>
              <a:cs typeface="Arial" pitchFamily="34" charset="0"/>
            </a:rPr>
            <a:t>tonnes</a:t>
          </a:r>
          <a:r>
            <a:rPr lang="en-US" sz="2000" dirty="0">
              <a:solidFill>
                <a:schemeClr val="accent6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chemeClr val="accent6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12.3.2026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20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84385F3-3DF1-44BB-930F-FB08346FFC65}"/>
              </a:ext>
            </a:extLst>
          </p:cNvPr>
          <p:cNvSpPr txBox="1"/>
          <p:nvPr userDrawn="1"/>
        </p:nvSpPr>
        <p:spPr>
          <a:xfrm>
            <a:off x="48387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SOURCE: FFiF</a:t>
            </a:r>
          </a:p>
        </p:txBody>
      </p:sp>
    </p:spTree>
    <p:extLst>
      <p:ext uri="{BB962C8B-B14F-4D97-AF65-F5344CB8AC3E}">
        <p14:creationId xmlns:p14="http://schemas.microsoft.com/office/powerpoint/2010/main" val="19269239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Perustietoa%20mets&#228;teollisuudesta\POHJA%20Excelit\POHJA%20Mets&#228;teollisuuden%20tuotantom&#228;&#228;r&#228;t%201960%20alkaen.xlsx!infoboxit!R4S11:R18S1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03A738E-097A-2046-0E7D-BF4AA47A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760716"/>
            <a:ext cx="16031690" cy="1322917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Forest Industry Production Volumes Since 1960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7D55F0E7-84A5-7CDB-D1E0-BA6F5F6E26D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 Federation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AC66860-4464-4B51-A2CF-BCDB6EF5E7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2526679"/>
              </p:ext>
            </p:extLst>
          </p:nvPr>
        </p:nvGraphicFramePr>
        <p:xfrm>
          <a:off x="1139825" y="1853633"/>
          <a:ext cx="10950575" cy="692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BA2FFFE-7397-C317-B26D-8A2ADDF7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22258"/>
              </p:ext>
            </p:extLst>
          </p:nvPr>
        </p:nvGraphicFramePr>
        <p:xfrm>
          <a:off x="12616693" y="2834538"/>
          <a:ext cx="4554537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619487" imgH="2857420" progId="Excel.Sheet.12">
                  <p:link updateAutomatic="1"/>
                </p:oleObj>
              </mc:Choice>
              <mc:Fallback>
                <p:oleObj name="Worksheet" r:id="rId3" imgW="2619487" imgH="28574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6693" y="2834538"/>
                        <a:ext cx="4554537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420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0 October 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A74FF2C</Template>
  <TotalTime>34</TotalTime>
  <Words>16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\\metsa\shares\yleiset\Yhteiset\Tilda\Perustietoa metsäteollisuudesta\POHJA Excelit\POHJA Metsäteollisuuden tuotantomäärät 1960 alkaen.xlsx!infoboxit!R4S11:R18S15</vt:lpstr>
      <vt:lpstr>Forest Industry Production Volumes Since 1960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2025-10-20T06:54:55Z</dcterms:created>
  <dcterms:modified xsi:type="dcterms:W3CDTF">2026-03-12T12:09:32Z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2026-03-11T08:55:37Z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97c80bd2-3831-4108-8360-6aa1c8f995a6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