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594A"/>
    <a:srgbClr val="85D0F3"/>
    <a:srgbClr val="17A526"/>
    <a:srgbClr val="8787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78" autoAdjust="0"/>
  </p:normalViewPr>
  <p:slideViewPr>
    <p:cSldViewPr snapToGrid="0" snapToObjects="1" showGuides="1">
      <p:cViewPr varScale="1">
        <p:scale>
          <a:sx n="106" d="100"/>
          <a:sy n="106" d="100"/>
        </p:scale>
        <p:origin x="126" y="114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94" d="100"/>
          <a:sy n="94" d="100"/>
        </p:scale>
        <p:origin x="375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P:\Tilda\TIETOPALVELU\Metryn%20nettisivuston%20tiedostot\Vienti\FI_PBL_MT_20_Mets&#228;teollisuuden_vienti_1960_vuosittain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spPr>
          <a:ln w="31750"/>
        </c:spPr>
        <c:marker>
          <c:symbol val="none"/>
        </c:marker>
      </c:pivotFmt>
      <c:pivotFmt>
        <c:idx val="6"/>
        <c:spPr>
          <a:ln w="31750"/>
        </c:spPr>
        <c:marker>
          <c:symbol val="none"/>
        </c:marker>
      </c:pivotFmt>
      <c:pivotFmt>
        <c:idx val="7"/>
        <c:spPr>
          <a:ln w="31750"/>
        </c:spPr>
        <c:marker>
          <c:symbol val="none"/>
        </c:marker>
      </c:pivotFmt>
      <c:pivotFmt>
        <c:idx val="8"/>
        <c:spPr>
          <a:ln w="31750"/>
        </c:spPr>
        <c:marker>
          <c:symbol val="none"/>
        </c:marker>
      </c:pivotFmt>
      <c:pivotFmt>
        <c:idx val="9"/>
        <c:spPr>
          <a:ln w="31750"/>
        </c:spPr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5.5434425119464489E-2"/>
          <c:y val="6.3116400670165398E-2"/>
          <c:w val="0.91638205850804277"/>
          <c:h val="0.8625767173840112"/>
        </c:manualLayout>
      </c:layout>
      <c:lineChart>
        <c:grouping val="standard"/>
        <c:varyColors val="0"/>
        <c:ser>
          <c:idx val="2"/>
          <c:order val="0"/>
          <c:tx>
            <c:strRef>
              <c:f>'Vienti määrät'!$D$8</c:f>
              <c:strCache>
                <c:ptCount val="1"/>
                <c:pt idx="0">
                  <c:v>Pulp</c:v>
                </c:pt>
              </c:strCache>
            </c:strRef>
          </c:tx>
          <c:spPr>
            <a:ln>
              <a:solidFill>
                <a:srgbClr val="EF7D00"/>
              </a:solidFill>
            </a:ln>
          </c:spPr>
          <c:marker>
            <c:symbol val="none"/>
          </c:marker>
          <c:cat>
            <c:numRef>
              <c:f>'Vienti määrät'!$B$11:$B$76</c:f>
              <c:numCache>
                <c:formatCode>General</c:formatCode>
                <c:ptCount val="65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  <c:pt idx="57">
                  <c:v>2017</c:v>
                </c:pt>
                <c:pt idx="58">
                  <c:v>2018</c:v>
                </c:pt>
                <c:pt idx="59">
                  <c:v>2019</c:v>
                </c:pt>
                <c:pt idx="60">
                  <c:v>2020</c:v>
                </c:pt>
                <c:pt idx="61">
                  <c:v>2021</c:v>
                </c:pt>
                <c:pt idx="62">
                  <c:v>2022</c:v>
                </c:pt>
                <c:pt idx="63">
                  <c:v>2023</c:v>
                </c:pt>
                <c:pt idx="64">
                  <c:v>2024</c:v>
                </c:pt>
              </c:numCache>
            </c:numRef>
          </c:cat>
          <c:val>
            <c:numRef>
              <c:f>'Vienti määrät'!$M$11:$M$76</c:f>
              <c:numCache>
                <c:formatCode>0_)</c:formatCode>
                <c:ptCount val="65"/>
                <c:pt idx="0">
                  <c:v>1418</c:v>
                </c:pt>
                <c:pt idx="1">
                  <c:v>1441</c:v>
                </c:pt>
                <c:pt idx="2">
                  <c:v>1558</c:v>
                </c:pt>
                <c:pt idx="3">
                  <c:v>1755</c:v>
                </c:pt>
                <c:pt idx="4">
                  <c:v>1950</c:v>
                </c:pt>
                <c:pt idx="5">
                  <c:v>1969</c:v>
                </c:pt>
                <c:pt idx="6">
                  <c:v>2088</c:v>
                </c:pt>
                <c:pt idx="7">
                  <c:v>2006</c:v>
                </c:pt>
                <c:pt idx="8">
                  <c:v>2143</c:v>
                </c:pt>
                <c:pt idx="9">
                  <c:v>2158</c:v>
                </c:pt>
                <c:pt idx="10">
                  <c:v>2013</c:v>
                </c:pt>
                <c:pt idx="11">
                  <c:v>1448</c:v>
                </c:pt>
                <c:pt idx="12">
                  <c:v>1565</c:v>
                </c:pt>
                <c:pt idx="13">
                  <c:v>1621</c:v>
                </c:pt>
                <c:pt idx="14">
                  <c:v>1298</c:v>
                </c:pt>
                <c:pt idx="15">
                  <c:v>928</c:v>
                </c:pt>
                <c:pt idx="16">
                  <c:v>1067</c:v>
                </c:pt>
                <c:pt idx="17">
                  <c:v>1169</c:v>
                </c:pt>
                <c:pt idx="18">
                  <c:v>1515</c:v>
                </c:pt>
                <c:pt idx="19">
                  <c:v>1847</c:v>
                </c:pt>
                <c:pt idx="20">
                  <c:v>1916</c:v>
                </c:pt>
                <c:pt idx="21">
                  <c:v>1668</c:v>
                </c:pt>
                <c:pt idx="22">
                  <c:v>1440</c:v>
                </c:pt>
                <c:pt idx="23">
                  <c:v>1554</c:v>
                </c:pt>
                <c:pt idx="24">
                  <c:v>1537</c:v>
                </c:pt>
                <c:pt idx="25">
                  <c:v>1521</c:v>
                </c:pt>
                <c:pt idx="26">
                  <c:v>1449</c:v>
                </c:pt>
                <c:pt idx="27">
                  <c:v>1586</c:v>
                </c:pt>
                <c:pt idx="28">
                  <c:v>1613</c:v>
                </c:pt>
                <c:pt idx="29">
                  <c:v>1587</c:v>
                </c:pt>
                <c:pt idx="30">
                  <c:v>1405</c:v>
                </c:pt>
                <c:pt idx="31">
                  <c:v>1282</c:v>
                </c:pt>
                <c:pt idx="32">
                  <c:v>1206</c:v>
                </c:pt>
                <c:pt idx="33">
                  <c:v>1372</c:v>
                </c:pt>
                <c:pt idx="34">
                  <c:v>1420</c:v>
                </c:pt>
                <c:pt idx="35" formatCode="#,##0">
                  <c:v>1215.0654200000004</c:v>
                </c:pt>
                <c:pt idx="36" formatCode="#,##0">
                  <c:v>1481.9114199999995</c:v>
                </c:pt>
                <c:pt idx="37" formatCode="#,##0">
                  <c:v>1665.3811699999999</c:v>
                </c:pt>
                <c:pt idx="38" formatCode="#,##0">
                  <c:v>1556.4982900000002</c:v>
                </c:pt>
                <c:pt idx="39" formatCode="#,##0">
                  <c:v>1790.6447699999999</c:v>
                </c:pt>
                <c:pt idx="40" formatCode="#,##0">
                  <c:v>1585.8827099999994</c:v>
                </c:pt>
                <c:pt idx="41" formatCode="#,##0">
                  <c:v>1601.3032300000002</c:v>
                </c:pt>
                <c:pt idx="42" formatCode="#,##0">
                  <c:v>1949.653149</c:v>
                </c:pt>
                <c:pt idx="43" formatCode="#,##0">
                  <c:v>2226.8244260000015</c:v>
                </c:pt>
                <c:pt idx="44" formatCode="#,##0">
                  <c:v>2246.4714449999988</c:v>
                </c:pt>
                <c:pt idx="45" formatCode="#,##0">
                  <c:v>1949.8048090000004</c:v>
                </c:pt>
                <c:pt idx="46" formatCode="#,##0">
                  <c:v>2527.188118999999</c:v>
                </c:pt>
                <c:pt idx="47" formatCode="#,##0">
                  <c:v>2355.5902049999991</c:v>
                </c:pt>
                <c:pt idx="48" formatCode="#,##0">
                  <c:v>2091.2381420000015</c:v>
                </c:pt>
                <c:pt idx="49" formatCode="#,##0">
                  <c:v>1369.0155360000001</c:v>
                </c:pt>
                <c:pt idx="50" formatCode="#,##0">
                  <c:v>2000.4599290000003</c:v>
                </c:pt>
                <c:pt idx="51" formatCode="#,##0">
                  <c:v>2354.4823079999992</c:v>
                </c:pt>
                <c:pt idx="52" formatCode="#,##0">
                  <c:v>2484.0723160000002</c:v>
                </c:pt>
                <c:pt idx="53" formatCode="#,##0">
                  <c:v>2837.1287520000005</c:v>
                </c:pt>
                <c:pt idx="54" formatCode="#,##0">
                  <c:v>2802.0063190000005</c:v>
                </c:pt>
                <c:pt idx="55" formatCode="#,##0">
                  <c:v>2916.2516069999992</c:v>
                </c:pt>
                <c:pt idx="56" formatCode="#,##0">
                  <c:v>3167.2904179999991</c:v>
                </c:pt>
                <c:pt idx="57" formatCode="#,##0">
                  <c:v>3298.7911659999991</c:v>
                </c:pt>
                <c:pt idx="58" formatCode="#,##0">
                  <c:v>3704.3295100000014</c:v>
                </c:pt>
                <c:pt idx="59" formatCode="#,##0">
                  <c:v>4149.5721189999995</c:v>
                </c:pt>
                <c:pt idx="60" formatCode="#,##0">
                  <c:v>3873.1576319999999</c:v>
                </c:pt>
                <c:pt idx="61" formatCode="#,##0">
                  <c:v>4031.3259380000013</c:v>
                </c:pt>
                <c:pt idx="62" formatCode="#,##0">
                  <c:v>3593.5633450000014</c:v>
                </c:pt>
                <c:pt idx="63" formatCode="#,##0">
                  <c:v>4171.4450039999983</c:v>
                </c:pt>
                <c:pt idx="64" formatCode="#,##0">
                  <c:v>3743.9016719999995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22BD-4364-87B4-B5DDA780561A}"/>
            </c:ext>
          </c:extLst>
        </c:ser>
        <c:ser>
          <c:idx val="3"/>
          <c:order val="1"/>
          <c:tx>
            <c:strRef>
              <c:f>'Vienti määrät'!$C$8</c:f>
              <c:strCache>
                <c:ptCount val="1"/>
                <c:pt idx="0">
                  <c:v>Paper &amp; Board &amp; Converted Products</c:v>
                </c:pt>
              </c:strCache>
            </c:strRef>
          </c:tx>
          <c:spPr>
            <a:ln>
              <a:solidFill>
                <a:srgbClr val="59594A"/>
              </a:solidFill>
            </a:ln>
          </c:spPr>
          <c:marker>
            <c:symbol val="none"/>
          </c:marker>
          <c:cat>
            <c:numRef>
              <c:f>'Vienti määrät'!$B$11:$B$76</c:f>
              <c:numCache>
                <c:formatCode>General</c:formatCode>
                <c:ptCount val="65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  <c:pt idx="57">
                  <c:v>2017</c:v>
                </c:pt>
                <c:pt idx="58">
                  <c:v>2018</c:v>
                </c:pt>
                <c:pt idx="59">
                  <c:v>2019</c:v>
                </c:pt>
                <c:pt idx="60">
                  <c:v>2020</c:v>
                </c:pt>
                <c:pt idx="61">
                  <c:v>2021</c:v>
                </c:pt>
                <c:pt idx="62">
                  <c:v>2022</c:v>
                </c:pt>
                <c:pt idx="63">
                  <c:v>2023</c:v>
                </c:pt>
                <c:pt idx="64">
                  <c:v>2024</c:v>
                </c:pt>
              </c:numCache>
            </c:numRef>
          </c:cat>
          <c:val>
            <c:numRef>
              <c:f>'Vienti määrät'!$C$11:$C$76</c:f>
              <c:numCache>
                <c:formatCode>#,##0</c:formatCode>
                <c:ptCount val="65"/>
                <c:pt idx="0">
                  <c:v>1610</c:v>
                </c:pt>
                <c:pt idx="1">
                  <c:v>1946</c:v>
                </c:pt>
                <c:pt idx="2">
                  <c:v>2133</c:v>
                </c:pt>
                <c:pt idx="3">
                  <c:v>2298</c:v>
                </c:pt>
                <c:pt idx="4">
                  <c:v>2511</c:v>
                </c:pt>
                <c:pt idx="5">
                  <c:v>2650</c:v>
                </c:pt>
                <c:pt idx="6">
                  <c:v>2876</c:v>
                </c:pt>
                <c:pt idx="7">
                  <c:v>2789</c:v>
                </c:pt>
                <c:pt idx="8">
                  <c:v>3004</c:v>
                </c:pt>
                <c:pt idx="9">
                  <c:v>3375</c:v>
                </c:pt>
                <c:pt idx="10">
                  <c:v>3522</c:v>
                </c:pt>
                <c:pt idx="11">
                  <c:v>3589</c:v>
                </c:pt>
                <c:pt idx="12">
                  <c:v>4050</c:v>
                </c:pt>
                <c:pt idx="13">
                  <c:v>4443</c:v>
                </c:pt>
                <c:pt idx="14">
                  <c:v>4553</c:v>
                </c:pt>
                <c:pt idx="15">
                  <c:v>3097</c:v>
                </c:pt>
                <c:pt idx="16">
                  <c:v>3659</c:v>
                </c:pt>
                <c:pt idx="17">
                  <c:v>3770</c:v>
                </c:pt>
                <c:pt idx="18">
                  <c:v>4254</c:v>
                </c:pt>
                <c:pt idx="19">
                  <c:v>4684</c:v>
                </c:pt>
                <c:pt idx="20">
                  <c:v>4791</c:v>
                </c:pt>
                <c:pt idx="21">
                  <c:v>4835</c:v>
                </c:pt>
                <c:pt idx="22">
                  <c:v>4832</c:v>
                </c:pt>
                <c:pt idx="23">
                  <c:v>5257</c:v>
                </c:pt>
                <c:pt idx="24">
                  <c:v>5978</c:v>
                </c:pt>
                <c:pt idx="25">
                  <c:v>6167</c:v>
                </c:pt>
                <c:pt idx="26">
                  <c:v>6163</c:v>
                </c:pt>
                <c:pt idx="27">
                  <c:v>6738</c:v>
                </c:pt>
                <c:pt idx="28">
                  <c:v>7318</c:v>
                </c:pt>
                <c:pt idx="29">
                  <c:v>7435</c:v>
                </c:pt>
                <c:pt idx="30">
                  <c:v>7699</c:v>
                </c:pt>
                <c:pt idx="31">
                  <c:v>7628</c:v>
                </c:pt>
                <c:pt idx="32">
                  <c:v>8049</c:v>
                </c:pt>
                <c:pt idx="33">
                  <c:v>8820</c:v>
                </c:pt>
                <c:pt idx="34">
                  <c:v>9753</c:v>
                </c:pt>
                <c:pt idx="35">
                  <c:v>9983.8930410000139</c:v>
                </c:pt>
                <c:pt idx="36">
                  <c:v>9476.8382830000082</c:v>
                </c:pt>
                <c:pt idx="37">
                  <c:v>11246.000362000001</c:v>
                </c:pt>
                <c:pt idx="38">
                  <c:v>11755.432368999998</c:v>
                </c:pt>
                <c:pt idx="39">
                  <c:v>11960.093659000009</c:v>
                </c:pt>
                <c:pt idx="40">
                  <c:v>12402.003768999997</c:v>
                </c:pt>
                <c:pt idx="41">
                  <c:v>11519.856479000004</c:v>
                </c:pt>
                <c:pt idx="42">
                  <c:v>11902.845838000003</c:v>
                </c:pt>
                <c:pt idx="43">
                  <c:v>12169.156958999993</c:v>
                </c:pt>
                <c:pt idx="44">
                  <c:v>13157.651775</c:v>
                </c:pt>
                <c:pt idx="45">
                  <c:v>11573.784014999996</c:v>
                </c:pt>
                <c:pt idx="46">
                  <c:v>13365.439160000031</c:v>
                </c:pt>
                <c:pt idx="47">
                  <c:v>13601.617434</c:v>
                </c:pt>
                <c:pt idx="48">
                  <c:v>12305.228119999987</c:v>
                </c:pt>
                <c:pt idx="49">
                  <c:v>10008.157854000006</c:v>
                </c:pt>
                <c:pt idx="50">
                  <c:v>11153.060315000026</c:v>
                </c:pt>
                <c:pt idx="51">
                  <c:v>10833.236460999993</c:v>
                </c:pt>
                <c:pt idx="52">
                  <c:v>10233.519462000004</c:v>
                </c:pt>
                <c:pt idx="53">
                  <c:v>10222.730919999996</c:v>
                </c:pt>
                <c:pt idx="54">
                  <c:v>10075.309595000006</c:v>
                </c:pt>
                <c:pt idx="55">
                  <c:v>10163.786484999993</c:v>
                </c:pt>
                <c:pt idx="56">
                  <c:v>9857.2920540000105</c:v>
                </c:pt>
                <c:pt idx="57">
                  <c:v>10056.86629</c:v>
                </c:pt>
                <c:pt idx="58">
                  <c:v>10309.102785000001</c:v>
                </c:pt>
                <c:pt idx="59">
                  <c:v>9570.4558659999984</c:v>
                </c:pt>
                <c:pt idx="60">
                  <c:v>8104.7314329999981</c:v>
                </c:pt>
                <c:pt idx="61">
                  <c:v>8673.4923369999997</c:v>
                </c:pt>
                <c:pt idx="62">
                  <c:v>7305.2909839999993</c:v>
                </c:pt>
                <c:pt idx="63">
                  <c:v>6193.3092890000007</c:v>
                </c:pt>
                <c:pt idx="64">
                  <c:v>6599.5267440000025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22BD-4364-87B4-B5DDA780561A}"/>
            </c:ext>
          </c:extLst>
        </c:ser>
        <c:ser>
          <c:idx val="4"/>
          <c:order val="2"/>
          <c:tx>
            <c:strRef>
              <c:f>'Vienti määrät'!$E$8</c:f>
              <c:strCache>
                <c:ptCount val="1"/>
                <c:pt idx="0">
                  <c:v>Sawn and planed goods</c:v>
                </c:pt>
              </c:strCache>
            </c:strRef>
          </c:tx>
          <c:spPr>
            <a:ln>
              <a:solidFill>
                <a:srgbClr val="85BD26"/>
              </a:solidFill>
            </a:ln>
          </c:spPr>
          <c:marker>
            <c:symbol val="none"/>
          </c:marker>
          <c:cat>
            <c:numRef>
              <c:f>'Vienti määrät'!$B$11:$B$76</c:f>
              <c:numCache>
                <c:formatCode>General</c:formatCode>
                <c:ptCount val="65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  <c:pt idx="57">
                  <c:v>2017</c:v>
                </c:pt>
                <c:pt idx="58">
                  <c:v>2018</c:v>
                </c:pt>
                <c:pt idx="59">
                  <c:v>2019</c:v>
                </c:pt>
                <c:pt idx="60">
                  <c:v>2020</c:v>
                </c:pt>
                <c:pt idx="61">
                  <c:v>2021</c:v>
                </c:pt>
                <c:pt idx="62">
                  <c:v>2022</c:v>
                </c:pt>
                <c:pt idx="63">
                  <c:v>2023</c:v>
                </c:pt>
                <c:pt idx="64">
                  <c:v>2024</c:v>
                </c:pt>
              </c:numCache>
            </c:numRef>
          </c:cat>
          <c:val>
            <c:numRef>
              <c:f>'Vienti määrät'!$E$11:$E$76</c:f>
              <c:numCache>
                <c:formatCode>#,##0</c:formatCode>
                <c:ptCount val="65"/>
                <c:pt idx="0">
                  <c:v>5339</c:v>
                </c:pt>
                <c:pt idx="1">
                  <c:v>5203</c:v>
                </c:pt>
                <c:pt idx="2">
                  <c:v>4748</c:v>
                </c:pt>
                <c:pt idx="3">
                  <c:v>4594</c:v>
                </c:pt>
                <c:pt idx="4">
                  <c:v>4681</c:v>
                </c:pt>
                <c:pt idx="5">
                  <c:v>4124</c:v>
                </c:pt>
                <c:pt idx="6">
                  <c:v>3790</c:v>
                </c:pt>
                <c:pt idx="7">
                  <c:v>3481</c:v>
                </c:pt>
                <c:pt idx="8">
                  <c:v>3962</c:v>
                </c:pt>
                <c:pt idx="9">
                  <c:v>4478</c:v>
                </c:pt>
                <c:pt idx="10">
                  <c:v>4702</c:v>
                </c:pt>
                <c:pt idx="11">
                  <c:v>4785</c:v>
                </c:pt>
                <c:pt idx="12">
                  <c:v>4910</c:v>
                </c:pt>
                <c:pt idx="13">
                  <c:v>5256</c:v>
                </c:pt>
                <c:pt idx="14">
                  <c:v>4323</c:v>
                </c:pt>
                <c:pt idx="15">
                  <c:v>2856</c:v>
                </c:pt>
                <c:pt idx="16">
                  <c:v>3858</c:v>
                </c:pt>
                <c:pt idx="17">
                  <c:v>4355</c:v>
                </c:pt>
                <c:pt idx="18">
                  <c:v>5469</c:v>
                </c:pt>
                <c:pt idx="19">
                  <c:v>6637</c:v>
                </c:pt>
                <c:pt idx="20">
                  <c:v>6939</c:v>
                </c:pt>
                <c:pt idx="21">
                  <c:v>5411</c:v>
                </c:pt>
                <c:pt idx="22">
                  <c:v>4600</c:v>
                </c:pt>
                <c:pt idx="23">
                  <c:v>4936</c:v>
                </c:pt>
                <c:pt idx="24">
                  <c:v>4820</c:v>
                </c:pt>
                <c:pt idx="25">
                  <c:v>4898</c:v>
                </c:pt>
                <c:pt idx="26">
                  <c:v>4557</c:v>
                </c:pt>
                <c:pt idx="27">
                  <c:v>4893</c:v>
                </c:pt>
                <c:pt idx="28">
                  <c:v>5049</c:v>
                </c:pt>
                <c:pt idx="29">
                  <c:v>4550</c:v>
                </c:pt>
                <c:pt idx="30">
                  <c:v>4173</c:v>
                </c:pt>
                <c:pt idx="31">
                  <c:v>4265</c:v>
                </c:pt>
                <c:pt idx="32">
                  <c:v>4649</c:v>
                </c:pt>
                <c:pt idx="33">
                  <c:v>6216</c:v>
                </c:pt>
                <c:pt idx="34">
                  <c:v>7198</c:v>
                </c:pt>
                <c:pt idx="35">
                  <c:v>7446.5702599999977</c:v>
                </c:pt>
                <c:pt idx="36">
                  <c:v>7058.6340000000009</c:v>
                </c:pt>
                <c:pt idx="37">
                  <c:v>7556.2374600000012</c:v>
                </c:pt>
                <c:pt idx="38">
                  <c:v>8687.4542999999976</c:v>
                </c:pt>
                <c:pt idx="39">
                  <c:v>8409.6182399999998</c:v>
                </c:pt>
                <c:pt idx="40">
                  <c:v>8415.4980199999991</c:v>
                </c:pt>
                <c:pt idx="41">
                  <c:v>8198.354070000003</c:v>
                </c:pt>
                <c:pt idx="42">
                  <c:v>8320.5328669999999</c:v>
                </c:pt>
                <c:pt idx="43">
                  <c:v>8298.0055290000037</c:v>
                </c:pt>
                <c:pt idx="44">
                  <c:v>8377.6255169999986</c:v>
                </c:pt>
                <c:pt idx="45">
                  <c:v>7806.0198279999995</c:v>
                </c:pt>
                <c:pt idx="46">
                  <c:v>7846.723210000001</c:v>
                </c:pt>
                <c:pt idx="47">
                  <c:v>7210.9487230000013</c:v>
                </c:pt>
                <c:pt idx="48">
                  <c:v>6093.591351</c:v>
                </c:pt>
                <c:pt idx="49">
                  <c:v>5186.6163049999996</c:v>
                </c:pt>
                <c:pt idx="50">
                  <c:v>5910.985757999998</c:v>
                </c:pt>
                <c:pt idx="51">
                  <c:v>6201.8847330000008</c:v>
                </c:pt>
                <c:pt idx="52">
                  <c:v>6521.6103399999984</c:v>
                </c:pt>
                <c:pt idx="53">
                  <c:v>7214.3332009999976</c:v>
                </c:pt>
                <c:pt idx="54">
                  <c:v>7532.6645370000024</c:v>
                </c:pt>
                <c:pt idx="55">
                  <c:v>7916.2795620000006</c:v>
                </c:pt>
                <c:pt idx="56">
                  <c:v>8663.6284809999979</c:v>
                </c:pt>
                <c:pt idx="57">
                  <c:v>9425.7589540000026</c:v>
                </c:pt>
                <c:pt idx="58">
                  <c:v>8756.2364639999996</c:v>
                </c:pt>
                <c:pt idx="59">
                  <c:v>9042.2598880000005</c:v>
                </c:pt>
                <c:pt idx="60">
                  <c:v>8294.9252410000026</c:v>
                </c:pt>
                <c:pt idx="61">
                  <c:v>8849.0333990000017</c:v>
                </c:pt>
                <c:pt idx="62">
                  <c:v>8667.816093999998</c:v>
                </c:pt>
                <c:pt idx="63">
                  <c:v>8454.4070240000001</c:v>
                </c:pt>
                <c:pt idx="64">
                  <c:v>8272.2358139999978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22BD-4364-87B4-B5DDA780561A}"/>
            </c:ext>
          </c:extLst>
        </c:ser>
        <c:ser>
          <c:idx val="0"/>
          <c:order val="3"/>
          <c:tx>
            <c:strRef>
              <c:f>'Vienti määrät'!$F$8</c:f>
              <c:strCache>
                <c:ptCount val="1"/>
                <c:pt idx="0">
                  <c:v>Wood-based panels</c:v>
                </c:pt>
              </c:strCache>
            </c:strRef>
          </c:tx>
          <c:spPr>
            <a:ln>
              <a:solidFill>
                <a:srgbClr val="FFCC00"/>
              </a:solidFill>
            </a:ln>
          </c:spPr>
          <c:marker>
            <c:symbol val="none"/>
          </c:marker>
          <c:cat>
            <c:numRef>
              <c:f>'Vienti määrät'!$B$11:$B$76</c:f>
              <c:numCache>
                <c:formatCode>General</c:formatCode>
                <c:ptCount val="65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  <c:pt idx="57">
                  <c:v>2017</c:v>
                </c:pt>
                <c:pt idx="58">
                  <c:v>2018</c:v>
                </c:pt>
                <c:pt idx="59">
                  <c:v>2019</c:v>
                </c:pt>
                <c:pt idx="60">
                  <c:v>2020</c:v>
                </c:pt>
                <c:pt idx="61">
                  <c:v>2021</c:v>
                </c:pt>
                <c:pt idx="62">
                  <c:v>2022</c:v>
                </c:pt>
                <c:pt idx="63">
                  <c:v>2023</c:v>
                </c:pt>
                <c:pt idx="64">
                  <c:v>2024</c:v>
                </c:pt>
              </c:numCache>
            </c:numRef>
          </c:cat>
          <c:val>
            <c:numRef>
              <c:f>'Vienti määrät'!$F$11:$F$76</c:f>
              <c:numCache>
                <c:formatCode>#,##0</c:formatCode>
                <c:ptCount val="65"/>
                <c:pt idx="0">
                  <c:v>538</c:v>
                </c:pt>
                <c:pt idx="1">
                  <c:v>521</c:v>
                </c:pt>
                <c:pt idx="2">
                  <c:v>555</c:v>
                </c:pt>
                <c:pt idx="3">
                  <c:v>578</c:v>
                </c:pt>
                <c:pt idx="4">
                  <c:v>644</c:v>
                </c:pt>
                <c:pt idx="5">
                  <c:v>659</c:v>
                </c:pt>
                <c:pt idx="6">
                  <c:v>739</c:v>
                </c:pt>
                <c:pt idx="7">
                  <c:v>791</c:v>
                </c:pt>
                <c:pt idx="8">
                  <c:v>902</c:v>
                </c:pt>
                <c:pt idx="9">
                  <c:v>986</c:v>
                </c:pt>
                <c:pt idx="10">
                  <c:v>1014</c:v>
                </c:pt>
                <c:pt idx="11">
                  <c:v>1016</c:v>
                </c:pt>
                <c:pt idx="12">
                  <c:v>1168</c:v>
                </c:pt>
                <c:pt idx="13">
                  <c:v>1297</c:v>
                </c:pt>
                <c:pt idx="14">
                  <c:v>890</c:v>
                </c:pt>
                <c:pt idx="15">
                  <c:v>725</c:v>
                </c:pt>
                <c:pt idx="16">
                  <c:v>759</c:v>
                </c:pt>
                <c:pt idx="17">
                  <c:v>683</c:v>
                </c:pt>
                <c:pt idx="18">
                  <c:v>896</c:v>
                </c:pt>
                <c:pt idx="19">
                  <c:v>971</c:v>
                </c:pt>
                <c:pt idx="20">
                  <c:v>1042</c:v>
                </c:pt>
                <c:pt idx="21">
                  <c:v>991</c:v>
                </c:pt>
                <c:pt idx="22">
                  <c:v>857</c:v>
                </c:pt>
                <c:pt idx="23">
                  <c:v>767</c:v>
                </c:pt>
                <c:pt idx="24">
                  <c:v>755</c:v>
                </c:pt>
                <c:pt idx="25">
                  <c:v>731</c:v>
                </c:pt>
                <c:pt idx="26">
                  <c:v>794</c:v>
                </c:pt>
                <c:pt idx="27">
                  <c:v>798</c:v>
                </c:pt>
                <c:pt idx="28">
                  <c:v>811</c:v>
                </c:pt>
                <c:pt idx="29">
                  <c:v>834</c:v>
                </c:pt>
                <c:pt idx="30">
                  <c:v>779</c:v>
                </c:pt>
                <c:pt idx="31">
                  <c:v>550</c:v>
                </c:pt>
                <c:pt idx="32">
                  <c:v>518</c:v>
                </c:pt>
                <c:pt idx="33">
                  <c:v>842</c:v>
                </c:pt>
                <c:pt idx="34">
                  <c:v>970</c:v>
                </c:pt>
                <c:pt idx="35">
                  <c:v>966.39158403806539</c:v>
                </c:pt>
                <c:pt idx="36">
                  <c:v>1113.3953240387409</c:v>
                </c:pt>
                <c:pt idx="37">
                  <c:v>1156.4470334813698</c:v>
                </c:pt>
                <c:pt idx="38">
                  <c:v>1109.1300031482979</c:v>
                </c:pt>
                <c:pt idx="39">
                  <c:v>1211.8964607849487</c:v>
                </c:pt>
                <c:pt idx="40">
                  <c:v>1290.8389243636868</c:v>
                </c:pt>
                <c:pt idx="41">
                  <c:v>1314.4821554181726</c:v>
                </c:pt>
                <c:pt idx="42">
                  <c:v>1441.3748020856472</c:v>
                </c:pt>
                <c:pt idx="43">
                  <c:v>1470.1549389319055</c:v>
                </c:pt>
                <c:pt idx="44">
                  <c:v>1567.3310765742406</c:v>
                </c:pt>
                <c:pt idx="45">
                  <c:v>1501.9163218417866</c:v>
                </c:pt>
                <c:pt idx="46">
                  <c:v>1560.4579730110809</c:v>
                </c:pt>
                <c:pt idx="47">
                  <c:v>1500.6957046609568</c:v>
                </c:pt>
                <c:pt idx="48">
                  <c:v>1240.4832713503324</c:v>
                </c:pt>
                <c:pt idx="49">
                  <c:v>791.01435016850132</c:v>
                </c:pt>
                <c:pt idx="50">
                  <c:v>986.7573550953532</c:v>
                </c:pt>
                <c:pt idx="51">
                  <c:v>1019.7093299997923</c:v>
                </c:pt>
                <c:pt idx="52">
                  <c:v>931.298</c:v>
                </c:pt>
                <c:pt idx="53">
                  <c:v>989.76700000000005</c:v>
                </c:pt>
                <c:pt idx="54">
                  <c:v>1064.336</c:v>
                </c:pt>
                <c:pt idx="55">
                  <c:v>1045.761</c:v>
                </c:pt>
                <c:pt idx="56">
                  <c:v>1002.7269999999999</c:v>
                </c:pt>
                <c:pt idx="57">
                  <c:v>1105.4179999999999</c:v>
                </c:pt>
                <c:pt idx="58">
                  <c:v>1082.6969999999999</c:v>
                </c:pt>
                <c:pt idx="59">
                  <c:v>983.72299999999996</c:v>
                </c:pt>
                <c:pt idx="60">
                  <c:v>888.14600000000007</c:v>
                </c:pt>
                <c:pt idx="61">
                  <c:v>1030.83</c:v>
                </c:pt>
                <c:pt idx="62">
                  <c:v>971.78399999999999</c:v>
                </c:pt>
                <c:pt idx="63">
                  <c:v>783.06700000000001</c:v>
                </c:pt>
                <c:pt idx="64">
                  <c:v>812.89599999999996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22BD-4364-87B4-B5DDA78056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8313552"/>
        <c:axId val="398457640"/>
      </c:lineChart>
      <c:catAx>
        <c:axId val="398313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/>
        </c:spPr>
        <c:crossAx val="398457640"/>
        <c:crosses val="autoZero"/>
        <c:auto val="1"/>
        <c:lblAlgn val="ctr"/>
        <c:lblOffset val="100"/>
        <c:tickLblSkip val="5"/>
        <c:tickMarkSkip val="1"/>
        <c:noMultiLvlLbl val="1"/>
      </c:catAx>
      <c:valAx>
        <c:axId val="398457640"/>
        <c:scaling>
          <c:orientation val="minMax"/>
        </c:scaling>
        <c:delete val="0"/>
        <c:axPos val="l"/>
        <c:majorGridlines/>
        <c:numFmt formatCode="#," sourceLinked="0"/>
        <c:majorTickMark val="out"/>
        <c:minorTickMark val="none"/>
        <c:tickLblPos val="nextTo"/>
        <c:crossAx val="39831355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4.9022212775002655E-2"/>
          <c:y val="6.0725700987294289E-2"/>
          <c:w val="0.37537512196971679"/>
          <c:h val="0.28852787445527511"/>
        </c:manualLayout>
      </c:layout>
      <c:overlay val="0"/>
      <c:spPr>
        <a:solidFill>
          <a:sysClr val="window" lastClr="FFFFFF"/>
        </a:solidFill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solidFill>
            <a:srgbClr val="59594A"/>
          </a:solidFill>
          <a:latin typeface="+mn-lt"/>
        </a:defRPr>
      </a:pPr>
      <a:endParaRPr lang="fi-FI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0.07467</cdr:x>
      <cdr:y>0.00815</cdr:y>
    </cdr:from>
    <cdr:to>
      <cdr:x>0.27266</cdr:x>
      <cdr:y>0.05549</cdr:y>
    </cdr:to>
    <cdr:sp macro="" textlink="">
      <cdr:nvSpPr>
        <cdr:cNvPr id="2" name="Tekstikehys 1">
          <a:extLst xmlns:a="http://schemas.openxmlformats.org/drawingml/2006/main">
            <a:ext uri="{FF2B5EF4-FFF2-40B4-BE49-F238E27FC236}">
              <a16:creationId xmlns:a16="http://schemas.microsoft.com/office/drawing/2014/main" id="{DF46FEDC-9D54-4002-8471-97D5595E7026}"/>
            </a:ext>
          </a:extLst>
        </cdr:cNvPr>
        <cdr:cNvSpPr txBox="1"/>
      </cdr:nvSpPr>
      <cdr:spPr>
        <a:xfrm xmlns:a="http://schemas.openxmlformats.org/drawingml/2006/main">
          <a:off x="694272" y="49502"/>
          <a:ext cx="1840843" cy="2875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>
              <a:solidFill>
                <a:srgbClr val="59594A"/>
              </a:solidFill>
              <a:latin typeface="+mn-lt"/>
              <a:cs typeface="Arial" pitchFamily="34" charset="0"/>
            </a:rPr>
            <a:t>Milj.</a:t>
          </a:r>
          <a:r>
            <a:rPr lang="en-US" sz="1200" baseline="0">
              <a:solidFill>
                <a:srgbClr val="59594A"/>
              </a:solidFill>
              <a:latin typeface="+mn-lt"/>
              <a:cs typeface="Arial" pitchFamily="34" charset="0"/>
            </a:rPr>
            <a:t> tonnes/m3</a:t>
          </a:r>
          <a:endParaRPr lang="en-US" sz="1200">
            <a:solidFill>
              <a:srgbClr val="59594A"/>
            </a:solidFill>
            <a:latin typeface="+mn-lt"/>
            <a:cs typeface="Arial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920E199-B762-D64A-A7F0-21A7BE620F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01F764-0F4C-A64B-8AC2-5016FB74DC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EF2F23-DA50-4146-8383-3E585F7267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44BDB-4F38-8349-80B4-5EE2B52EDC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FC6956-5781-8D43-ADC8-71B346F5FD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5CB36-8C9F-A043-9700-704CA117CB51}" type="datetimeFigureOut">
              <a:rPr lang="fi-FI" smtClean="0"/>
              <a:t>3.3.2025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9829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A83AA-AA2C-6A4A-B056-614432B0C774}" type="datetimeFigureOut">
              <a:rPr lang="fi-FI" smtClean="0"/>
              <a:t>3.3.2025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65D5B-E391-4540-B1D3-B24AC8736C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1664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kuvapaikalla" preserve="1" userDrawn="1">
  <p:cSld name="title_slide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FAC7C955-DA2F-1448-8363-505EB94817A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897600" y="0"/>
            <a:ext cx="5292000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087C93FA-7150-4107-BD02-B0F3C61A15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9600" y="363795"/>
            <a:ext cx="6304490" cy="2620606"/>
          </a:xfrm>
        </p:spPr>
        <p:txBody>
          <a:bodyPr tIns="0" bIns="0" anchor="b" anchorCtr="0">
            <a:normAutofit/>
          </a:bodyPr>
          <a:lstStyle>
            <a:lvl1pPr algn="l">
              <a:defRPr sz="40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Alaotsikko 2">
            <a:extLst>
              <a:ext uri="{FF2B5EF4-FFF2-40B4-BE49-F238E27FC236}">
                <a16:creationId xmlns:a16="http://schemas.microsoft.com/office/drawing/2014/main" id="{3AAF16EA-E806-4F3B-8D54-55B5E448C5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8800" y="3117599"/>
            <a:ext cx="6315290" cy="1125019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Lisä alaotsikko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0460D9-4BE0-4477-A717-E061943A04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9600" y="4774883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fi-FI" sz="2000" smtClean="0">
                <a:solidFill>
                  <a:schemeClr val="tx1"/>
                </a:solidFill>
              </a:defRPr>
            </a:lvl1pPr>
          </a:lstStyle>
          <a:p>
            <a:r>
              <a:rPr lang="fi-FI"/>
              <a:t>29.2.2024</a:t>
            </a:r>
          </a:p>
        </p:txBody>
      </p:sp>
      <p:sp>
        <p:nvSpPr>
          <p:cNvPr id="8" name="DUName">
            <a:extLst>
              <a:ext uri="{FF2B5EF4-FFF2-40B4-BE49-F238E27FC236}">
                <a16:creationId xmlns:a16="http://schemas.microsoft.com/office/drawing/2014/main" id="{2A64F931-48AE-4641-8266-D1A73AF23F18}"/>
              </a:ext>
            </a:extLst>
          </p:cNvPr>
          <p:cNvSpPr txBox="1">
            <a:spLocks/>
          </p:cNvSpPr>
          <p:nvPr userDrawn="1"/>
        </p:nvSpPr>
        <p:spPr>
          <a:xfrm>
            <a:off x="478800" y="4394271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l" defTabSz="914400" rtl="0" eaLnBrk="1" latinLnBrk="0" hangingPunct="1">
              <a:defRPr lang="fi-FI" sz="10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i-FI" sz="2000" dirty="0">
              <a:solidFill>
                <a:schemeClr val="tx1"/>
              </a:solidFill>
            </a:endParaRP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5B2B150C-058A-4AAF-A6B7-8C299D589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568196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B2EC8ECF-9A4F-4254-BD11-B6CEA362E3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8800" y="5568634"/>
            <a:ext cx="4550583" cy="547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254064"/>
      </p:ext>
    </p:extLst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aaltopahvikuvalla" preserve="1" userDrawn="1">
  <p:cSld name="subtilte_slide_aaltopahviru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sisä, istuminen, pöytä, banaani&#10;&#10;Kuvaus luotu automaattisesti">
            <a:extLst>
              <a:ext uri="{FF2B5EF4-FFF2-40B4-BE49-F238E27FC236}">
                <a16:creationId xmlns:a16="http://schemas.microsoft.com/office/drawing/2014/main" id="{A968F496-15FC-497B-AF97-C4D31C864C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79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29.2.2024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B07DEC4F-8D47-460E-AEDB-CF1B60977A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8D4E8813-4D81-DDDD-5641-30CB0B5B859D}"/>
              </a:ext>
            </a:extLst>
          </p:cNvPr>
          <p:cNvSpPr txBox="1"/>
          <p:nvPr userDrawn="1"/>
        </p:nvSpPr>
        <p:spPr>
          <a:xfrm>
            <a:off x="3225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SOURCE: Finnish Customs</a:t>
            </a:r>
          </a:p>
        </p:txBody>
      </p:sp>
    </p:spTree>
    <p:extLst>
      <p:ext uri="{BB962C8B-B14F-4D97-AF65-F5344CB8AC3E}">
        <p14:creationId xmlns:p14="http://schemas.microsoft.com/office/powerpoint/2010/main" val="390831649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pilvikuvalla" preserve="1" userDrawn="1">
  <p:cSld name="subtilte_slide_pilv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ulko, pilvinen, pilvet, lentävä&#10;&#10;Kuvaus luotu automaattisesti">
            <a:extLst>
              <a:ext uri="{FF2B5EF4-FFF2-40B4-BE49-F238E27FC236}">
                <a16:creationId xmlns:a16="http://schemas.microsoft.com/office/drawing/2014/main" id="{DC852E22-178C-415A-AE96-5D89602910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75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29.2.2024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C070A6AE-34F3-437C-827C-F2C6E6106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ED4B7007-94C9-9656-9034-0E62CCEEFB1F}"/>
              </a:ext>
            </a:extLst>
          </p:cNvPr>
          <p:cNvSpPr txBox="1"/>
          <p:nvPr userDrawn="1"/>
        </p:nvSpPr>
        <p:spPr>
          <a:xfrm>
            <a:off x="3225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SOURCE: Finnish Customs</a:t>
            </a:r>
          </a:p>
        </p:txBody>
      </p:sp>
    </p:spTree>
    <p:extLst>
      <p:ext uri="{BB962C8B-B14F-4D97-AF65-F5344CB8AC3E}">
        <p14:creationId xmlns:p14="http://schemas.microsoft.com/office/powerpoint/2010/main" val="302387983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kuvapaikalla" preserve="1" userDrawn="1">
  <p:cSld name="subtilte_slide_picture_pl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29.2.2024</a:t>
            </a:r>
          </a:p>
        </p:txBody>
      </p:sp>
      <p:sp>
        <p:nvSpPr>
          <p:cNvPr id="7" name="Kuvan paikkamerkki 2">
            <a:extLst>
              <a:ext uri="{FF2B5EF4-FFF2-40B4-BE49-F238E27FC236}">
                <a16:creationId xmlns:a16="http://schemas.microsoft.com/office/drawing/2014/main" id="{E0C36D7A-CD07-401E-8192-94AA27DE716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897055" y="0"/>
            <a:ext cx="5281612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4248FBDF-AA11-4A95-A47C-5CE8B2327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EE58E90A-1C88-3AA2-04BA-ADB086736C47}"/>
              </a:ext>
            </a:extLst>
          </p:cNvPr>
          <p:cNvSpPr txBox="1"/>
          <p:nvPr userDrawn="1"/>
        </p:nvSpPr>
        <p:spPr>
          <a:xfrm>
            <a:off x="3225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SOURCE: Finnish Customs</a:t>
            </a:r>
          </a:p>
        </p:txBody>
      </p:sp>
    </p:spTree>
    <p:extLst>
      <p:ext uri="{BB962C8B-B14F-4D97-AF65-F5344CB8AC3E}">
        <p14:creationId xmlns:p14="http://schemas.microsoft.com/office/powerpoint/2010/main" val="2887934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ppudia" preserve="1" userDrawn="1">
  <p:cSld name="end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7963F897-028A-4B59-992F-625BA67A18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02380" y="1141476"/>
            <a:ext cx="4587240" cy="4575048"/>
          </a:xfrm>
          <a:prstGeom prst="rect">
            <a:avLst/>
          </a:prstGeom>
        </p:spPr>
      </p:pic>
      <p:sp>
        <p:nvSpPr>
          <p:cNvPr id="4" name="d_lahde">
            <a:extLst>
              <a:ext uri="{FF2B5EF4-FFF2-40B4-BE49-F238E27FC236}">
                <a16:creationId xmlns:a16="http://schemas.microsoft.com/office/drawing/2014/main" id="{47F5FA1B-AF30-E06F-74E6-7C228F93269F}"/>
              </a:ext>
            </a:extLst>
          </p:cNvPr>
          <p:cNvSpPr txBox="1"/>
          <p:nvPr userDrawn="1"/>
        </p:nvSpPr>
        <p:spPr>
          <a:xfrm>
            <a:off x="3225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SOURCE: Finnish Customs</a:t>
            </a:r>
          </a:p>
        </p:txBody>
      </p:sp>
    </p:spTree>
    <p:extLst>
      <p:ext uri="{BB962C8B-B14F-4D97-AF65-F5344CB8AC3E}">
        <p14:creationId xmlns:p14="http://schemas.microsoft.com/office/powerpoint/2010/main" val="2443560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BA6B3-CB3D-8F47-A81E-48885D22A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ACF4DAD1-3A69-C142-BDE9-9E0DC1BBE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E4CAE-8655-5D40-8396-6E1E42B083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9670" y="1440000"/>
            <a:ext cx="10687793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B0E119-865C-EF49-AB4E-47AF149DE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39888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29.2.2024</a:t>
            </a:r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9B07595A-9C4B-97A8-0577-06360EB68017}"/>
              </a:ext>
            </a:extLst>
          </p:cNvPr>
          <p:cNvSpPr txBox="1"/>
          <p:nvPr userDrawn="1"/>
        </p:nvSpPr>
        <p:spPr>
          <a:xfrm>
            <a:off x="3225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SOURCE: Finnish Customs</a:t>
            </a:r>
          </a:p>
        </p:txBody>
      </p:sp>
    </p:spTree>
    <p:extLst>
      <p:ext uri="{BB962C8B-B14F-4D97-AF65-F5344CB8AC3E}">
        <p14:creationId xmlns:p14="http://schemas.microsoft.com/office/powerpoint/2010/main" val="1322865712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, graafi ja tila seliitteelle" preserve="1" userDrawn="1">
  <p:cSld name="title_and_content_empty_sp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BA6B3-CB3D-8F47-A81E-48885D22A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ACF4DAD1-3A69-C142-BDE9-9E0DC1BBEA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E4CAE-8655-5D40-8396-6E1E42B083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9670" y="1440000"/>
            <a:ext cx="7300800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B0E119-865C-EF49-AB4E-47AF149DE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39888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29.2.2024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A2C6D4DB-8D1C-4F75-A5A8-D7B2BC3497A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38921" y="1439999"/>
            <a:ext cx="3308565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EF5E4CB7-7792-6F26-B193-D16BBFBC2FFB}"/>
              </a:ext>
            </a:extLst>
          </p:cNvPr>
          <p:cNvSpPr txBox="1"/>
          <p:nvPr userDrawn="1"/>
        </p:nvSpPr>
        <p:spPr>
          <a:xfrm>
            <a:off x="3225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SOURCE: Finnish Customs</a:t>
            </a:r>
          </a:p>
        </p:txBody>
      </p:sp>
    </p:spTree>
    <p:extLst>
      <p:ext uri="{BB962C8B-B14F-4D97-AF65-F5344CB8AC3E}">
        <p14:creationId xmlns:p14="http://schemas.microsoft.com/office/powerpoint/2010/main" val="308253495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kaksi sisältökohdetta väliotsikoilla" preserve="1" userDrawn="1">
  <p:cSld name="title_two_content_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E18BC3-C71F-1F40-8265-FB7F5E6503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0CCE5E25-4848-EB46-9136-ED0A10CF88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 sz="32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9EF23142-3D3C-F044-8150-57AC95574F3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59600" y="1440000"/>
            <a:ext cx="5089525" cy="420372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teksti</a:t>
            </a:r>
          </a:p>
        </p:txBody>
      </p:sp>
      <p:sp>
        <p:nvSpPr>
          <p:cNvPr id="9" name="Tekstin paikkamerkki 4">
            <a:extLst>
              <a:ext uri="{FF2B5EF4-FFF2-40B4-BE49-F238E27FC236}">
                <a16:creationId xmlns:a16="http://schemas.microsoft.com/office/drawing/2014/main" id="{C8703391-D147-0448-B90A-931413949C9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42781" y="1440000"/>
            <a:ext cx="5106873" cy="420373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teksti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D6AA817-A14F-FF48-B5EF-D0E10D035D3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29.2.2024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E1DD3D1-C9EC-4205-9824-EB76ADE4310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0413" y="2016000"/>
            <a:ext cx="5106873" cy="414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3">
            <a:extLst>
              <a:ext uri="{FF2B5EF4-FFF2-40B4-BE49-F238E27FC236}">
                <a16:creationId xmlns:a16="http://schemas.microsoft.com/office/drawing/2014/main" id="{1D00C477-2AB1-456B-B72B-6A178868067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39892" y="2016000"/>
            <a:ext cx="5106873" cy="414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d_lahde">
            <a:extLst>
              <a:ext uri="{FF2B5EF4-FFF2-40B4-BE49-F238E27FC236}">
                <a16:creationId xmlns:a16="http://schemas.microsoft.com/office/drawing/2014/main" id="{22711167-CFC1-6AA2-F685-3F811A168940}"/>
              </a:ext>
            </a:extLst>
          </p:cNvPr>
          <p:cNvSpPr txBox="1"/>
          <p:nvPr userDrawn="1"/>
        </p:nvSpPr>
        <p:spPr>
          <a:xfrm>
            <a:off x="3225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SOURCE: Finnish Customs</a:t>
            </a:r>
          </a:p>
        </p:txBody>
      </p:sp>
    </p:spTree>
    <p:extLst>
      <p:ext uri="{BB962C8B-B14F-4D97-AF65-F5344CB8AC3E}">
        <p14:creationId xmlns:p14="http://schemas.microsoft.com/office/powerpoint/2010/main" val="60249153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iä ja kuva" preserve="1" userDrawn="1">
  <p:cSld name="title_content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Photo"/>
          <p:cNvSpPr>
            <a:spLocks noGrp="1"/>
          </p:cNvSpPr>
          <p:nvPr>
            <p:ph type="pic" sz="quarter" idx="14" hasCustomPrompt="1"/>
          </p:nvPr>
        </p:nvSpPr>
        <p:spPr>
          <a:xfrm>
            <a:off x="6897600" y="0"/>
            <a:ext cx="5292000" cy="686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29.2.2024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44E2F194-21B6-4684-B8A0-703CBCD1316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44514" y="1840675"/>
            <a:ext cx="5351485" cy="44109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434DBB5-2665-4313-BB6F-9FA2D95132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1195EBBC-2952-F5AD-D142-CBED38E799CB}"/>
              </a:ext>
            </a:extLst>
          </p:cNvPr>
          <p:cNvSpPr txBox="1"/>
          <p:nvPr userDrawn="1"/>
        </p:nvSpPr>
        <p:spPr>
          <a:xfrm>
            <a:off x="3225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SOURCE: Finnish Customs</a:t>
            </a:r>
          </a:p>
        </p:txBody>
      </p:sp>
    </p:spTree>
    <p:extLst>
      <p:ext uri="{BB962C8B-B14F-4D97-AF65-F5344CB8AC3E}">
        <p14:creationId xmlns:p14="http://schemas.microsoft.com/office/powerpoint/2010/main" val="165075361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, sisältö ja kaksi kuvaa" preserve="1" userDrawn="1">
  <p:cSld name="title_content_two_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isällön paikkamerkki 3">
            <a:extLst>
              <a:ext uri="{FF2B5EF4-FFF2-40B4-BE49-F238E27FC236}">
                <a16:creationId xmlns:a16="http://schemas.microsoft.com/office/drawing/2014/main" id="{C14A879C-D0C2-4202-BEEC-2A2E70EAB272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853364" y="3429000"/>
            <a:ext cx="5294327" cy="334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C567358-739E-E245-AC37-B69830A464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29.2.2024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2FC9C602-9A8A-4E8E-B582-95F10872FBF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0413" y="1840675"/>
            <a:ext cx="5351486" cy="441135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Sisällön paikkamerkki 3">
            <a:extLst>
              <a:ext uri="{FF2B5EF4-FFF2-40B4-BE49-F238E27FC236}">
                <a16:creationId xmlns:a16="http://schemas.microsoft.com/office/drawing/2014/main" id="{C98B356A-C02A-475A-BBC7-AB9C9EDFC71F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853365" y="36000"/>
            <a:ext cx="5294327" cy="334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21283CA2-FEA7-4DA4-84BA-197EB032A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5E638DB8-E1BB-7072-A25E-E53A4FCA9060}"/>
              </a:ext>
            </a:extLst>
          </p:cNvPr>
          <p:cNvSpPr txBox="1"/>
          <p:nvPr userDrawn="1"/>
        </p:nvSpPr>
        <p:spPr>
          <a:xfrm>
            <a:off x="3225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SOURCE: Finnish Customs</a:t>
            </a:r>
          </a:p>
        </p:txBody>
      </p:sp>
    </p:spTree>
    <p:extLst>
      <p:ext uri="{BB962C8B-B14F-4D97-AF65-F5344CB8AC3E}">
        <p14:creationId xmlns:p14="http://schemas.microsoft.com/office/powerpoint/2010/main" val="2781293024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iä ja slogan (vihreä tausta)" preserve="1" userDrawn="1">
  <p:cSld name="title_content_slogan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7AAFB5-1906-3D40-93A2-CB76400FAD65}"/>
              </a:ext>
            </a:extLst>
          </p:cNvPr>
          <p:cNvSpPr/>
          <p:nvPr userDrawn="1"/>
        </p:nvSpPr>
        <p:spPr>
          <a:xfrm>
            <a:off x="6840514" y="0"/>
            <a:ext cx="5351486" cy="6858000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100" dirty="0" err="1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9D1A27-B895-1A42-AFA3-236D0273B11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55864" y="1383160"/>
            <a:ext cx="4120786" cy="336136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lainaus</a:t>
            </a:r>
            <a:r>
              <a:rPr lang="en-GB" dirty="0"/>
              <a:t> tai </a:t>
            </a:r>
            <a:r>
              <a:rPr lang="en-GB" dirty="0" err="1"/>
              <a:t>nosto</a:t>
            </a:r>
            <a:endParaRPr lang="fi-FI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0D4A452-05D2-E143-B5E4-80605EDE6AD1}"/>
              </a:ext>
            </a:extLst>
          </p:cNvPr>
          <p:cNvSpPr txBox="1">
            <a:spLocks/>
          </p:cNvSpPr>
          <p:nvPr userDrawn="1"/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l" defTabSz="914400" rtl="0" eaLnBrk="1" latinLnBrk="0" hangingPunct="1">
              <a:defRPr lang="fi-FI" sz="10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6098B41-2CA2-4108-9AD2-638D6AECFB23}" type="datetimeFigureOut">
              <a:rPr lang="fi-FI" smtClean="0"/>
              <a:pPr algn="ctr"/>
              <a:t>3.3.2025</a:t>
            </a:fld>
            <a:endParaRPr lang="fi-FI" dirty="0"/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E24E172B-E61E-4E9D-AA95-F2EB6D4CF7F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44514" y="1840675"/>
            <a:ext cx="5351485" cy="444698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5258FA17-5238-4491-84C7-75BA8F132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1ABA3979-A473-0EAF-02A9-0CDEBDAFDFFE}"/>
              </a:ext>
            </a:extLst>
          </p:cNvPr>
          <p:cNvSpPr txBox="1"/>
          <p:nvPr userDrawn="1"/>
        </p:nvSpPr>
        <p:spPr>
          <a:xfrm>
            <a:off x="3225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SOURCE: Finnish Customs</a:t>
            </a:r>
          </a:p>
        </p:txBody>
      </p:sp>
    </p:spTree>
    <p:extLst>
      <p:ext uri="{BB962C8B-B14F-4D97-AF65-F5344CB8AC3E}">
        <p14:creationId xmlns:p14="http://schemas.microsoft.com/office/powerpoint/2010/main" val="1642652520"/>
      </p:ext>
    </p:extLst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kuusimetsäkuvalla" preserve="1" userDrawn="1">
  <p:cSld name="subtilte_slide_kuusimets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ulko, kasvi, ruoho, vihreä&#10;&#10;Kuvaus luotu automaattisesti">
            <a:extLst>
              <a:ext uri="{FF2B5EF4-FFF2-40B4-BE49-F238E27FC236}">
                <a16:creationId xmlns:a16="http://schemas.microsoft.com/office/drawing/2014/main" id="{4088A767-3E67-4AD8-BC3D-B2B49307392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77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29.2.2024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6C54521D-862D-45BD-8F4E-0FC18AFE5D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9CA2182C-0E34-3E76-216D-E904056EA787}"/>
              </a:ext>
            </a:extLst>
          </p:cNvPr>
          <p:cNvSpPr txBox="1"/>
          <p:nvPr userDrawn="1"/>
        </p:nvSpPr>
        <p:spPr>
          <a:xfrm>
            <a:off x="3225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SOURCE: Finnish Customs</a:t>
            </a:r>
          </a:p>
        </p:txBody>
      </p:sp>
    </p:spTree>
    <p:extLst>
      <p:ext uri="{BB962C8B-B14F-4D97-AF65-F5344CB8AC3E}">
        <p14:creationId xmlns:p14="http://schemas.microsoft.com/office/powerpoint/2010/main" val="293046387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lautatapulikuvalla" preserve="1" userDrawn="1">
  <p:cSld name="subtilte_slide_lautatapu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ulko, rakennus, katu, sivu&#10;&#10;Kuvaus luotu automaattisesti">
            <a:extLst>
              <a:ext uri="{FF2B5EF4-FFF2-40B4-BE49-F238E27FC236}">
                <a16:creationId xmlns:a16="http://schemas.microsoft.com/office/drawing/2014/main" id="{4EC45C38-84A4-4A0E-9111-2BF0CED64C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77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29.2.2024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659857A7-4588-4320-B874-283C0351AE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74C615D4-298F-B99F-6F68-14E8CE687DD1}"/>
              </a:ext>
            </a:extLst>
          </p:cNvPr>
          <p:cNvSpPr txBox="1"/>
          <p:nvPr userDrawn="1"/>
        </p:nvSpPr>
        <p:spPr>
          <a:xfrm>
            <a:off x="3225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SOURCE: Finnish Customs</a:t>
            </a:r>
          </a:p>
        </p:txBody>
      </p:sp>
    </p:spTree>
    <p:extLst>
      <p:ext uri="{BB962C8B-B14F-4D97-AF65-F5344CB8AC3E}">
        <p14:creationId xmlns:p14="http://schemas.microsoft.com/office/powerpoint/2010/main" val="347902195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59693" y="1440000"/>
            <a:ext cx="10687793" cy="471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9" name="dlogoplaceholder" hidden="1"/>
          <p:cNvSpPr txBox="1"/>
          <p:nvPr userDrawn="1"/>
        </p:nvSpPr>
        <p:spPr>
          <a:xfrm>
            <a:off x="9337232" y="324000"/>
            <a:ext cx="1706844" cy="338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fi-FI" sz="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algn="ctr"/>
            <a:r>
              <a:rPr lang="fi-FI"/>
              <a:t>29.2.2024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BFE8522F-D84A-4BAF-8615-59DE035C7B70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83600" y="6400800"/>
            <a:ext cx="2810863" cy="3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745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23" r:id="rId2"/>
    <p:sldLayoutId id="2147483745" r:id="rId3"/>
    <p:sldLayoutId id="2147483706" r:id="rId4"/>
    <p:sldLayoutId id="2147483668" r:id="rId5"/>
    <p:sldLayoutId id="2147483726" r:id="rId6"/>
    <p:sldLayoutId id="2147483741" r:id="rId7"/>
    <p:sldLayoutId id="2147483743" r:id="rId8"/>
    <p:sldLayoutId id="2147483744" r:id="rId9"/>
    <p:sldLayoutId id="2147483742" r:id="rId10"/>
    <p:sldLayoutId id="2147483746" r:id="rId11"/>
    <p:sldLayoutId id="2147483747" r:id="rId12"/>
    <p:sldLayoutId id="2147483748" r:id="rId13"/>
  </p:sldLayoutIdLst>
  <p:hf hdr="0" ftr="0" dt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lang="fi-FI" sz="3200" kern="1200" cap="none" baseline="0" dirty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000" kern="1200" cap="none" baseline="0">
          <a:solidFill>
            <a:srgbClr val="59594A"/>
          </a:solidFill>
          <a:latin typeface="+mn-lt"/>
          <a:ea typeface="+mn-ea"/>
          <a:cs typeface="+mn-cs"/>
        </a:defRPr>
      </a:lvl1pPr>
      <a:lvl2pPr marL="568800" indent="-28575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3200" indent="-284400" algn="l" defTabSz="914400" rtl="0" eaLnBrk="1" latinLnBrk="0" hangingPunct="1">
        <a:spcBef>
          <a:spcPct val="20000"/>
        </a:spcBef>
        <a:buClr>
          <a:schemeClr val="accent3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file:///\\metsa\shares\yleiset\Yhteiset\Tilda\TIETOPALVELU\Metryn%20nettisivuston%20tiedostot\Vienti\FI_PBL_MT_20_Mets&#228;teollisuuden_vienti_1960_vuosittain.xlsx!infoboxit!R21S11:R33S15" TargetMode="Externa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8">
            <a:extLst>
              <a:ext uri="{FF2B5EF4-FFF2-40B4-BE49-F238E27FC236}">
                <a16:creationId xmlns:a16="http://schemas.microsoft.com/office/drawing/2014/main" id="{A3BAD974-7651-437B-B17F-5E91E5437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Forest industry exports from Finland since 1960​</a:t>
            </a:r>
          </a:p>
        </p:txBody>
      </p:sp>
      <p:sp>
        <p:nvSpPr>
          <p:cNvPr id="13" name="Dian numeron paikkamerkki 12">
            <a:extLst>
              <a:ext uri="{FF2B5EF4-FFF2-40B4-BE49-F238E27FC236}">
                <a16:creationId xmlns:a16="http://schemas.microsoft.com/office/drawing/2014/main" id="{9D5E1A0E-46D3-444D-BC0C-022A8A30FC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1</a:t>
            </a:fld>
            <a:endParaRPr lang="fi-FI" dirty="0"/>
          </a:p>
        </p:txBody>
      </p:sp>
      <p:graphicFrame>
        <p:nvGraphicFramePr>
          <p:cNvPr id="2" name="Objekti 1">
            <a:extLst>
              <a:ext uri="{FF2B5EF4-FFF2-40B4-BE49-F238E27FC236}">
                <a16:creationId xmlns:a16="http://schemas.microsoft.com/office/drawing/2014/main" id="{A9938062-343D-0654-F6B1-E8EE465B0A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2663714"/>
              </p:ext>
            </p:extLst>
          </p:nvPr>
        </p:nvGraphicFramePr>
        <p:xfrm>
          <a:off x="8431213" y="1600200"/>
          <a:ext cx="3086100" cy="206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3086010" imgH="2067078" progId="Excel.Sheet.12">
                  <p:link updateAutomatic="1"/>
                </p:oleObj>
              </mc:Choice>
              <mc:Fallback>
                <p:oleObj name="Worksheet" r:id="rId2" imgW="3086010" imgH="2067078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431213" y="1600200"/>
                        <a:ext cx="3086100" cy="206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00000000-0008-0000-0D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565915"/>
              </p:ext>
            </p:extLst>
          </p:nvPr>
        </p:nvGraphicFramePr>
        <p:xfrm>
          <a:off x="964625" y="1245013"/>
          <a:ext cx="7489564" cy="4786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41074592"/>
      </p:ext>
    </p:extLst>
  </p:cSld>
  <p:clrMapOvr>
    <a:masterClrMapping/>
  </p:clrMapOvr>
</p:sld>
</file>

<file path=ppt/theme/theme1.xml><?xml version="1.0" encoding="utf-8"?>
<a:theme xmlns:a="http://schemas.openxmlformats.org/drawingml/2006/main" name="Tekstikalvopohja_en">
  <a:themeElements>
    <a:clrScheme name="MT viralliset värit">
      <a:dk1>
        <a:srgbClr val="59594A"/>
      </a:dk1>
      <a:lt1>
        <a:sysClr val="window" lastClr="FFFFFF"/>
      </a:lt1>
      <a:dk2>
        <a:srgbClr val="85B526"/>
      </a:dk2>
      <a:lt2>
        <a:srgbClr val="EDEDED"/>
      </a:lt2>
      <a:accent1>
        <a:srgbClr val="85B526"/>
      </a:accent1>
      <a:accent2>
        <a:srgbClr val="59594A"/>
      </a:accent2>
      <a:accent3>
        <a:srgbClr val="EF7D00"/>
      </a:accent3>
      <a:accent4>
        <a:srgbClr val="0F72A2"/>
      </a:accent4>
      <a:accent5>
        <a:srgbClr val="E8548D"/>
      </a:accent5>
      <a:accent6>
        <a:srgbClr val="000000"/>
      </a:accent6>
      <a:hlink>
        <a:srgbClr val="59594A"/>
      </a:hlink>
      <a:folHlink>
        <a:srgbClr val="87878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accent1">
                <a:tint val="100000"/>
                <a:shade val="100000"/>
                <a:satMod val="130000"/>
              </a:schemeClr>
            </a:gs>
            <a:gs pos="100000">
              <a:schemeClr val="accent1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/>
      </a:spPr>
      <a:bodyPr rtlCol="0" anchor="ctr"/>
      <a:lstStyle>
        <a:defPPr algn="ctr">
          <a:defRPr sz="21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etsäteollisuus_pohja_en.potx" id="{000207AD-93F3-4D55-83B5-CA0B74C7239D}" vid="{B128F02C-3D3B-40F3-8ABD-8FE12D32BB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etsäteollisuu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9EAAB1"/>
    </a:accent1>
    <a:accent2>
      <a:srgbClr val="99CC00"/>
    </a:accent2>
    <a:accent3>
      <a:srgbClr val="001999"/>
    </a:accent3>
    <a:accent4>
      <a:srgbClr val="FC831B"/>
    </a:accent4>
    <a:accent5>
      <a:srgbClr val="86766E"/>
    </a:accent5>
    <a:accent6>
      <a:srgbClr val="DDDE00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metsäteollisuus_pohja_en</Template>
  <TotalTime>29</TotalTime>
  <Words>14</Words>
  <Application>Microsoft Office PowerPoint</Application>
  <PresentationFormat>Laajakuva</PresentationFormat>
  <Paragraphs>3</Paragraphs>
  <Slides>1</Slides>
  <Notes>0</Notes>
  <HiddenSlides>0</HiddenSlides>
  <MMClips>0</MMClips>
  <ScaleCrop>false</ScaleCrop>
  <HeadingPairs>
    <vt:vector size="8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Linkit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Tekstikalvopohja_en</vt:lpstr>
      <vt:lpstr>\\metsa\shares\yleiset\Yhteiset\Tilda\TIETOPALVELU\Metryn nettisivuston tiedostot\Vienti\FI_PBL_MT_20_Metsäteollisuuden_vienti_1960_vuosittain.xlsx!infoboxit!R21S11:R33S15</vt:lpstr>
      <vt:lpstr>Forest industry exports from Finland since 1960​</vt:lpstr>
    </vt:vector>
  </TitlesOfParts>
  <Company>Metsäteollisuus 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Forest industry exports from Finland since 1960</dc:title>
  <dc:creator>Marjukka Rautavirta</dc:creator>
  <cp:keywords/>
  <cp:lastModifiedBy>Huhtala-Hedman Ville</cp:lastModifiedBy>
  <cp:revision>16</cp:revision>
  <dcterms:created xsi:type="dcterms:W3CDTF">2021-03-09T08:31:24Z</dcterms:created>
  <dcterms:modified xsi:type="dcterms:W3CDTF">2025-03-03T11:34:42Z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KameleonVerID">
    <vt:lpwstr>398.83.06.203</vt:lpwstr>
  </property>
  <property fmtid="{D5CDD505-2E9C-101B-9397-08002B2CF9AE}" pid="3" name="dvSaved">
    <vt:lpwstr>1</vt:lpwstr>
  </property>
  <property fmtid="{D5CDD505-2E9C-101B-9397-08002B2CF9AE}" pid="4" name="dvLanguage">
    <vt:lpwstr>2057</vt:lpwstr>
  </property>
  <property fmtid="{D5CDD505-2E9C-101B-9397-08002B2CF9AE}" pid="5" name="dvTemplate">
    <vt:lpwstr>metsäteollisuus_pohja_en.potx</vt:lpwstr>
  </property>
  <property fmtid="{D5CDD505-2E9C-101B-9397-08002B2CF9AE}" pid="6" name="dvDefinition">
    <vt:lpwstr>253 (dd_default.xml)</vt:lpwstr>
  </property>
  <property fmtid="{D5CDD505-2E9C-101B-9397-08002B2CF9AE}" pid="7" name="dvDefinitionID">
    <vt:lpwstr>253</vt:lpwstr>
  </property>
  <property fmtid="{D5CDD505-2E9C-101B-9397-08002B2CF9AE}" pid="8" name="dvContentFile">
    <vt:lpwstr>dd_default.xml</vt:lpwstr>
  </property>
  <property fmtid="{D5CDD505-2E9C-101B-9397-08002B2CF9AE}" pid="9" name="dvGlobalVerID">
    <vt:lpwstr>398.90.05.206</vt:lpwstr>
  </property>
  <property fmtid="{D5CDD505-2E9C-101B-9397-08002B2CF9AE}" pid="10" name="dvDefinitionVersion">
    <vt:lpwstr>1.0 / 5.12.2019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0</vt:lpwstr>
  </property>
  <property fmtid="{D5CDD505-2E9C-101B-9397-08002B2CF9AE}" pid="15" name="dvDateExist">
    <vt:lpwstr>-1</vt:lpwstr>
  </property>
  <property fmtid="{D5CDD505-2E9C-101B-9397-08002B2CF9AE}" pid="16" name="dvCategory">
    <vt:lpwstr>31</vt:lpwstr>
  </property>
  <property fmtid="{D5CDD505-2E9C-101B-9397-08002B2CF9AE}" pid="17" name="dvCategory_2">
    <vt:lpwstr>0</vt:lpwstr>
  </property>
  <property fmtid="{D5CDD505-2E9C-101B-9397-08002B2CF9AE}" pid="18" name="dvSavepath">
    <vt:lpwstr/>
  </property>
  <property fmtid="{D5CDD505-2E9C-101B-9397-08002B2CF9AE}" pid="19" name="dvUsed">
    <vt:lpwstr>1</vt:lpwstr>
  </property>
  <property fmtid="{D5CDD505-2E9C-101B-9397-08002B2CF9AE}" pid="20" name="dvCompany">
    <vt:lpwstr>METE</vt:lpwstr>
  </property>
  <property fmtid="{D5CDD505-2E9C-101B-9397-08002B2CF9AE}" pid="21" name="dvSite">
    <vt:lpwstr>Yleinen</vt:lpwstr>
  </property>
  <property fmtid="{D5CDD505-2E9C-101B-9397-08002B2CF9AE}" pid="22" name="dvNumbering">
    <vt:lpwstr>1</vt:lpwstr>
  </property>
  <property fmtid="{D5CDD505-2E9C-101B-9397-08002B2CF9AE}" pid="23" name="dvDUname">
    <vt:lpwstr>Marjukka Rautavirta</vt:lpwstr>
  </property>
  <property fmtid="{D5CDD505-2E9C-101B-9397-08002B2CF9AE}" pid="24" name="dvDUdepartment">
    <vt:lpwstr/>
  </property>
  <property fmtid="{D5CDD505-2E9C-101B-9397-08002B2CF9AE}" pid="25" name="dvDate_Page">
    <vt:lpwstr>0</vt:lpwstr>
  </property>
  <property fmtid="{D5CDD505-2E9C-101B-9397-08002B2CF9AE}" pid="26" name="dvAuthor">
    <vt:lpwstr>Marjukka Rautavirta</vt:lpwstr>
  </property>
  <property fmtid="{D5CDD505-2E9C-101B-9397-08002B2CF9AE}" pid="27" name="dvAuthor_Page">
    <vt:lpwstr>0</vt:lpwstr>
  </property>
  <property fmtid="{D5CDD505-2E9C-101B-9397-08002B2CF9AE}" pid="28" name="dvSectorExist">
    <vt:lpwstr>0</vt:lpwstr>
  </property>
  <property fmtid="{D5CDD505-2E9C-101B-9397-08002B2CF9AE}" pid="29" name="dvSector">
    <vt:lpwstr/>
  </property>
  <property fmtid="{D5CDD505-2E9C-101B-9397-08002B2CF9AE}" pid="30" name="dvLahde">
    <vt:lpwstr>0</vt:lpwstr>
  </property>
  <property fmtid="{D5CDD505-2E9C-101B-9397-08002B2CF9AE}" pid="31" name="dvLahdetext">
    <vt:lpwstr>Finnish Customs</vt:lpwstr>
  </property>
  <property fmtid="{D5CDD505-2E9C-101B-9397-08002B2CF9AE}" pid="32" name="Owner">
    <vt:lpwstr>Marjukka Rautavirta</vt:lpwstr>
  </property>
  <property fmtid="{D5CDD505-2E9C-101B-9397-08002B2CF9AE}" pid="33" name="MSIP_Label_b616c8f7-5329-45c1-b6df-378d2db7d954_Enabled">
    <vt:lpwstr>true</vt:lpwstr>
  </property>
  <property fmtid="{D5CDD505-2E9C-101B-9397-08002B2CF9AE}" pid="34" name="MSIP_Label_b616c8f7-5329-45c1-b6df-378d2db7d954_SetDate">
    <vt:lpwstr>2025-03-03T11:33:35Z</vt:lpwstr>
  </property>
  <property fmtid="{D5CDD505-2E9C-101B-9397-08002B2CF9AE}" pid="35" name="MSIP_Label_b616c8f7-5329-45c1-b6df-378d2db7d954_Method">
    <vt:lpwstr>Privileged</vt:lpwstr>
  </property>
  <property fmtid="{D5CDD505-2E9C-101B-9397-08002B2CF9AE}" pid="36" name="MSIP_Label_b616c8f7-5329-45c1-b6df-378d2db7d954_Name">
    <vt:lpwstr>General</vt:lpwstr>
  </property>
  <property fmtid="{D5CDD505-2E9C-101B-9397-08002B2CF9AE}" pid="37" name="MSIP_Label_b616c8f7-5329-45c1-b6df-378d2db7d954_SiteId">
    <vt:lpwstr>ef23504f-7fcd-4484-b491-9ebeb84fe42b</vt:lpwstr>
  </property>
  <property fmtid="{D5CDD505-2E9C-101B-9397-08002B2CF9AE}" pid="38" name="MSIP_Label_b616c8f7-5329-45c1-b6df-378d2db7d954_ActionId">
    <vt:lpwstr>f80cdaec-3408-44fc-b81b-025c55dee27d</vt:lpwstr>
  </property>
  <property fmtid="{D5CDD505-2E9C-101B-9397-08002B2CF9AE}" pid="39" name="MSIP_Label_b616c8f7-5329-45c1-b6df-378d2db7d954_ContentBits">
    <vt:lpwstr>0</vt:lpwstr>
  </property>
  <property fmtid="{D5CDD505-2E9C-101B-9397-08002B2CF9AE}" pid="40" name="MSIP_Label_b616c8f7-5329-45c1-b6df-378d2db7d954_Tag">
    <vt:lpwstr>10, 0, 1, 1</vt:lpwstr>
  </property>
</Properties>
</file>