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26" y="11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P:\Tilda\TIETOPALVELU\Metryn%20nettisivuston%20tiedostot\Vienti\FI_PBL_MT_20_Mets&#228;teollisuuden_vienti_1960_vuosittai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ln w="31750"/>
        </c:spPr>
        <c:marker>
          <c:symbol val="none"/>
        </c:marker>
      </c:pivotFmt>
      <c:pivotFmt>
        <c:idx val="6"/>
        <c:spPr>
          <a:ln w="31750"/>
        </c:spPr>
        <c:marker>
          <c:symbol val="none"/>
        </c:marker>
      </c:pivotFmt>
      <c:pivotFmt>
        <c:idx val="7"/>
        <c:spPr>
          <a:ln w="31750"/>
        </c:spPr>
        <c:marker>
          <c:symbol val="none"/>
        </c:marker>
      </c:pivotFmt>
      <c:pivotFmt>
        <c:idx val="8"/>
        <c:spPr>
          <a:ln w="31750"/>
        </c:spPr>
        <c:marker>
          <c:symbol val="none"/>
        </c:marker>
      </c:pivotFmt>
      <c:pivotFmt>
        <c:idx val="9"/>
        <c:spPr>
          <a:ln w="31750"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5434425119464489E-2"/>
          <c:y val="6.3116400670165398E-2"/>
          <c:w val="0.91638205850804277"/>
          <c:h val="0.8625767173840112"/>
        </c:manualLayout>
      </c:layout>
      <c:lineChart>
        <c:grouping val="standard"/>
        <c:varyColors val="0"/>
        <c:ser>
          <c:idx val="2"/>
          <c:order val="0"/>
          <c:tx>
            <c:strRef>
              <c:f>'Vienti määrät'!$D$8</c:f>
              <c:strCache>
                <c:ptCount val="1"/>
                <c:pt idx="0">
                  <c:v>Pulp</c:v>
                </c:pt>
              </c:strCache>
            </c:strRef>
          </c:tx>
          <c:spPr>
            <a:ln>
              <a:solidFill>
                <a:srgbClr val="EF7D00"/>
              </a:solidFill>
            </a:ln>
          </c:spPr>
          <c:marker>
            <c:symbol val="none"/>
          </c:marker>
          <c:cat>
            <c:numRef>
              <c:f>'Vienti määrät'!$B$11:$B$76</c:f>
              <c:numCache>
                <c:formatCode>General</c:formatCod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'Vienti määrät'!$M$11:$M$76</c:f>
              <c:numCache>
                <c:formatCode>0_)</c:formatCode>
                <c:ptCount val="65"/>
                <c:pt idx="0">
                  <c:v>1418</c:v>
                </c:pt>
                <c:pt idx="1">
                  <c:v>1441</c:v>
                </c:pt>
                <c:pt idx="2">
                  <c:v>1558</c:v>
                </c:pt>
                <c:pt idx="3">
                  <c:v>1755</c:v>
                </c:pt>
                <c:pt idx="4">
                  <c:v>1950</c:v>
                </c:pt>
                <c:pt idx="5">
                  <c:v>1969</c:v>
                </c:pt>
                <c:pt idx="6">
                  <c:v>2088</c:v>
                </c:pt>
                <c:pt idx="7">
                  <c:v>2006</c:v>
                </c:pt>
                <c:pt idx="8">
                  <c:v>2143</c:v>
                </c:pt>
                <c:pt idx="9">
                  <c:v>2158</c:v>
                </c:pt>
                <c:pt idx="10">
                  <c:v>2013</c:v>
                </c:pt>
                <c:pt idx="11">
                  <c:v>1448</c:v>
                </c:pt>
                <c:pt idx="12">
                  <c:v>1565</c:v>
                </c:pt>
                <c:pt idx="13">
                  <c:v>1621</c:v>
                </c:pt>
                <c:pt idx="14">
                  <c:v>1298</c:v>
                </c:pt>
                <c:pt idx="15">
                  <c:v>928</c:v>
                </c:pt>
                <c:pt idx="16">
                  <c:v>1067</c:v>
                </c:pt>
                <c:pt idx="17">
                  <c:v>1169</c:v>
                </c:pt>
                <c:pt idx="18">
                  <c:v>1515</c:v>
                </c:pt>
                <c:pt idx="19">
                  <c:v>1847</c:v>
                </c:pt>
                <c:pt idx="20">
                  <c:v>1916</c:v>
                </c:pt>
                <c:pt idx="21">
                  <c:v>1668</c:v>
                </c:pt>
                <c:pt idx="22">
                  <c:v>1440</c:v>
                </c:pt>
                <c:pt idx="23">
                  <c:v>1554</c:v>
                </c:pt>
                <c:pt idx="24">
                  <c:v>1537</c:v>
                </c:pt>
                <c:pt idx="25">
                  <c:v>1521</c:v>
                </c:pt>
                <c:pt idx="26">
                  <c:v>1449</c:v>
                </c:pt>
                <c:pt idx="27">
                  <c:v>1586</c:v>
                </c:pt>
                <c:pt idx="28">
                  <c:v>1613</c:v>
                </c:pt>
                <c:pt idx="29">
                  <c:v>1587</c:v>
                </c:pt>
                <c:pt idx="30">
                  <c:v>1405</c:v>
                </c:pt>
                <c:pt idx="31">
                  <c:v>1282</c:v>
                </c:pt>
                <c:pt idx="32">
                  <c:v>1206</c:v>
                </c:pt>
                <c:pt idx="33">
                  <c:v>1372</c:v>
                </c:pt>
                <c:pt idx="34">
                  <c:v>1420</c:v>
                </c:pt>
                <c:pt idx="35" formatCode="#,##0">
                  <c:v>1215.0654200000004</c:v>
                </c:pt>
                <c:pt idx="36" formatCode="#,##0">
                  <c:v>1481.9114199999995</c:v>
                </c:pt>
                <c:pt idx="37" formatCode="#,##0">
                  <c:v>1665.3811699999999</c:v>
                </c:pt>
                <c:pt idx="38" formatCode="#,##0">
                  <c:v>1556.4982900000002</c:v>
                </c:pt>
                <c:pt idx="39" formatCode="#,##0">
                  <c:v>1790.6447699999999</c:v>
                </c:pt>
                <c:pt idx="40" formatCode="#,##0">
                  <c:v>1585.8827099999994</c:v>
                </c:pt>
                <c:pt idx="41" formatCode="#,##0">
                  <c:v>1601.3032300000002</c:v>
                </c:pt>
                <c:pt idx="42" formatCode="#,##0">
                  <c:v>1949.653149</c:v>
                </c:pt>
                <c:pt idx="43" formatCode="#,##0">
                  <c:v>2226.8244260000015</c:v>
                </c:pt>
                <c:pt idx="44" formatCode="#,##0">
                  <c:v>2246.4714449999988</c:v>
                </c:pt>
                <c:pt idx="45" formatCode="#,##0">
                  <c:v>1949.8048090000004</c:v>
                </c:pt>
                <c:pt idx="46" formatCode="#,##0">
                  <c:v>2527.188118999999</c:v>
                </c:pt>
                <c:pt idx="47" formatCode="#,##0">
                  <c:v>2355.5902049999991</c:v>
                </c:pt>
                <c:pt idx="48" formatCode="#,##0">
                  <c:v>2091.2381420000015</c:v>
                </c:pt>
                <c:pt idx="49" formatCode="#,##0">
                  <c:v>1369.0155360000001</c:v>
                </c:pt>
                <c:pt idx="50" formatCode="#,##0">
                  <c:v>2000.4599290000003</c:v>
                </c:pt>
                <c:pt idx="51" formatCode="#,##0">
                  <c:v>2354.4823079999992</c:v>
                </c:pt>
                <c:pt idx="52" formatCode="#,##0">
                  <c:v>2484.0723160000002</c:v>
                </c:pt>
                <c:pt idx="53" formatCode="#,##0">
                  <c:v>2837.1287520000005</c:v>
                </c:pt>
                <c:pt idx="54" formatCode="#,##0">
                  <c:v>2802.0063190000005</c:v>
                </c:pt>
                <c:pt idx="55" formatCode="#,##0">
                  <c:v>2916.2516069999992</c:v>
                </c:pt>
                <c:pt idx="56" formatCode="#,##0">
                  <c:v>3167.2904179999991</c:v>
                </c:pt>
                <c:pt idx="57" formatCode="#,##0">
                  <c:v>3298.7911659999991</c:v>
                </c:pt>
                <c:pt idx="58" formatCode="#,##0">
                  <c:v>3704.3295100000014</c:v>
                </c:pt>
                <c:pt idx="59" formatCode="#,##0">
                  <c:v>4149.5721189999995</c:v>
                </c:pt>
                <c:pt idx="60" formatCode="#,##0">
                  <c:v>3873.1576319999999</c:v>
                </c:pt>
                <c:pt idx="61" formatCode="#,##0">
                  <c:v>4031.3259380000013</c:v>
                </c:pt>
                <c:pt idx="62" formatCode="#,##0">
                  <c:v>3593.5633450000014</c:v>
                </c:pt>
                <c:pt idx="63" formatCode="#,##0">
                  <c:v>4171.4450039999983</c:v>
                </c:pt>
                <c:pt idx="64" formatCode="#,##0">
                  <c:v>3743.9016719999995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2BD-4364-87B4-B5DDA780561A}"/>
            </c:ext>
          </c:extLst>
        </c:ser>
        <c:ser>
          <c:idx val="3"/>
          <c:order val="1"/>
          <c:tx>
            <c:strRef>
              <c:f>'Vienti määrät'!$C$8</c:f>
              <c:strCache>
                <c:ptCount val="1"/>
                <c:pt idx="0">
                  <c:v>Paper &amp; Board &amp; Converted Products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numRef>
              <c:f>'Vienti määrät'!$B$11:$B$76</c:f>
              <c:numCache>
                <c:formatCode>General</c:formatCod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'Vienti määrät'!$C$11:$C$76</c:f>
              <c:numCache>
                <c:formatCode>#,##0</c:formatCode>
                <c:ptCount val="65"/>
                <c:pt idx="0">
                  <c:v>1610</c:v>
                </c:pt>
                <c:pt idx="1">
                  <c:v>1946</c:v>
                </c:pt>
                <c:pt idx="2">
                  <c:v>2133</c:v>
                </c:pt>
                <c:pt idx="3">
                  <c:v>2298</c:v>
                </c:pt>
                <c:pt idx="4">
                  <c:v>2511</c:v>
                </c:pt>
                <c:pt idx="5">
                  <c:v>2650</c:v>
                </c:pt>
                <c:pt idx="6">
                  <c:v>2876</c:v>
                </c:pt>
                <c:pt idx="7">
                  <c:v>2789</c:v>
                </c:pt>
                <c:pt idx="8">
                  <c:v>3004</c:v>
                </c:pt>
                <c:pt idx="9">
                  <c:v>3375</c:v>
                </c:pt>
                <c:pt idx="10">
                  <c:v>3522</c:v>
                </c:pt>
                <c:pt idx="11">
                  <c:v>3589</c:v>
                </c:pt>
                <c:pt idx="12">
                  <c:v>4050</c:v>
                </c:pt>
                <c:pt idx="13">
                  <c:v>4443</c:v>
                </c:pt>
                <c:pt idx="14">
                  <c:v>4553</c:v>
                </c:pt>
                <c:pt idx="15">
                  <c:v>3097</c:v>
                </c:pt>
                <c:pt idx="16">
                  <c:v>3659</c:v>
                </c:pt>
                <c:pt idx="17">
                  <c:v>3770</c:v>
                </c:pt>
                <c:pt idx="18">
                  <c:v>4254</c:v>
                </c:pt>
                <c:pt idx="19">
                  <c:v>4684</c:v>
                </c:pt>
                <c:pt idx="20">
                  <c:v>4791</c:v>
                </c:pt>
                <c:pt idx="21">
                  <c:v>4835</c:v>
                </c:pt>
                <c:pt idx="22">
                  <c:v>4832</c:v>
                </c:pt>
                <c:pt idx="23">
                  <c:v>5257</c:v>
                </c:pt>
                <c:pt idx="24">
                  <c:v>5978</c:v>
                </c:pt>
                <c:pt idx="25">
                  <c:v>6167</c:v>
                </c:pt>
                <c:pt idx="26">
                  <c:v>6163</c:v>
                </c:pt>
                <c:pt idx="27">
                  <c:v>6738</c:v>
                </c:pt>
                <c:pt idx="28">
                  <c:v>7318</c:v>
                </c:pt>
                <c:pt idx="29">
                  <c:v>7435</c:v>
                </c:pt>
                <c:pt idx="30">
                  <c:v>7699</c:v>
                </c:pt>
                <c:pt idx="31">
                  <c:v>7628</c:v>
                </c:pt>
                <c:pt idx="32">
                  <c:v>8049</c:v>
                </c:pt>
                <c:pt idx="33">
                  <c:v>8820</c:v>
                </c:pt>
                <c:pt idx="34">
                  <c:v>9753</c:v>
                </c:pt>
                <c:pt idx="35">
                  <c:v>9983.8930410000139</c:v>
                </c:pt>
                <c:pt idx="36">
                  <c:v>9476.8382830000082</c:v>
                </c:pt>
                <c:pt idx="37">
                  <c:v>11246.000362000001</c:v>
                </c:pt>
                <c:pt idx="38">
                  <c:v>11755.432368999998</c:v>
                </c:pt>
                <c:pt idx="39">
                  <c:v>11960.093659000009</c:v>
                </c:pt>
                <c:pt idx="40">
                  <c:v>12402.003768999997</c:v>
                </c:pt>
                <c:pt idx="41">
                  <c:v>11519.856479000004</c:v>
                </c:pt>
                <c:pt idx="42">
                  <c:v>11902.845838000003</c:v>
                </c:pt>
                <c:pt idx="43">
                  <c:v>12169.156958999993</c:v>
                </c:pt>
                <c:pt idx="44">
                  <c:v>13157.651775</c:v>
                </c:pt>
                <c:pt idx="45">
                  <c:v>11573.784014999996</c:v>
                </c:pt>
                <c:pt idx="46">
                  <c:v>13365.439160000031</c:v>
                </c:pt>
                <c:pt idx="47">
                  <c:v>13601.617434</c:v>
                </c:pt>
                <c:pt idx="48">
                  <c:v>12305.228119999987</c:v>
                </c:pt>
                <c:pt idx="49">
                  <c:v>10008.157854000006</c:v>
                </c:pt>
                <c:pt idx="50">
                  <c:v>11153.060315000026</c:v>
                </c:pt>
                <c:pt idx="51">
                  <c:v>10833.236460999993</c:v>
                </c:pt>
                <c:pt idx="52">
                  <c:v>10233.519462000004</c:v>
                </c:pt>
                <c:pt idx="53">
                  <c:v>10222.730919999996</c:v>
                </c:pt>
                <c:pt idx="54">
                  <c:v>10075.309595000006</c:v>
                </c:pt>
                <c:pt idx="55">
                  <c:v>10163.786484999993</c:v>
                </c:pt>
                <c:pt idx="56">
                  <c:v>9857.2920540000105</c:v>
                </c:pt>
                <c:pt idx="57">
                  <c:v>10056.86629</c:v>
                </c:pt>
                <c:pt idx="58">
                  <c:v>10309.102785000001</c:v>
                </c:pt>
                <c:pt idx="59">
                  <c:v>9570.4558659999984</c:v>
                </c:pt>
                <c:pt idx="60">
                  <c:v>8104.7314329999981</c:v>
                </c:pt>
                <c:pt idx="61">
                  <c:v>8673.4923369999997</c:v>
                </c:pt>
                <c:pt idx="62">
                  <c:v>7305.2909839999993</c:v>
                </c:pt>
                <c:pt idx="63">
                  <c:v>6193.3092890000007</c:v>
                </c:pt>
                <c:pt idx="64">
                  <c:v>6599.5267440000025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2BD-4364-87B4-B5DDA780561A}"/>
            </c:ext>
          </c:extLst>
        </c:ser>
        <c:ser>
          <c:idx val="4"/>
          <c:order val="2"/>
          <c:tx>
            <c:strRef>
              <c:f>'Vienti määrät'!$E$8</c:f>
              <c:strCache>
                <c:ptCount val="1"/>
                <c:pt idx="0">
                  <c:v>Sawn and planed goods</c:v>
                </c:pt>
              </c:strCache>
            </c:strRef>
          </c:tx>
          <c:spPr>
            <a:ln>
              <a:solidFill>
                <a:srgbClr val="85BD26"/>
              </a:solidFill>
            </a:ln>
          </c:spPr>
          <c:marker>
            <c:symbol val="none"/>
          </c:marker>
          <c:cat>
            <c:numRef>
              <c:f>'Vienti määrät'!$B$11:$B$76</c:f>
              <c:numCache>
                <c:formatCode>General</c:formatCod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'Vienti määrät'!$E$11:$E$76</c:f>
              <c:numCache>
                <c:formatCode>#,##0</c:formatCode>
                <c:ptCount val="65"/>
                <c:pt idx="0">
                  <c:v>5339</c:v>
                </c:pt>
                <c:pt idx="1">
                  <c:v>5203</c:v>
                </c:pt>
                <c:pt idx="2">
                  <c:v>4748</c:v>
                </c:pt>
                <c:pt idx="3">
                  <c:v>4594</c:v>
                </c:pt>
                <c:pt idx="4">
                  <c:v>4681</c:v>
                </c:pt>
                <c:pt idx="5">
                  <c:v>4124</c:v>
                </c:pt>
                <c:pt idx="6">
                  <c:v>3790</c:v>
                </c:pt>
                <c:pt idx="7">
                  <c:v>3481</c:v>
                </c:pt>
                <c:pt idx="8">
                  <c:v>3962</c:v>
                </c:pt>
                <c:pt idx="9">
                  <c:v>4478</c:v>
                </c:pt>
                <c:pt idx="10">
                  <c:v>4702</c:v>
                </c:pt>
                <c:pt idx="11">
                  <c:v>4785</c:v>
                </c:pt>
                <c:pt idx="12">
                  <c:v>4910</c:v>
                </c:pt>
                <c:pt idx="13">
                  <c:v>5256</c:v>
                </c:pt>
                <c:pt idx="14">
                  <c:v>4323</c:v>
                </c:pt>
                <c:pt idx="15">
                  <c:v>2856</c:v>
                </c:pt>
                <c:pt idx="16">
                  <c:v>3858</c:v>
                </c:pt>
                <c:pt idx="17">
                  <c:v>4355</c:v>
                </c:pt>
                <c:pt idx="18">
                  <c:v>5469</c:v>
                </c:pt>
                <c:pt idx="19">
                  <c:v>6637</c:v>
                </c:pt>
                <c:pt idx="20">
                  <c:v>6939</c:v>
                </c:pt>
                <c:pt idx="21">
                  <c:v>5411</c:v>
                </c:pt>
                <c:pt idx="22">
                  <c:v>4600</c:v>
                </c:pt>
                <c:pt idx="23">
                  <c:v>4936</c:v>
                </c:pt>
                <c:pt idx="24">
                  <c:v>4820</c:v>
                </c:pt>
                <c:pt idx="25">
                  <c:v>4898</c:v>
                </c:pt>
                <c:pt idx="26">
                  <c:v>4557</c:v>
                </c:pt>
                <c:pt idx="27">
                  <c:v>4893</c:v>
                </c:pt>
                <c:pt idx="28">
                  <c:v>5049</c:v>
                </c:pt>
                <c:pt idx="29">
                  <c:v>4550</c:v>
                </c:pt>
                <c:pt idx="30">
                  <c:v>4173</c:v>
                </c:pt>
                <c:pt idx="31">
                  <c:v>4265</c:v>
                </c:pt>
                <c:pt idx="32">
                  <c:v>4649</c:v>
                </c:pt>
                <c:pt idx="33">
                  <c:v>6216</c:v>
                </c:pt>
                <c:pt idx="34">
                  <c:v>7198</c:v>
                </c:pt>
                <c:pt idx="35">
                  <c:v>7446.5702599999977</c:v>
                </c:pt>
                <c:pt idx="36">
                  <c:v>7058.6340000000009</c:v>
                </c:pt>
                <c:pt idx="37">
                  <c:v>7556.2374600000012</c:v>
                </c:pt>
                <c:pt idx="38">
                  <c:v>8687.4542999999976</c:v>
                </c:pt>
                <c:pt idx="39">
                  <c:v>8409.6182399999998</c:v>
                </c:pt>
                <c:pt idx="40">
                  <c:v>8415.4980199999991</c:v>
                </c:pt>
                <c:pt idx="41">
                  <c:v>8198.354070000003</c:v>
                </c:pt>
                <c:pt idx="42">
                  <c:v>8320.5328669999999</c:v>
                </c:pt>
                <c:pt idx="43">
                  <c:v>8298.0055290000037</c:v>
                </c:pt>
                <c:pt idx="44">
                  <c:v>8377.6255169999986</c:v>
                </c:pt>
                <c:pt idx="45">
                  <c:v>7806.0198279999995</c:v>
                </c:pt>
                <c:pt idx="46">
                  <c:v>7846.723210000001</c:v>
                </c:pt>
                <c:pt idx="47">
                  <c:v>7210.9487230000013</c:v>
                </c:pt>
                <c:pt idx="48">
                  <c:v>6093.591351</c:v>
                </c:pt>
                <c:pt idx="49">
                  <c:v>5186.6163049999996</c:v>
                </c:pt>
                <c:pt idx="50">
                  <c:v>5910.985757999998</c:v>
                </c:pt>
                <c:pt idx="51">
                  <c:v>6201.8847330000008</c:v>
                </c:pt>
                <c:pt idx="52">
                  <c:v>6521.6103399999984</c:v>
                </c:pt>
                <c:pt idx="53">
                  <c:v>7214.3332009999976</c:v>
                </c:pt>
                <c:pt idx="54">
                  <c:v>7532.6645370000024</c:v>
                </c:pt>
                <c:pt idx="55">
                  <c:v>7916.2795620000006</c:v>
                </c:pt>
                <c:pt idx="56">
                  <c:v>8663.6284809999979</c:v>
                </c:pt>
                <c:pt idx="57">
                  <c:v>9425.7589540000026</c:v>
                </c:pt>
                <c:pt idx="58">
                  <c:v>8756.2364639999996</c:v>
                </c:pt>
                <c:pt idx="59">
                  <c:v>9042.2598880000005</c:v>
                </c:pt>
                <c:pt idx="60">
                  <c:v>8294.9252410000026</c:v>
                </c:pt>
                <c:pt idx="61">
                  <c:v>8849.0333990000017</c:v>
                </c:pt>
                <c:pt idx="62">
                  <c:v>8667.816093999998</c:v>
                </c:pt>
                <c:pt idx="63">
                  <c:v>8454.4070240000001</c:v>
                </c:pt>
                <c:pt idx="64">
                  <c:v>8272.2358139999978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2BD-4364-87B4-B5DDA780561A}"/>
            </c:ext>
          </c:extLst>
        </c:ser>
        <c:ser>
          <c:idx val="0"/>
          <c:order val="3"/>
          <c:tx>
            <c:strRef>
              <c:f>'Vienti määrät'!$F$8</c:f>
              <c:strCache>
                <c:ptCount val="1"/>
                <c:pt idx="0">
                  <c:v>Wood-based panels</c:v>
                </c:pt>
              </c:strCache>
            </c:strRef>
          </c:tx>
          <c:spPr>
            <a:ln>
              <a:solidFill>
                <a:srgbClr val="FFCC00"/>
              </a:solidFill>
            </a:ln>
          </c:spPr>
          <c:marker>
            <c:symbol val="none"/>
          </c:marker>
          <c:cat>
            <c:numRef>
              <c:f>'Vienti määrät'!$B$11:$B$76</c:f>
              <c:numCache>
                <c:formatCode>General</c:formatCod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'Vienti määrät'!$F$11:$F$76</c:f>
              <c:numCache>
                <c:formatCode>#,##0</c:formatCode>
                <c:ptCount val="65"/>
                <c:pt idx="0">
                  <c:v>538</c:v>
                </c:pt>
                <c:pt idx="1">
                  <c:v>521</c:v>
                </c:pt>
                <c:pt idx="2">
                  <c:v>555</c:v>
                </c:pt>
                <c:pt idx="3">
                  <c:v>578</c:v>
                </c:pt>
                <c:pt idx="4">
                  <c:v>644</c:v>
                </c:pt>
                <c:pt idx="5">
                  <c:v>659</c:v>
                </c:pt>
                <c:pt idx="6">
                  <c:v>739</c:v>
                </c:pt>
                <c:pt idx="7">
                  <c:v>791</c:v>
                </c:pt>
                <c:pt idx="8">
                  <c:v>902</c:v>
                </c:pt>
                <c:pt idx="9">
                  <c:v>986</c:v>
                </c:pt>
                <c:pt idx="10">
                  <c:v>1014</c:v>
                </c:pt>
                <c:pt idx="11">
                  <c:v>1016</c:v>
                </c:pt>
                <c:pt idx="12">
                  <c:v>1168</c:v>
                </c:pt>
                <c:pt idx="13">
                  <c:v>1297</c:v>
                </c:pt>
                <c:pt idx="14">
                  <c:v>890</c:v>
                </c:pt>
                <c:pt idx="15">
                  <c:v>725</c:v>
                </c:pt>
                <c:pt idx="16">
                  <c:v>759</c:v>
                </c:pt>
                <c:pt idx="17">
                  <c:v>683</c:v>
                </c:pt>
                <c:pt idx="18">
                  <c:v>896</c:v>
                </c:pt>
                <c:pt idx="19">
                  <c:v>971</c:v>
                </c:pt>
                <c:pt idx="20">
                  <c:v>1042</c:v>
                </c:pt>
                <c:pt idx="21">
                  <c:v>991</c:v>
                </c:pt>
                <c:pt idx="22">
                  <c:v>857</c:v>
                </c:pt>
                <c:pt idx="23">
                  <c:v>767</c:v>
                </c:pt>
                <c:pt idx="24">
                  <c:v>755</c:v>
                </c:pt>
                <c:pt idx="25">
                  <c:v>731</c:v>
                </c:pt>
                <c:pt idx="26">
                  <c:v>794</c:v>
                </c:pt>
                <c:pt idx="27">
                  <c:v>798</c:v>
                </c:pt>
                <c:pt idx="28">
                  <c:v>811</c:v>
                </c:pt>
                <c:pt idx="29">
                  <c:v>834</c:v>
                </c:pt>
                <c:pt idx="30">
                  <c:v>779</c:v>
                </c:pt>
                <c:pt idx="31">
                  <c:v>550</c:v>
                </c:pt>
                <c:pt idx="32">
                  <c:v>518</c:v>
                </c:pt>
                <c:pt idx="33">
                  <c:v>842</c:v>
                </c:pt>
                <c:pt idx="34">
                  <c:v>970</c:v>
                </c:pt>
                <c:pt idx="35">
                  <c:v>966.39158403806539</c:v>
                </c:pt>
                <c:pt idx="36">
                  <c:v>1113.3953240387409</c:v>
                </c:pt>
                <c:pt idx="37">
                  <c:v>1156.4470334813698</c:v>
                </c:pt>
                <c:pt idx="38">
                  <c:v>1109.1300031482979</c:v>
                </c:pt>
                <c:pt idx="39">
                  <c:v>1211.8964607849487</c:v>
                </c:pt>
                <c:pt idx="40">
                  <c:v>1290.8389243636868</c:v>
                </c:pt>
                <c:pt idx="41">
                  <c:v>1314.4821554181726</c:v>
                </c:pt>
                <c:pt idx="42">
                  <c:v>1441.3748020856472</c:v>
                </c:pt>
                <c:pt idx="43">
                  <c:v>1470.1549389319055</c:v>
                </c:pt>
                <c:pt idx="44">
                  <c:v>1567.3310765742406</c:v>
                </c:pt>
                <c:pt idx="45">
                  <c:v>1501.9163218417866</c:v>
                </c:pt>
                <c:pt idx="46">
                  <c:v>1560.4579730110809</c:v>
                </c:pt>
                <c:pt idx="47">
                  <c:v>1500.6957046609568</c:v>
                </c:pt>
                <c:pt idx="48">
                  <c:v>1240.4832713503324</c:v>
                </c:pt>
                <c:pt idx="49">
                  <c:v>791.01435016850132</c:v>
                </c:pt>
                <c:pt idx="50">
                  <c:v>986.7573550953532</c:v>
                </c:pt>
                <c:pt idx="51">
                  <c:v>1019.7093299997923</c:v>
                </c:pt>
                <c:pt idx="52">
                  <c:v>931.298</c:v>
                </c:pt>
                <c:pt idx="53">
                  <c:v>989.76700000000005</c:v>
                </c:pt>
                <c:pt idx="54">
                  <c:v>1064.336</c:v>
                </c:pt>
                <c:pt idx="55">
                  <c:v>1045.761</c:v>
                </c:pt>
                <c:pt idx="56">
                  <c:v>1002.7269999999999</c:v>
                </c:pt>
                <c:pt idx="57">
                  <c:v>1105.4179999999999</c:v>
                </c:pt>
                <c:pt idx="58">
                  <c:v>1082.6969999999999</c:v>
                </c:pt>
                <c:pt idx="59">
                  <c:v>983.72299999999996</c:v>
                </c:pt>
                <c:pt idx="60">
                  <c:v>888.14600000000007</c:v>
                </c:pt>
                <c:pt idx="61">
                  <c:v>1030.83</c:v>
                </c:pt>
                <c:pt idx="62">
                  <c:v>971.78399999999999</c:v>
                </c:pt>
                <c:pt idx="63">
                  <c:v>783.06700000000001</c:v>
                </c:pt>
                <c:pt idx="64">
                  <c:v>812.89599999999996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22BD-4364-87B4-B5DDA7805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313552"/>
        <c:axId val="398457640"/>
      </c:lineChart>
      <c:catAx>
        <c:axId val="39831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/>
        </c:spPr>
        <c:crossAx val="398457640"/>
        <c:crosses val="autoZero"/>
        <c:auto val="1"/>
        <c:lblAlgn val="ctr"/>
        <c:lblOffset val="100"/>
        <c:tickLblSkip val="5"/>
        <c:tickMarkSkip val="1"/>
        <c:noMultiLvlLbl val="1"/>
      </c:catAx>
      <c:valAx>
        <c:axId val="398457640"/>
        <c:scaling>
          <c:orientation val="minMax"/>
        </c:scaling>
        <c:delete val="0"/>
        <c:axPos val="l"/>
        <c:majorGridlines/>
        <c:numFmt formatCode="#," sourceLinked="0"/>
        <c:majorTickMark val="out"/>
        <c:minorTickMark val="none"/>
        <c:tickLblPos val="nextTo"/>
        <c:crossAx val="3983135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9022212775002655E-2"/>
          <c:y val="6.0725700987294289E-2"/>
          <c:w val="0.37537512196971679"/>
          <c:h val="0.28852787445527511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0.07467</cdr:x>
      <cdr:y>0.00815</cdr:y>
    </cdr:from>
    <cdr:to>
      <cdr:x>0.27266</cdr:x>
      <cdr:y>0.05549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DF46FEDC-9D54-4002-8471-97D5595E7026}"/>
            </a:ext>
          </a:extLst>
        </cdr:cNvPr>
        <cdr:cNvSpPr txBox="1"/>
      </cdr:nvSpPr>
      <cdr:spPr>
        <a:xfrm xmlns:a="http://schemas.openxmlformats.org/drawingml/2006/main">
          <a:off x="694272" y="49502"/>
          <a:ext cx="1840843" cy="287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59594A"/>
              </a:solidFill>
              <a:latin typeface="+mn-lt"/>
              <a:cs typeface="Arial" pitchFamily="34" charset="0"/>
            </a:rPr>
            <a:t>Milj.</a:t>
          </a:r>
          <a:r>
            <a:rPr lang="en-US" sz="1200" baseline="0">
              <a:solidFill>
                <a:srgbClr val="59594A"/>
              </a:solidFill>
              <a:latin typeface="+mn-lt"/>
              <a:cs typeface="Arial" pitchFamily="34" charset="0"/>
            </a:rPr>
            <a:t> tonnes/m3</a:t>
          </a:r>
          <a:endParaRPr lang="en-US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3.3.2025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3.3.2025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29.2.2024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2EC8ECF-9A4F-4254-BD11-B6CEA362E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8800" y="5568634"/>
            <a:ext cx="4550583" cy="54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A968F496-15FC-497B-AF97-C4D31C864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8D4E8813-4D81-DDDD-5641-30CB0B5B859D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C852E22-178C-415A-AE96-5D8960291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5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ED4B7007-94C9-9656-9034-0E62CCEEFB1F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EE58E90A-1C88-3AA2-04BA-ADB086736C47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7963F897-028A-4B59-992F-625BA67A1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2380" y="1141476"/>
            <a:ext cx="4587240" cy="4575048"/>
          </a:xfrm>
          <a:prstGeom prst="rect">
            <a:avLst/>
          </a:prstGeom>
        </p:spPr>
      </p:pic>
      <p:sp>
        <p:nvSpPr>
          <p:cNvPr id="4" name="d_lahde">
            <a:extLst>
              <a:ext uri="{FF2B5EF4-FFF2-40B4-BE49-F238E27FC236}">
                <a16:creationId xmlns:a16="http://schemas.microsoft.com/office/drawing/2014/main" id="{47F5FA1B-AF30-E06F-74E6-7C228F93269F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244356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9B07595A-9C4B-97A8-0577-06360EB68017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EF5E4CB7-7792-6F26-B193-D16BBFBC2FFB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22711167-CFC1-6AA2-F685-3F811A168940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1195EBBC-2952-F5AD-D142-CBED38E799CB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5E638DB8-E1BB-7072-A25E-E53A4FCA9060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D4A452-05D2-E143-B5E4-80605EDE6AD1}"/>
              </a:ext>
            </a:extLst>
          </p:cNvPr>
          <p:cNvSpPr txBox="1">
            <a:spLocks/>
          </p:cNvSpPr>
          <p:nvPr userDrawn="1"/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6098B41-2CA2-4108-9AD2-638D6AECFB23}" type="datetimeFigureOut">
              <a:rPr lang="fi-FI" smtClean="0"/>
              <a:pPr algn="ctr"/>
              <a:t>3.3.2025</a:t>
            </a:fld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1ABA3979-A473-0EAF-02A9-0CDEBDAFDFFE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4088A767-3E67-4AD8-BC3D-B2B4930739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9CA2182C-0E34-3E76-216D-E904056EA787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4EC45C38-84A4-4A0E-9111-2BF0CED64C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74C615D4-298F-B99F-6F68-14E8CE687DD1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SOURCE: Finnish Customs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FE8522F-D84A-4BAF-8615-59DE035C7B7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3600" y="6400800"/>
            <a:ext cx="2810863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748" r:id="rId13"/>
  </p:sldLayoutIdLs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file:///\\metsa\shares\yleiset\Yhteiset\Tilda\TIETOPALVELU\Metryn%20nettisivuston%20tiedostot\Vienti\FI_PBL_MT_20_Mets&#228;teollisuuden_vienti_1960_vuosittain.xlsx!infoboxit!R21S11:R33S15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A3BAD974-7651-437B-B17F-5E91E543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industry exports from Finland since 1960​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9D5E1A0E-46D3-444D-BC0C-022A8A30FC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graphicFrame>
        <p:nvGraphicFramePr>
          <p:cNvPr id="2" name="Objekti 1">
            <a:extLst>
              <a:ext uri="{FF2B5EF4-FFF2-40B4-BE49-F238E27FC236}">
                <a16:creationId xmlns:a16="http://schemas.microsoft.com/office/drawing/2014/main" id="{A9938062-343D-0654-F6B1-E8EE465B0A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63714"/>
              </p:ext>
            </p:extLst>
          </p:nvPr>
        </p:nvGraphicFramePr>
        <p:xfrm>
          <a:off x="8431213" y="1600200"/>
          <a:ext cx="30861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86010" imgH="2067078" progId="Excel.Sheet.12">
                  <p:link updateAutomatic="1"/>
                </p:oleObj>
              </mc:Choice>
              <mc:Fallback>
                <p:oleObj name="Worksheet" r:id="rId2" imgW="3086010" imgH="206707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31213" y="1600200"/>
                        <a:ext cx="3086100" cy="206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5915"/>
              </p:ext>
            </p:extLst>
          </p:nvPr>
        </p:nvGraphicFramePr>
        <p:xfrm>
          <a:off x="964625" y="1245013"/>
          <a:ext cx="7489564" cy="478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1074592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_en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_en.potx" id="{000207AD-93F3-4D55-83B5-CA0B74C7239D}" vid="{B128F02C-3D3B-40F3-8ABD-8FE12D32BB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äteollisuu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metsäteollisuus_pohja_en</Template>
  <TotalTime>29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Linkit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Tekstikalvopohja_en</vt:lpstr>
      <vt:lpstr>\\metsa\shares\yleiset\Yhteiset\Tilda\TIETOPALVELU\Metryn nettisivuston tiedostot\Vienti\FI_PBL_MT_20_Metsäteollisuuden_vienti_1960_vuosittain.xlsx!infoboxit!R21S11:R33S15</vt:lpstr>
      <vt:lpstr>Forest industry exports from Finland since 1960​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industry exports from Finland since 1960</dc:title>
  <dc:creator>Marjukka Rautavirta</dc:creator>
  <cp:keywords/>
  <cp:lastModifiedBy>Huhtala-Hedman Ville</cp:lastModifiedBy>
  <cp:revision>16</cp:revision>
  <dcterms:created xsi:type="dcterms:W3CDTF">2021-03-09T08:31:24Z</dcterms:created>
  <dcterms:modified xsi:type="dcterms:W3CDTF">2025-03-03T11:34:42Z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398.83.06.203</vt:lpwstr>
  </property>
  <property fmtid="{D5CDD505-2E9C-101B-9397-08002B2CF9AE}" pid="3" name="dvSaved">
    <vt:lpwstr>1</vt:lpwstr>
  </property>
  <property fmtid="{D5CDD505-2E9C-101B-9397-08002B2CF9AE}" pid="4" name="dvLanguage">
    <vt:lpwstr>2057</vt:lpwstr>
  </property>
  <property fmtid="{D5CDD505-2E9C-101B-9397-08002B2CF9AE}" pid="5" name="dvTemplate">
    <vt:lpwstr>metsäteollisuus_pohja_en.potx</vt:lpwstr>
  </property>
  <property fmtid="{D5CDD505-2E9C-101B-9397-08002B2CF9AE}" pid="6" name="dvDefinition">
    <vt:lpwstr>253 (dd_default.xml)</vt:lpwstr>
  </property>
  <property fmtid="{D5CDD505-2E9C-101B-9397-08002B2CF9AE}" pid="7" name="dvDefinitionID">
    <vt:lpwstr>253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398.90.05.206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31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1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Finnish Customs</vt:lpwstr>
  </property>
  <property fmtid="{D5CDD505-2E9C-101B-9397-08002B2CF9AE}" pid="32" name="Owner">
    <vt:lpwstr>Marjukka Rautavirta</vt:lpwstr>
  </property>
  <property fmtid="{D5CDD505-2E9C-101B-9397-08002B2CF9AE}" pid="33" name="MSIP_Label_b616c8f7-5329-45c1-b6df-378d2db7d954_Enabled">
    <vt:lpwstr>true</vt:lpwstr>
  </property>
  <property fmtid="{D5CDD505-2E9C-101B-9397-08002B2CF9AE}" pid="34" name="MSIP_Label_b616c8f7-5329-45c1-b6df-378d2db7d954_SetDate">
    <vt:lpwstr>2025-03-03T11:33:35Z</vt:lpwstr>
  </property>
  <property fmtid="{D5CDD505-2E9C-101B-9397-08002B2CF9AE}" pid="35" name="MSIP_Label_b616c8f7-5329-45c1-b6df-378d2db7d954_Method">
    <vt:lpwstr>Privileged</vt:lpwstr>
  </property>
  <property fmtid="{D5CDD505-2E9C-101B-9397-08002B2CF9AE}" pid="36" name="MSIP_Label_b616c8f7-5329-45c1-b6df-378d2db7d954_Name">
    <vt:lpwstr>General</vt:lpwstr>
  </property>
  <property fmtid="{D5CDD505-2E9C-101B-9397-08002B2CF9AE}" pid="37" name="MSIP_Label_b616c8f7-5329-45c1-b6df-378d2db7d954_SiteId">
    <vt:lpwstr>ef23504f-7fcd-4484-b491-9ebeb84fe42b</vt:lpwstr>
  </property>
  <property fmtid="{D5CDD505-2E9C-101B-9397-08002B2CF9AE}" pid="38" name="MSIP_Label_b616c8f7-5329-45c1-b6df-378d2db7d954_ActionId">
    <vt:lpwstr>f80cdaec-3408-44fc-b81b-025c55dee27d</vt:lpwstr>
  </property>
  <property fmtid="{D5CDD505-2E9C-101B-9397-08002B2CF9AE}" pid="39" name="MSIP_Label_b616c8f7-5329-45c1-b6df-378d2db7d954_ContentBits">
    <vt:lpwstr>0</vt:lpwstr>
  </property>
  <property fmtid="{D5CDD505-2E9C-101B-9397-08002B2CF9AE}" pid="40" name="MSIP_Label_b616c8f7-5329-45c1-b6df-378d2db7d954_Tag">
    <vt:lpwstr>10, 0, 1, 1</vt:lpwstr>
  </property>
</Properties>
</file>