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49" r:id="rId2"/>
  </p:sldMasterIdLst>
  <p:notesMasterIdLst>
    <p:notesMasterId r:id="rId4"/>
  </p:notesMasterIdLst>
  <p:handoutMasterIdLst>
    <p:handoutMasterId r:id="rId5"/>
  </p:handoutMasterIdLst>
  <p:sldIdLst>
    <p:sldId id="258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8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534" y="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3.3.2025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3.3.2025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29.2.2024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2EC8ECF-9A4F-4254-BD11-B6CEA362E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800" y="5568634"/>
            <a:ext cx="4550583" cy="5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isä, istuminen, pöytä, banaani&#10;&#10;Kuvaus luotu automaattisesti">
            <a:extLst>
              <a:ext uri="{FF2B5EF4-FFF2-40B4-BE49-F238E27FC236}">
                <a16:creationId xmlns:a16="http://schemas.microsoft.com/office/drawing/2014/main" id="{A968F496-15FC-497B-AF97-C4D31C864C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9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62734FDC-C37B-7754-F6B0-B8744D5EF537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DC852E22-178C-415A-AE96-5D8960291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5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d_lahde">
            <a:extLst>
              <a:ext uri="{FF2B5EF4-FFF2-40B4-BE49-F238E27FC236}">
                <a16:creationId xmlns:a16="http://schemas.microsoft.com/office/drawing/2014/main" id="{C6F337A9-4E4A-D729-218C-EF1863ACF23B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D5EF1B2E-8C46-9549-96C5-4BCD79BB8655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63F897-028A-4B59-992F-625BA67A1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2380" y="1141476"/>
            <a:ext cx="4587240" cy="4575048"/>
          </a:xfrm>
          <a:prstGeom prst="rect">
            <a:avLst/>
          </a:prstGeom>
        </p:spPr>
      </p:pic>
      <p:sp>
        <p:nvSpPr>
          <p:cNvPr id="5" name="d_lahde">
            <a:extLst>
              <a:ext uri="{FF2B5EF4-FFF2-40B4-BE49-F238E27FC236}">
                <a16:creationId xmlns:a16="http://schemas.microsoft.com/office/drawing/2014/main" id="{30E15899-9E8A-36A8-1D7B-E2B2008375F2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2443560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d_lahde">
            <a:extLst>
              <a:ext uri="{FF2B5EF4-FFF2-40B4-BE49-F238E27FC236}">
                <a16:creationId xmlns:a16="http://schemas.microsoft.com/office/drawing/2014/main" id="{81C62B43-363C-AF89-D981-C6FBFF49FC4C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d_lahde">
            <a:extLst>
              <a:ext uri="{FF2B5EF4-FFF2-40B4-BE49-F238E27FC236}">
                <a16:creationId xmlns:a16="http://schemas.microsoft.com/office/drawing/2014/main" id="{8BA25E9E-3E8C-B81C-5FC2-444E79497FAA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_lahde">
            <a:extLst>
              <a:ext uri="{FF2B5EF4-FFF2-40B4-BE49-F238E27FC236}">
                <a16:creationId xmlns:a16="http://schemas.microsoft.com/office/drawing/2014/main" id="{EAB21D35-214A-7A38-9EE6-C8ADABAC44AA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_lahde">
            <a:extLst>
              <a:ext uri="{FF2B5EF4-FFF2-40B4-BE49-F238E27FC236}">
                <a16:creationId xmlns:a16="http://schemas.microsoft.com/office/drawing/2014/main" id="{4C734890-C0BA-8C56-2D30-53E9645FAB51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125E2F43-C321-DBCF-251D-32D468BCFBDD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794F1510-93F0-C527-D469-CDEDAAD7CE65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3.3.2025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99DA9035-64AC-B855-B463-F63D45A12DDC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4088A767-3E67-4AD8-BC3D-B2B49307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7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A2A63215-95E6-AEDB-C824-0F7F8746DB11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akennus, katu, sivu&#10;&#10;Kuvaus luotu automaattisesti">
            <a:extLst>
              <a:ext uri="{FF2B5EF4-FFF2-40B4-BE49-F238E27FC236}">
                <a16:creationId xmlns:a16="http://schemas.microsoft.com/office/drawing/2014/main" id="{4EC45C38-84A4-4A0E-9111-2BF0CED64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7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6" name="d_lahde">
            <a:extLst>
              <a:ext uri="{FF2B5EF4-FFF2-40B4-BE49-F238E27FC236}">
                <a16:creationId xmlns:a16="http://schemas.microsoft.com/office/drawing/2014/main" id="{D3520415-4471-893B-F357-BC0A05CB08BA}"/>
              </a:ext>
            </a:extLst>
          </p:cNvPr>
          <p:cNvSpPr txBox="1"/>
          <p:nvPr userDrawn="1"/>
        </p:nvSpPr>
        <p:spPr>
          <a:xfrm>
            <a:off x="3225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SOURCE: Finnish Customs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FE8522F-D84A-4BAF-8615-59DE035C7B7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3600" y="6400800"/>
            <a:ext cx="281086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748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TIETOPALVELU\Metryn%20nettisivuston%20tiedostot\Vienti\FI_PBL_MT_20_vienti%20alueittain%20kartalla.xlsx!Info!R18S2:R31S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61367D7-EFF3-7783-2684-B194E8D766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5E32BBC-DC06-3E94-9469-60000B7C9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Distribution of export market for Finnish forest industry products in 2024</a:t>
            </a:r>
            <a:endParaRPr lang="fi-FI" dirty="0"/>
          </a:p>
        </p:txBody>
      </p: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B4D4CDBE-06ED-8C55-0731-D75CB474B8AC}"/>
              </a:ext>
            </a:extLst>
          </p:cNvPr>
          <p:cNvGrpSpPr/>
          <p:nvPr/>
        </p:nvGrpSpPr>
        <p:grpSpPr>
          <a:xfrm>
            <a:off x="801165" y="1369975"/>
            <a:ext cx="7549337" cy="5101097"/>
            <a:chOff x="-31622" y="1052736"/>
            <a:chExt cx="7708320" cy="5395824"/>
          </a:xfrm>
        </p:grpSpPr>
        <p:pic>
          <p:nvPicPr>
            <p:cNvPr id="62" name="Kuva 61">
              <a:extLst>
                <a:ext uri="{FF2B5EF4-FFF2-40B4-BE49-F238E27FC236}">
                  <a16:creationId xmlns:a16="http://schemas.microsoft.com/office/drawing/2014/main" id="{AABA1139-D9DC-76A1-076E-FD40A0778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622" y="1052736"/>
              <a:ext cx="7708320" cy="5395824"/>
            </a:xfrm>
            <a:prstGeom prst="rect">
              <a:avLst/>
            </a:prstGeom>
          </p:spPr>
        </p:pic>
        <p:cxnSp>
          <p:nvCxnSpPr>
            <p:cNvPr id="63" name="Suora yhdysviiva 62">
              <a:extLst>
                <a:ext uri="{FF2B5EF4-FFF2-40B4-BE49-F238E27FC236}">
                  <a16:creationId xmlns:a16="http://schemas.microsoft.com/office/drawing/2014/main" id="{72BE54F8-2E62-A4A4-9104-6E8DB8FDEF38}"/>
                </a:ext>
              </a:extLst>
            </p:cNvPr>
            <p:cNvCxnSpPr>
              <a:cxnSpLocks/>
              <a:endCxn id="86" idx="6"/>
            </p:cNvCxnSpPr>
            <p:nvPr/>
          </p:nvCxnSpPr>
          <p:spPr>
            <a:xfrm flipH="1">
              <a:off x="2208287" y="3153108"/>
              <a:ext cx="2184468" cy="524155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4" name="Ryhmä 63">
              <a:extLst>
                <a:ext uri="{FF2B5EF4-FFF2-40B4-BE49-F238E27FC236}">
                  <a16:creationId xmlns:a16="http://schemas.microsoft.com/office/drawing/2014/main" id="{50513BFF-2F79-2AE0-F3FB-522B7741208F}"/>
                </a:ext>
              </a:extLst>
            </p:cNvPr>
            <p:cNvGrpSpPr/>
            <p:nvPr/>
          </p:nvGrpSpPr>
          <p:grpSpPr>
            <a:xfrm>
              <a:off x="1547039" y="3352073"/>
              <a:ext cx="913743" cy="650380"/>
              <a:chOff x="1547039" y="3352073"/>
              <a:chExt cx="913743" cy="650380"/>
            </a:xfrm>
          </p:grpSpPr>
          <p:sp>
            <p:nvSpPr>
              <p:cNvPr id="86" name="Ellipsi 85">
                <a:extLst>
                  <a:ext uri="{FF2B5EF4-FFF2-40B4-BE49-F238E27FC236}">
                    <a16:creationId xmlns:a16="http://schemas.microsoft.com/office/drawing/2014/main" id="{F4478B2B-2A8A-9860-3A7F-5C1E689A8E95}"/>
                  </a:ext>
                </a:extLst>
              </p:cNvPr>
              <p:cNvSpPr/>
              <p:nvPr/>
            </p:nvSpPr>
            <p:spPr>
              <a:xfrm>
                <a:off x="1557909" y="3352073"/>
                <a:ext cx="650378" cy="650380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Tekstiruutu 86">
                <a:extLst>
                  <a:ext uri="{FF2B5EF4-FFF2-40B4-BE49-F238E27FC236}">
                    <a16:creationId xmlns:a16="http://schemas.microsoft.com/office/drawing/2014/main" id="{2874444B-9E11-6954-FE58-D38952479EC6}"/>
                  </a:ext>
                </a:extLst>
              </p:cNvPr>
              <p:cNvSpPr txBox="1"/>
              <p:nvPr/>
            </p:nvSpPr>
            <p:spPr>
              <a:xfrm>
                <a:off x="1547039" y="3483509"/>
                <a:ext cx="913743" cy="390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799" dirty="0"/>
                  <a:t>10 %</a:t>
                </a:r>
              </a:p>
            </p:txBody>
          </p:sp>
        </p:grpSp>
        <p:grpSp>
          <p:nvGrpSpPr>
            <p:cNvPr id="65" name="Ryhmä 64">
              <a:extLst>
                <a:ext uri="{FF2B5EF4-FFF2-40B4-BE49-F238E27FC236}">
                  <a16:creationId xmlns:a16="http://schemas.microsoft.com/office/drawing/2014/main" id="{99CC81F8-73DC-326F-D6A8-8542065663C2}"/>
                </a:ext>
              </a:extLst>
            </p:cNvPr>
            <p:cNvGrpSpPr/>
            <p:nvPr/>
          </p:nvGrpSpPr>
          <p:grpSpPr>
            <a:xfrm>
              <a:off x="4050249" y="3151487"/>
              <a:ext cx="588551" cy="1463940"/>
              <a:chOff x="5499845" y="3149186"/>
              <a:chExt cx="626463" cy="1558241"/>
            </a:xfrm>
          </p:grpSpPr>
          <p:sp>
            <p:nvSpPr>
              <p:cNvPr id="83" name="Ellipsi 82">
                <a:extLst>
                  <a:ext uri="{FF2B5EF4-FFF2-40B4-BE49-F238E27FC236}">
                    <a16:creationId xmlns:a16="http://schemas.microsoft.com/office/drawing/2014/main" id="{7CA93CE1-14A2-3B23-358D-44C63BA4CC0B}"/>
                  </a:ext>
                </a:extLst>
              </p:cNvPr>
              <p:cNvSpPr/>
              <p:nvPr/>
            </p:nvSpPr>
            <p:spPr>
              <a:xfrm>
                <a:off x="5499845" y="4186263"/>
                <a:ext cx="521162" cy="5211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Suora yhdysviiva 83">
                <a:extLst>
                  <a:ext uri="{FF2B5EF4-FFF2-40B4-BE49-F238E27FC236}">
                    <a16:creationId xmlns:a16="http://schemas.microsoft.com/office/drawing/2014/main" id="{5CC3E590-98B7-BD8B-299D-B01542B4FDBE}"/>
                  </a:ext>
                </a:extLst>
              </p:cNvPr>
              <p:cNvCxnSpPr>
                <a:cxnSpLocks/>
                <a:endCxn id="83" idx="0"/>
              </p:cNvCxnSpPr>
              <p:nvPr/>
            </p:nvCxnSpPr>
            <p:spPr>
              <a:xfrm flipH="1">
                <a:off x="5760426" y="3149186"/>
                <a:ext cx="105934" cy="1037077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5" name="Tekstiruutu 84">
                <a:extLst>
                  <a:ext uri="{FF2B5EF4-FFF2-40B4-BE49-F238E27FC236}">
                    <a16:creationId xmlns:a16="http://schemas.microsoft.com/office/drawing/2014/main" id="{1F22EBA8-4E43-97F9-5028-1C96A36C8C21}"/>
                  </a:ext>
                </a:extLst>
              </p:cNvPr>
              <p:cNvSpPr txBox="1"/>
              <p:nvPr/>
            </p:nvSpPr>
            <p:spPr>
              <a:xfrm>
                <a:off x="5550244" y="4234744"/>
                <a:ext cx="576064" cy="41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799" dirty="0"/>
                  <a:t>6 %</a:t>
                </a:r>
              </a:p>
            </p:txBody>
          </p:sp>
        </p:grpSp>
        <p:cxnSp>
          <p:nvCxnSpPr>
            <p:cNvPr id="66" name="Suora yhdysviiva 65">
              <a:extLst>
                <a:ext uri="{FF2B5EF4-FFF2-40B4-BE49-F238E27FC236}">
                  <a16:creationId xmlns:a16="http://schemas.microsoft.com/office/drawing/2014/main" id="{4B08D9D9-9E5A-BD79-DE41-FE9B45215EBC}"/>
                </a:ext>
              </a:extLst>
            </p:cNvPr>
            <p:cNvCxnSpPr>
              <a:cxnSpLocks/>
              <a:endCxn id="81" idx="1"/>
            </p:cNvCxnSpPr>
            <p:nvPr/>
          </p:nvCxnSpPr>
          <p:spPr>
            <a:xfrm>
              <a:off x="4368202" y="3152441"/>
              <a:ext cx="1735427" cy="354409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7" name="Ryhmä 66">
              <a:extLst>
                <a:ext uri="{FF2B5EF4-FFF2-40B4-BE49-F238E27FC236}">
                  <a16:creationId xmlns:a16="http://schemas.microsoft.com/office/drawing/2014/main" id="{7C21CACB-D268-2189-1B7C-CA4A98BEE502}"/>
                </a:ext>
              </a:extLst>
            </p:cNvPr>
            <p:cNvGrpSpPr/>
            <p:nvPr/>
          </p:nvGrpSpPr>
          <p:grpSpPr>
            <a:xfrm>
              <a:off x="6002645" y="3405866"/>
              <a:ext cx="689564" cy="689564"/>
              <a:chOff x="6002645" y="3405866"/>
              <a:chExt cx="689564" cy="689564"/>
            </a:xfrm>
          </p:grpSpPr>
          <p:sp>
            <p:nvSpPr>
              <p:cNvPr id="81" name="Ellipsi 80">
                <a:extLst>
                  <a:ext uri="{FF2B5EF4-FFF2-40B4-BE49-F238E27FC236}">
                    <a16:creationId xmlns:a16="http://schemas.microsoft.com/office/drawing/2014/main" id="{FD403C0B-AE16-7A38-A643-2825FD93F362}"/>
                  </a:ext>
                </a:extLst>
              </p:cNvPr>
              <p:cNvSpPr/>
              <p:nvPr/>
            </p:nvSpPr>
            <p:spPr>
              <a:xfrm>
                <a:off x="6002645" y="3405866"/>
                <a:ext cx="689564" cy="6895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kstiruutu 81">
                <a:extLst>
                  <a:ext uri="{FF2B5EF4-FFF2-40B4-BE49-F238E27FC236}">
                    <a16:creationId xmlns:a16="http://schemas.microsoft.com/office/drawing/2014/main" id="{52149E7E-FE2E-A271-C356-58EAE40CBAAC}"/>
                  </a:ext>
                </a:extLst>
              </p:cNvPr>
              <p:cNvSpPr txBox="1"/>
              <p:nvPr/>
            </p:nvSpPr>
            <p:spPr>
              <a:xfrm>
                <a:off x="6046528" y="3544780"/>
                <a:ext cx="645680" cy="390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799" dirty="0"/>
                  <a:t>21 %</a:t>
                </a:r>
              </a:p>
            </p:txBody>
          </p:sp>
        </p:grpSp>
        <p:grpSp>
          <p:nvGrpSpPr>
            <p:cNvPr id="68" name="Ryhmä 67">
              <a:extLst>
                <a:ext uri="{FF2B5EF4-FFF2-40B4-BE49-F238E27FC236}">
                  <a16:creationId xmlns:a16="http://schemas.microsoft.com/office/drawing/2014/main" id="{32BE11BD-FB70-9FD0-3650-27657FBBE479}"/>
                </a:ext>
              </a:extLst>
            </p:cNvPr>
            <p:cNvGrpSpPr/>
            <p:nvPr/>
          </p:nvGrpSpPr>
          <p:grpSpPr>
            <a:xfrm>
              <a:off x="2370675" y="3132244"/>
              <a:ext cx="2037310" cy="2052301"/>
              <a:chOff x="3712077" y="3128703"/>
              <a:chExt cx="2168545" cy="2184502"/>
            </a:xfrm>
          </p:grpSpPr>
          <p:sp>
            <p:nvSpPr>
              <p:cNvPr id="78" name="Ellipsi 77">
                <a:extLst>
                  <a:ext uri="{FF2B5EF4-FFF2-40B4-BE49-F238E27FC236}">
                    <a16:creationId xmlns:a16="http://schemas.microsoft.com/office/drawing/2014/main" id="{24D4A179-2F20-19DA-B022-F5F6BFA97A57}"/>
                  </a:ext>
                </a:extLst>
              </p:cNvPr>
              <p:cNvSpPr/>
              <p:nvPr/>
            </p:nvSpPr>
            <p:spPr>
              <a:xfrm>
                <a:off x="3712077" y="4792041"/>
                <a:ext cx="521162" cy="5211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9" name="Suora yhdysviiva 78">
                <a:extLst>
                  <a:ext uri="{FF2B5EF4-FFF2-40B4-BE49-F238E27FC236}">
                    <a16:creationId xmlns:a16="http://schemas.microsoft.com/office/drawing/2014/main" id="{20DBCE0D-36DC-B19C-0723-7F589595C9DE}"/>
                  </a:ext>
                </a:extLst>
              </p:cNvPr>
              <p:cNvCxnSpPr>
                <a:cxnSpLocks/>
                <a:endCxn id="78" idx="7"/>
              </p:cNvCxnSpPr>
              <p:nvPr/>
            </p:nvCxnSpPr>
            <p:spPr>
              <a:xfrm flipH="1">
                <a:off x="4156917" y="3128703"/>
                <a:ext cx="1723705" cy="173966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0" name="Tekstiruutu 79">
                <a:extLst>
                  <a:ext uri="{FF2B5EF4-FFF2-40B4-BE49-F238E27FC236}">
                    <a16:creationId xmlns:a16="http://schemas.microsoft.com/office/drawing/2014/main" id="{BD536763-7A3C-75B3-8D69-363853E5821A}"/>
                  </a:ext>
                </a:extLst>
              </p:cNvPr>
              <p:cNvSpPr txBox="1"/>
              <p:nvPr/>
            </p:nvSpPr>
            <p:spPr>
              <a:xfrm>
                <a:off x="3712077" y="4829440"/>
                <a:ext cx="576064" cy="392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799" dirty="0"/>
                  <a:t>3 %</a:t>
                </a:r>
              </a:p>
            </p:txBody>
          </p:sp>
        </p:grpSp>
        <p:cxnSp>
          <p:nvCxnSpPr>
            <p:cNvPr id="69" name="Suora yhdysviiva 68">
              <a:extLst>
                <a:ext uri="{FF2B5EF4-FFF2-40B4-BE49-F238E27FC236}">
                  <a16:creationId xmlns:a16="http://schemas.microsoft.com/office/drawing/2014/main" id="{8F6F3266-E11F-7ACC-BB6E-64C26B662481}"/>
                </a:ext>
              </a:extLst>
            </p:cNvPr>
            <p:cNvCxnSpPr>
              <a:cxnSpLocks/>
              <a:endCxn id="76" idx="1"/>
            </p:cNvCxnSpPr>
            <p:nvPr/>
          </p:nvCxnSpPr>
          <p:spPr>
            <a:xfrm>
              <a:off x="4368202" y="3143002"/>
              <a:ext cx="1922697" cy="1448207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0" name="Ryhmä 69">
              <a:extLst>
                <a:ext uri="{FF2B5EF4-FFF2-40B4-BE49-F238E27FC236}">
                  <a16:creationId xmlns:a16="http://schemas.microsoft.com/office/drawing/2014/main" id="{001C5FA8-B6E6-B4FE-E0BB-D56A87125CE8}"/>
                </a:ext>
              </a:extLst>
            </p:cNvPr>
            <p:cNvGrpSpPr/>
            <p:nvPr/>
          </p:nvGrpSpPr>
          <p:grpSpPr>
            <a:xfrm>
              <a:off x="6176796" y="4526385"/>
              <a:ext cx="541202" cy="442646"/>
              <a:chOff x="6176796" y="4526385"/>
              <a:chExt cx="541202" cy="442646"/>
            </a:xfrm>
          </p:grpSpPr>
          <p:sp>
            <p:nvSpPr>
              <p:cNvPr id="76" name="Ellipsi 75">
                <a:extLst>
                  <a:ext uri="{FF2B5EF4-FFF2-40B4-BE49-F238E27FC236}">
                    <a16:creationId xmlns:a16="http://schemas.microsoft.com/office/drawing/2014/main" id="{489AF721-F755-586A-8889-F8823F31B7A6}"/>
                  </a:ext>
                </a:extLst>
              </p:cNvPr>
              <p:cNvSpPr/>
              <p:nvPr/>
            </p:nvSpPr>
            <p:spPr>
              <a:xfrm>
                <a:off x="6226075" y="4526385"/>
                <a:ext cx="442644" cy="4426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Tekstiruutu 76">
                <a:extLst>
                  <a:ext uri="{FF2B5EF4-FFF2-40B4-BE49-F238E27FC236}">
                    <a16:creationId xmlns:a16="http://schemas.microsoft.com/office/drawing/2014/main" id="{F19BEA92-6C18-2EA9-49E9-D75B88312E51}"/>
                  </a:ext>
                </a:extLst>
              </p:cNvPr>
              <p:cNvSpPr txBox="1"/>
              <p:nvPr/>
            </p:nvSpPr>
            <p:spPr>
              <a:xfrm>
                <a:off x="6176796" y="4563154"/>
                <a:ext cx="541202" cy="369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799" dirty="0"/>
                  <a:t>1 %</a:t>
                </a:r>
              </a:p>
            </p:txBody>
          </p:sp>
        </p:grpSp>
        <p:cxnSp>
          <p:nvCxnSpPr>
            <p:cNvPr id="71" name="Suora yhdysviiva 70">
              <a:extLst>
                <a:ext uri="{FF2B5EF4-FFF2-40B4-BE49-F238E27FC236}">
                  <a16:creationId xmlns:a16="http://schemas.microsoft.com/office/drawing/2014/main" id="{6CB9C72C-770D-81D2-D3AB-482276D29C92}"/>
                </a:ext>
              </a:extLst>
            </p:cNvPr>
            <p:cNvCxnSpPr>
              <a:cxnSpLocks/>
              <a:stCxn id="73" idx="3"/>
              <a:endCxn id="74" idx="0"/>
            </p:cNvCxnSpPr>
            <p:nvPr/>
          </p:nvCxnSpPr>
          <p:spPr>
            <a:xfrm flipH="1" flipV="1">
              <a:off x="4076060" y="2999903"/>
              <a:ext cx="279312" cy="16642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2" name="Ryhmä 71">
              <a:extLst>
                <a:ext uri="{FF2B5EF4-FFF2-40B4-BE49-F238E27FC236}">
                  <a16:creationId xmlns:a16="http://schemas.microsoft.com/office/drawing/2014/main" id="{1B2EA083-E32A-DE97-A336-09E66F44235B}"/>
                </a:ext>
              </a:extLst>
            </p:cNvPr>
            <p:cNvGrpSpPr/>
            <p:nvPr/>
          </p:nvGrpSpPr>
          <p:grpSpPr>
            <a:xfrm>
              <a:off x="3534322" y="2999903"/>
              <a:ext cx="1083476" cy="1083480"/>
              <a:chOff x="3534322" y="2999903"/>
              <a:chExt cx="1083476" cy="1083480"/>
            </a:xfrm>
          </p:grpSpPr>
          <p:sp>
            <p:nvSpPr>
              <p:cNvPr id="74" name="Ellipsi 73">
                <a:extLst>
                  <a:ext uri="{FF2B5EF4-FFF2-40B4-BE49-F238E27FC236}">
                    <a16:creationId xmlns:a16="http://schemas.microsoft.com/office/drawing/2014/main" id="{91CD5B76-B4D2-2C98-22B1-3891A83AEDF5}"/>
                  </a:ext>
                </a:extLst>
              </p:cNvPr>
              <p:cNvSpPr/>
              <p:nvPr/>
            </p:nvSpPr>
            <p:spPr>
              <a:xfrm>
                <a:off x="3534322" y="2999903"/>
                <a:ext cx="1083476" cy="1083480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kstiruutu 74">
                <a:extLst>
                  <a:ext uri="{FF2B5EF4-FFF2-40B4-BE49-F238E27FC236}">
                    <a16:creationId xmlns:a16="http://schemas.microsoft.com/office/drawing/2014/main" id="{DAB49C1A-866B-2B6B-48BC-753BBA39F8B7}"/>
                  </a:ext>
                </a:extLst>
              </p:cNvPr>
              <p:cNvSpPr txBox="1"/>
              <p:nvPr/>
            </p:nvSpPr>
            <p:spPr>
              <a:xfrm>
                <a:off x="3797818" y="3335051"/>
                <a:ext cx="706482" cy="390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799" dirty="0"/>
                  <a:t>59 %</a:t>
                </a:r>
              </a:p>
            </p:txBody>
          </p:sp>
        </p:grpSp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2C33CE9F-3007-3D90-36F8-39DE30E521B7}"/>
                </a:ext>
              </a:extLst>
            </p:cNvPr>
            <p:cNvSpPr/>
            <p:nvPr/>
          </p:nvSpPr>
          <p:spPr>
            <a:xfrm>
              <a:off x="4339728" y="3076116"/>
              <a:ext cx="106827" cy="10568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099" err="1"/>
            </a:p>
          </p:txBody>
        </p:sp>
      </p:grpSp>
      <p:cxnSp>
        <p:nvCxnSpPr>
          <p:cNvPr id="88" name="Suora yhdysviiva 87">
            <a:extLst>
              <a:ext uri="{FF2B5EF4-FFF2-40B4-BE49-F238E27FC236}">
                <a16:creationId xmlns:a16="http://schemas.microsoft.com/office/drawing/2014/main" id="{DAC3E56B-906F-E74F-D1A2-468A5679EA35}"/>
              </a:ext>
            </a:extLst>
          </p:cNvPr>
          <p:cNvCxnSpPr>
            <a:cxnSpLocks/>
            <a:endCxn id="92" idx="1"/>
          </p:cNvCxnSpPr>
          <p:nvPr/>
        </p:nvCxnSpPr>
        <p:spPr>
          <a:xfrm flipV="1">
            <a:off x="5151242" y="3229617"/>
            <a:ext cx="958698" cy="83793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1" name="Ellipsi 90">
            <a:extLst>
              <a:ext uri="{FF2B5EF4-FFF2-40B4-BE49-F238E27FC236}">
                <a16:creationId xmlns:a16="http://schemas.microsoft.com/office/drawing/2014/main" id="{86890CA0-839D-106E-C474-0EE67A6DFB1A}"/>
              </a:ext>
            </a:extLst>
          </p:cNvPr>
          <p:cNvSpPr/>
          <p:nvPr/>
        </p:nvSpPr>
        <p:spPr>
          <a:xfrm>
            <a:off x="6139558" y="3014072"/>
            <a:ext cx="433515" cy="418468"/>
          </a:xfrm>
          <a:prstGeom prst="ellipse">
            <a:avLst/>
          </a:prstGeom>
          <a:solidFill>
            <a:srgbClr val="FFFFFF">
              <a:alpha val="50196"/>
            </a:srgb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92" name="Tekstiruutu 91">
            <a:extLst>
              <a:ext uri="{FF2B5EF4-FFF2-40B4-BE49-F238E27FC236}">
                <a16:creationId xmlns:a16="http://schemas.microsoft.com/office/drawing/2014/main" id="{AE9AA71B-5DF8-585D-9E80-B0FBBF4F6CCD}"/>
              </a:ext>
            </a:extLst>
          </p:cNvPr>
          <p:cNvSpPr txBox="1"/>
          <p:nvPr/>
        </p:nvSpPr>
        <p:spPr>
          <a:xfrm>
            <a:off x="6109940" y="3091117"/>
            <a:ext cx="53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0,1 %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71648009-922C-F901-E31C-AC9C0057DB3D}"/>
              </a:ext>
            </a:extLst>
          </p:cNvPr>
          <p:cNvSpPr txBox="1"/>
          <p:nvPr/>
        </p:nvSpPr>
        <p:spPr>
          <a:xfrm>
            <a:off x="8422135" y="4248115"/>
            <a:ext cx="32490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Finnish forest industry export including Furniture industry</a:t>
            </a:r>
            <a:endParaRPr lang="fi-FI" sz="1100" dirty="0"/>
          </a:p>
        </p:txBody>
      </p:sp>
      <p:graphicFrame>
        <p:nvGraphicFramePr>
          <p:cNvPr id="93" name="Objekti 92">
            <a:extLst>
              <a:ext uri="{FF2B5EF4-FFF2-40B4-BE49-F238E27FC236}">
                <a16:creationId xmlns:a16="http://schemas.microsoft.com/office/drawing/2014/main" id="{5A56C1C6-8A03-278B-3B19-495A2C7AF8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860781"/>
              </p:ext>
            </p:extLst>
          </p:nvPr>
        </p:nvGraphicFramePr>
        <p:xfrm>
          <a:off x="8483599" y="1742369"/>
          <a:ext cx="3087437" cy="253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762308" imgH="3086100" progId="Excel.Sheet.12">
                  <p:link updateAutomatic="1"/>
                </p:oleObj>
              </mc:Choice>
              <mc:Fallback>
                <p:oleObj name="Worksheet" r:id="rId3" imgW="3762308" imgH="30861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83599" y="1742369"/>
                        <a:ext cx="3087437" cy="2532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071961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_en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_en.potx" id="{000207AD-93F3-4D55-83B5-CA0B74C7239D}" vid="{B128F02C-3D3B-40F3-8ABD-8FE12D32BBCE}"/>
    </a:ext>
  </a:extLst>
</a:theme>
</file>

<file path=ppt/theme/theme2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129246FA-D1D5-4E72-BBA9-ED340AD00B2C}" vid="{25B5EA3A-6E16-4E0A-BB4F-3B2F4B4546F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metsäteollisuus_pohja_en</Template>
  <TotalTime>113</TotalTime>
  <Words>33</Words>
  <Application>Microsoft Office PowerPoint</Application>
  <PresentationFormat>Laajakuva</PresentationFormat>
  <Paragraphs>10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Tekstikalvopohja_en</vt:lpstr>
      <vt:lpstr>Tekstikalvopohja</vt:lpstr>
      <vt:lpstr>\\metsa\shares\yleiset\Yhteiset\Tilda\TIETOPALVELU\Metryn nettisivuston tiedostot\Vienti\FI_PBL_MT_20_vienti alueittain kartalla.xlsx!Info!R18S2:R31S6</vt:lpstr>
      <vt:lpstr>Distribution of export market for Finnish forest industry products in 2024</vt:lpstr>
    </vt:vector>
  </TitlesOfParts>
  <Company>Metsäteollisuus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of export market for Finnish forest industry products</dc:title>
  <dc:creator>Marjukka Rautavirta</dc:creator>
  <cp:keywords/>
  <cp:lastModifiedBy>Huhtala-Hedman Ville</cp:lastModifiedBy>
  <cp:revision>20</cp:revision>
  <dcterms:created xsi:type="dcterms:W3CDTF">2021-03-09T07:32:48Z</dcterms:created>
  <dcterms:modified xsi:type="dcterms:W3CDTF">2025-03-03T12:08:40Z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398.83.06.203</vt:lpwstr>
  </property>
  <property fmtid="{D5CDD505-2E9C-101B-9397-08002B2CF9AE}" pid="3" name="dvSaved">
    <vt:lpwstr>1</vt:lpwstr>
  </property>
  <property fmtid="{D5CDD505-2E9C-101B-9397-08002B2CF9AE}" pid="4" name="dvLanguage">
    <vt:lpwstr>2057</vt:lpwstr>
  </property>
  <property fmtid="{D5CDD505-2E9C-101B-9397-08002B2CF9AE}" pid="5" name="dvTemplate">
    <vt:lpwstr>metsäteollisuus_pohja_en.potx</vt:lpwstr>
  </property>
  <property fmtid="{D5CDD505-2E9C-101B-9397-08002B2CF9AE}" pid="6" name="dvDefinition">
    <vt:lpwstr>253 (dd_default.xml)</vt:lpwstr>
  </property>
  <property fmtid="{D5CDD505-2E9C-101B-9397-08002B2CF9AE}" pid="7" name="dvDefinitionID">
    <vt:lpwstr>253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398.90.05.206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31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1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Finnish Customs</vt:lpwstr>
  </property>
  <property fmtid="{D5CDD505-2E9C-101B-9397-08002B2CF9AE}" pid="32" name="Owner">
    <vt:lpwstr>Marjukka Rautavirta</vt:lpwstr>
  </property>
  <property fmtid="{D5CDD505-2E9C-101B-9397-08002B2CF9AE}" pid="33" name="MSIP_Label_b616c8f7-5329-45c1-b6df-378d2db7d954_Enabled">
    <vt:lpwstr>true</vt:lpwstr>
  </property>
  <property fmtid="{D5CDD505-2E9C-101B-9397-08002B2CF9AE}" pid="34" name="MSIP_Label_b616c8f7-5329-45c1-b6df-378d2db7d954_SetDate">
    <vt:lpwstr>2025-03-03T12:06:44Z</vt:lpwstr>
  </property>
  <property fmtid="{D5CDD505-2E9C-101B-9397-08002B2CF9AE}" pid="35" name="MSIP_Label_b616c8f7-5329-45c1-b6df-378d2db7d954_Method">
    <vt:lpwstr>Privileged</vt:lpwstr>
  </property>
  <property fmtid="{D5CDD505-2E9C-101B-9397-08002B2CF9AE}" pid="36" name="MSIP_Label_b616c8f7-5329-45c1-b6df-378d2db7d954_Name">
    <vt:lpwstr>General</vt:lpwstr>
  </property>
  <property fmtid="{D5CDD505-2E9C-101B-9397-08002B2CF9AE}" pid="37" name="MSIP_Label_b616c8f7-5329-45c1-b6df-378d2db7d954_SiteId">
    <vt:lpwstr>ef23504f-7fcd-4484-b491-9ebeb84fe42b</vt:lpwstr>
  </property>
  <property fmtid="{D5CDD505-2E9C-101B-9397-08002B2CF9AE}" pid="38" name="MSIP_Label_b616c8f7-5329-45c1-b6df-378d2db7d954_ActionId">
    <vt:lpwstr>3fc8445a-adff-4d15-91d4-86e5560634d6</vt:lpwstr>
  </property>
  <property fmtid="{D5CDD505-2E9C-101B-9397-08002B2CF9AE}" pid="39" name="MSIP_Label_b616c8f7-5329-45c1-b6df-378d2db7d954_ContentBits">
    <vt:lpwstr>0</vt:lpwstr>
  </property>
  <property fmtid="{D5CDD505-2E9C-101B-9397-08002B2CF9AE}" pid="40" name="MSIP_Label_b616c8f7-5329-45c1-b6df-378d2db7d954_Tag">
    <vt:lpwstr>10, 0, 1, 1</vt:lpwstr>
  </property>
</Properties>
</file>