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4A"/>
    <a:srgbClr val="85D0F3"/>
    <a:srgbClr val="17A526"/>
    <a:srgbClr val="87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78" autoAdjust="0"/>
  </p:normalViewPr>
  <p:slideViewPr>
    <p:cSldViewPr snapToGrid="0" snapToObjects="1" showGuides="1">
      <p:cViewPr varScale="1">
        <p:scale>
          <a:sx n="105" d="100"/>
          <a:sy n="105" d="100"/>
        </p:scale>
        <p:origin x="120" y="138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4" d="100"/>
          <a:sy n="94" d="100"/>
        </p:scale>
        <p:origin x="375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metsa\shares\yleiset\Yhteiset\Tilda\Perustietoa%20mets&#228;teollisuudesta\POHJA%20Excelit\POHJA%20Mets&#228;teollisuuden%20tuotantom&#228;&#228;r&#228;t%201960%20alkaen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 w="31750"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0902212828439911E-2"/>
          <c:y val="6.1017396781240976E-2"/>
          <c:w val="0.91638205850804277"/>
          <c:h val="0.8625767173840112"/>
        </c:manualLayout>
      </c:layout>
      <c:lineChart>
        <c:grouping val="standard"/>
        <c:varyColors val="0"/>
        <c:ser>
          <c:idx val="2"/>
          <c:order val="0"/>
          <c:tx>
            <c:strRef>
              <c:f>'Tuotanto pivotit 1960 alk'!$B$8</c:f>
              <c:strCache>
                <c:ptCount val="1"/>
                <c:pt idx="0">
                  <c:v>Paper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alk'!$B$12:$B$76</c:f>
              <c:numCache>
                <c:formatCode>#,##0</c:formatCode>
                <c:ptCount val="65"/>
                <c:pt idx="0">
                  <c:v>1433</c:v>
                </c:pt>
                <c:pt idx="1">
                  <c:v>1689</c:v>
                </c:pt>
                <c:pt idx="2">
                  <c:v>1722</c:v>
                </c:pt>
                <c:pt idx="3">
                  <c:v>1886</c:v>
                </c:pt>
                <c:pt idx="4">
                  <c:v>2053</c:v>
                </c:pt>
                <c:pt idx="5">
                  <c:v>2275</c:v>
                </c:pt>
                <c:pt idx="6">
                  <c:v>2445</c:v>
                </c:pt>
                <c:pt idx="7">
                  <c:v>2418</c:v>
                </c:pt>
                <c:pt idx="8">
                  <c:v>2560</c:v>
                </c:pt>
                <c:pt idx="9">
                  <c:v>2834</c:v>
                </c:pt>
                <c:pt idx="10">
                  <c:v>3011</c:v>
                </c:pt>
                <c:pt idx="11">
                  <c:v>3095</c:v>
                </c:pt>
                <c:pt idx="12">
                  <c:v>3475</c:v>
                </c:pt>
                <c:pt idx="13">
                  <c:v>3826</c:v>
                </c:pt>
                <c:pt idx="14">
                  <c:v>3889</c:v>
                </c:pt>
                <c:pt idx="15">
                  <c:v>2976</c:v>
                </c:pt>
                <c:pt idx="16">
                  <c:v>3222</c:v>
                </c:pt>
                <c:pt idx="17">
                  <c:v>3331</c:v>
                </c:pt>
                <c:pt idx="18">
                  <c:v>3791</c:v>
                </c:pt>
                <c:pt idx="19">
                  <c:v>4240</c:v>
                </c:pt>
                <c:pt idx="20">
                  <c:v>4493</c:v>
                </c:pt>
                <c:pt idx="21">
                  <c:v>4618</c:v>
                </c:pt>
                <c:pt idx="22">
                  <c:v>4444</c:v>
                </c:pt>
                <c:pt idx="23">
                  <c:v>4825</c:v>
                </c:pt>
                <c:pt idx="24">
                  <c:v>5707</c:v>
                </c:pt>
                <c:pt idx="25">
                  <c:v>5828</c:v>
                </c:pt>
                <c:pt idx="26">
                  <c:v>5848</c:v>
                </c:pt>
                <c:pt idx="27">
                  <c:v>6193</c:v>
                </c:pt>
                <c:pt idx="28">
                  <c:v>6694</c:v>
                </c:pt>
                <c:pt idx="29">
                  <c:v>6798</c:v>
                </c:pt>
                <c:pt idx="30">
                  <c:v>7089</c:v>
                </c:pt>
                <c:pt idx="31">
                  <c:v>6854.2690000000002</c:v>
                </c:pt>
                <c:pt idx="32">
                  <c:v>7080.2889999999998</c:v>
                </c:pt>
                <c:pt idx="33">
                  <c:v>7838.152</c:v>
                </c:pt>
                <c:pt idx="34">
                  <c:v>8545.7690000000002</c:v>
                </c:pt>
                <c:pt idx="35">
                  <c:v>8590.7579999999998</c:v>
                </c:pt>
                <c:pt idx="36">
                  <c:v>8019.6909999999998</c:v>
                </c:pt>
                <c:pt idx="37">
                  <c:v>9539.8670000000002</c:v>
                </c:pt>
                <c:pt idx="38">
                  <c:v>10112.705</c:v>
                </c:pt>
                <c:pt idx="39">
                  <c:v>10323.617</c:v>
                </c:pt>
                <c:pt idx="40">
                  <c:v>10757.812</c:v>
                </c:pt>
                <c:pt idx="41">
                  <c:v>9901.9869999999992</c:v>
                </c:pt>
                <c:pt idx="42">
                  <c:v>10051.383</c:v>
                </c:pt>
                <c:pt idx="43">
                  <c:v>10352.709000000001</c:v>
                </c:pt>
                <c:pt idx="44">
                  <c:v>11177.972</c:v>
                </c:pt>
                <c:pt idx="45">
                  <c:v>9837.8490000000002</c:v>
                </c:pt>
                <c:pt idx="46">
                  <c:v>11170.037</c:v>
                </c:pt>
                <c:pt idx="47">
                  <c:v>11271.929</c:v>
                </c:pt>
                <c:pt idx="48">
                  <c:v>10228.611000000001</c:v>
                </c:pt>
                <c:pt idx="49">
                  <c:v>8095.9669999999996</c:v>
                </c:pt>
                <c:pt idx="50">
                  <c:v>8928.7540000000008</c:v>
                </c:pt>
                <c:pt idx="51">
                  <c:v>8602.4709999999995</c:v>
                </c:pt>
                <c:pt idx="52">
                  <c:v>7936.3789800000004</c:v>
                </c:pt>
                <c:pt idx="53">
                  <c:v>7650.6030000000001</c:v>
                </c:pt>
                <c:pt idx="54">
                  <c:v>7450.6559999999999</c:v>
                </c:pt>
                <c:pt idx="55">
                  <c:v>7254.0870000000004</c:v>
                </c:pt>
                <c:pt idx="56">
                  <c:v>6808.6379999999999</c:v>
                </c:pt>
                <c:pt idx="57">
                  <c:v>6654.5860000000002</c:v>
                </c:pt>
                <c:pt idx="58">
                  <c:v>6725.4</c:v>
                </c:pt>
                <c:pt idx="59">
                  <c:v>6016.4452699999993</c:v>
                </c:pt>
                <c:pt idx="60">
                  <c:v>4512.5342099999989</c:v>
                </c:pt>
                <c:pt idx="61">
                  <c:v>4441.2432399999998</c:v>
                </c:pt>
                <c:pt idx="62">
                  <c:v>3057.383718</c:v>
                </c:pt>
                <c:pt idx="63">
                  <c:v>2904.5163389999993</c:v>
                </c:pt>
                <c:pt idx="64">
                  <c:v>3010.9245630000005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525-4D5A-B7B0-9333ABEC4A9C}"/>
            </c:ext>
          </c:extLst>
        </c:ser>
        <c:ser>
          <c:idx val="1"/>
          <c:order val="1"/>
          <c:tx>
            <c:strRef>
              <c:f>'Tuotanto pivotit 1960 alk'!$C$8</c:f>
              <c:strCache>
                <c:ptCount val="1"/>
                <c:pt idx="0">
                  <c:v>Board</c:v>
                </c:pt>
              </c:strCache>
            </c:strRef>
          </c:tx>
          <c:spPr>
            <a:ln w="38100" cap="rnd">
              <a:solidFill>
                <a:srgbClr val="99CC00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alk'!$C$12:$C$76</c:f>
              <c:numCache>
                <c:formatCode>#,##0</c:formatCode>
                <c:ptCount val="65"/>
                <c:pt idx="0">
                  <c:v>537</c:v>
                </c:pt>
                <c:pt idx="1">
                  <c:v>698</c:v>
                </c:pt>
                <c:pt idx="2">
                  <c:v>793</c:v>
                </c:pt>
                <c:pt idx="3">
                  <c:v>852</c:v>
                </c:pt>
                <c:pt idx="4">
                  <c:v>926</c:v>
                </c:pt>
                <c:pt idx="5">
                  <c:v>930</c:v>
                </c:pt>
                <c:pt idx="6">
                  <c:v>1016</c:v>
                </c:pt>
                <c:pt idx="7">
                  <c:v>971</c:v>
                </c:pt>
                <c:pt idx="8">
                  <c:v>1069</c:v>
                </c:pt>
                <c:pt idx="9">
                  <c:v>1226</c:v>
                </c:pt>
                <c:pt idx="10">
                  <c:v>1247</c:v>
                </c:pt>
                <c:pt idx="11">
                  <c:v>1329</c:v>
                </c:pt>
                <c:pt idx="12">
                  <c:v>1490</c:v>
                </c:pt>
                <c:pt idx="13">
                  <c:v>1620</c:v>
                </c:pt>
                <c:pt idx="14">
                  <c:v>1626</c:v>
                </c:pt>
                <c:pt idx="15">
                  <c:v>1017</c:v>
                </c:pt>
                <c:pt idx="16">
                  <c:v>1327</c:v>
                </c:pt>
                <c:pt idx="17">
                  <c:v>1288</c:v>
                </c:pt>
                <c:pt idx="18">
                  <c:v>1347</c:v>
                </c:pt>
                <c:pt idx="19">
                  <c:v>1499</c:v>
                </c:pt>
                <c:pt idx="20">
                  <c:v>1426</c:v>
                </c:pt>
                <c:pt idx="21">
                  <c:v>1517</c:v>
                </c:pt>
                <c:pt idx="22">
                  <c:v>1451</c:v>
                </c:pt>
                <c:pt idx="23">
                  <c:v>1563</c:v>
                </c:pt>
                <c:pt idx="24">
                  <c:v>1611</c:v>
                </c:pt>
                <c:pt idx="25">
                  <c:v>1620</c:v>
                </c:pt>
                <c:pt idx="26">
                  <c:v>1701</c:v>
                </c:pt>
                <c:pt idx="27">
                  <c:v>1819</c:v>
                </c:pt>
                <c:pt idx="28">
                  <c:v>1959</c:v>
                </c:pt>
                <c:pt idx="29">
                  <c:v>1955</c:v>
                </c:pt>
                <c:pt idx="30">
                  <c:v>1877</c:v>
                </c:pt>
                <c:pt idx="31">
                  <c:v>1922.2850000000001</c:v>
                </c:pt>
                <c:pt idx="32">
                  <c:v>2077.9569999999999</c:v>
                </c:pt>
                <c:pt idx="33">
                  <c:v>2156.3470000000002</c:v>
                </c:pt>
                <c:pt idx="34">
                  <c:v>2362.8449999999998</c:v>
                </c:pt>
                <c:pt idx="35">
                  <c:v>2344.9690000000001</c:v>
                </c:pt>
                <c:pt idx="36">
                  <c:v>2421.8119999999999</c:v>
                </c:pt>
                <c:pt idx="37">
                  <c:v>2608.7930000000001</c:v>
                </c:pt>
                <c:pt idx="38">
                  <c:v>2590.2220000000002</c:v>
                </c:pt>
                <c:pt idx="39">
                  <c:v>2623.4780000000001</c:v>
                </c:pt>
                <c:pt idx="40">
                  <c:v>2751.0729999999999</c:v>
                </c:pt>
                <c:pt idx="41">
                  <c:v>2600.6370000000002</c:v>
                </c:pt>
                <c:pt idx="42">
                  <c:v>2736.48</c:v>
                </c:pt>
                <c:pt idx="43">
                  <c:v>2705.7249999999999</c:v>
                </c:pt>
                <c:pt idx="44">
                  <c:v>2858.069</c:v>
                </c:pt>
                <c:pt idx="45">
                  <c:v>2552.8240000000001</c:v>
                </c:pt>
                <c:pt idx="46">
                  <c:v>2979.3620000000001</c:v>
                </c:pt>
                <c:pt idx="47">
                  <c:v>3062.9560000000001</c:v>
                </c:pt>
                <c:pt idx="48">
                  <c:v>2897.1709999999998</c:v>
                </c:pt>
                <c:pt idx="49">
                  <c:v>2505.578</c:v>
                </c:pt>
                <c:pt idx="50">
                  <c:v>2829.916354</c:v>
                </c:pt>
                <c:pt idx="51">
                  <c:v>2726.3413959999998</c:v>
                </c:pt>
                <c:pt idx="52">
                  <c:v>2758.1016400000003</c:v>
                </c:pt>
                <c:pt idx="53">
                  <c:v>2940.9926529999998</c:v>
                </c:pt>
                <c:pt idx="54">
                  <c:v>2957.7344099999996</c:v>
                </c:pt>
                <c:pt idx="55">
                  <c:v>3064.76062</c:v>
                </c:pt>
                <c:pt idx="56">
                  <c:v>3336.3335000000002</c:v>
                </c:pt>
                <c:pt idx="57">
                  <c:v>3622.0937300000005</c:v>
                </c:pt>
                <c:pt idx="58">
                  <c:v>3818.6818489999996</c:v>
                </c:pt>
                <c:pt idx="59">
                  <c:v>3708.0245710000004</c:v>
                </c:pt>
                <c:pt idx="60">
                  <c:v>3679.6357400000006</c:v>
                </c:pt>
                <c:pt idx="61">
                  <c:v>4217.4811100000006</c:v>
                </c:pt>
                <c:pt idx="62">
                  <c:v>4150.1110700000008</c:v>
                </c:pt>
                <c:pt idx="63">
                  <c:v>3380.1365249999999</c:v>
                </c:pt>
                <c:pt idx="64">
                  <c:v>3716.0761840000005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525-4D5A-B7B0-9333ABEC4A9C}"/>
            </c:ext>
          </c:extLst>
        </c:ser>
        <c:ser>
          <c:idx val="0"/>
          <c:order val="2"/>
          <c:tx>
            <c:strRef>
              <c:f>'Tuotanto pivotit 1960 alk'!$E$8</c:f>
              <c:strCache>
                <c:ptCount val="1"/>
                <c:pt idx="0">
                  <c:v>Chemical pulp</c:v>
                </c:pt>
              </c:strCache>
            </c:strRef>
          </c:tx>
          <c:spPr>
            <a:ln w="38100" cap="rnd">
              <a:solidFill>
                <a:srgbClr val="585858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alk'!$E$12:$E$76</c:f>
              <c:numCache>
                <c:formatCode>#,##0</c:formatCode>
                <c:ptCount val="65"/>
                <c:pt idx="0">
                  <c:v>2283.096</c:v>
                </c:pt>
                <c:pt idx="1">
                  <c:v>2613.6880000000001</c:v>
                </c:pt>
                <c:pt idx="2">
                  <c:v>2700.259</c:v>
                </c:pt>
                <c:pt idx="3">
                  <c:v>2951.1149999999998</c:v>
                </c:pt>
                <c:pt idx="4">
                  <c:v>3271.7060000000001</c:v>
                </c:pt>
                <c:pt idx="5">
                  <c:v>3393.0210000000002</c:v>
                </c:pt>
                <c:pt idx="6">
                  <c:v>3478.7460000000001</c:v>
                </c:pt>
                <c:pt idx="7">
                  <c:v>3578.2869999999998</c:v>
                </c:pt>
                <c:pt idx="8">
                  <c:v>3710.9250000000002</c:v>
                </c:pt>
                <c:pt idx="9">
                  <c:v>3895.886</c:v>
                </c:pt>
                <c:pt idx="10">
                  <c:v>3904.5230000000001</c:v>
                </c:pt>
                <c:pt idx="11">
                  <c:v>3648.3980000000001</c:v>
                </c:pt>
                <c:pt idx="12">
                  <c:v>3797.2550000000001</c:v>
                </c:pt>
                <c:pt idx="13">
                  <c:v>3932.3879999999999</c:v>
                </c:pt>
                <c:pt idx="14">
                  <c:v>3828.9470000000001</c:v>
                </c:pt>
                <c:pt idx="15">
                  <c:v>3138.366</c:v>
                </c:pt>
                <c:pt idx="16">
                  <c:v>3253.7489999999998</c:v>
                </c:pt>
                <c:pt idx="17">
                  <c:v>3013.625</c:v>
                </c:pt>
                <c:pt idx="18">
                  <c:v>3581.3009999999999</c:v>
                </c:pt>
                <c:pt idx="19">
                  <c:v>4245.2629999999999</c:v>
                </c:pt>
                <c:pt idx="20">
                  <c:v>4311.0420000000004</c:v>
                </c:pt>
                <c:pt idx="21">
                  <c:v>4250.1859999999997</c:v>
                </c:pt>
                <c:pt idx="22">
                  <c:v>3793.7779999999998</c:v>
                </c:pt>
                <c:pt idx="23">
                  <c:v>4078.239</c:v>
                </c:pt>
                <c:pt idx="24">
                  <c:v>4468.143</c:v>
                </c:pt>
                <c:pt idx="25">
                  <c:v>4482.37</c:v>
                </c:pt>
                <c:pt idx="26">
                  <c:v>4514.6639999999998</c:v>
                </c:pt>
                <c:pt idx="27">
                  <c:v>4830.3789999999999</c:v>
                </c:pt>
                <c:pt idx="28">
                  <c:v>5142.7250000000004</c:v>
                </c:pt>
                <c:pt idx="29">
                  <c:v>5316.2650000000003</c:v>
                </c:pt>
                <c:pt idx="30">
                  <c:v>4971.5429999999997</c:v>
                </c:pt>
                <c:pt idx="31">
                  <c:v>4741.7359999999999</c:v>
                </c:pt>
                <c:pt idx="32">
                  <c:v>4913.45</c:v>
                </c:pt>
                <c:pt idx="33">
                  <c:v>5465.09</c:v>
                </c:pt>
                <c:pt idx="34">
                  <c:v>5843.6710000000003</c:v>
                </c:pt>
                <c:pt idx="35">
                  <c:v>5782.3230000000003</c:v>
                </c:pt>
                <c:pt idx="36">
                  <c:v>5735.5309999999999</c:v>
                </c:pt>
                <c:pt idx="37">
                  <c:v>6619.509</c:v>
                </c:pt>
                <c:pt idx="38">
                  <c:v>6717.65</c:v>
                </c:pt>
                <c:pt idx="39">
                  <c:v>6976.866</c:v>
                </c:pt>
                <c:pt idx="40">
                  <c:v>7100.6859999999997</c:v>
                </c:pt>
                <c:pt idx="41">
                  <c:v>6547.5029999999997</c:v>
                </c:pt>
                <c:pt idx="42">
                  <c:v>7143.1040000000003</c:v>
                </c:pt>
                <c:pt idx="43">
                  <c:v>7350.4089999999997</c:v>
                </c:pt>
                <c:pt idx="44">
                  <c:v>7782.5829999999996</c:v>
                </c:pt>
                <c:pt idx="45">
                  <c:v>6773.07</c:v>
                </c:pt>
                <c:pt idx="46">
                  <c:v>7945.9229999999998</c:v>
                </c:pt>
                <c:pt idx="47">
                  <c:v>7699.11</c:v>
                </c:pt>
                <c:pt idx="48">
                  <c:v>7159.0770000000002</c:v>
                </c:pt>
                <c:pt idx="49">
                  <c:v>5518.1419999999998</c:v>
                </c:pt>
                <c:pt idx="50">
                  <c:v>6733.4920000000002</c:v>
                </c:pt>
                <c:pt idx="51">
                  <c:v>6748.1146000000008</c:v>
                </c:pt>
                <c:pt idx="52">
                  <c:v>6825.8165999999992</c:v>
                </c:pt>
                <c:pt idx="53">
                  <c:v>7072.9267</c:v>
                </c:pt>
                <c:pt idx="54">
                  <c:v>7006.4124000000002</c:v>
                </c:pt>
                <c:pt idx="55">
                  <c:v>7126.6011000000008</c:v>
                </c:pt>
                <c:pt idx="56">
                  <c:v>7459.1517000000013</c:v>
                </c:pt>
                <c:pt idx="57">
                  <c:v>7702.5960000000014</c:v>
                </c:pt>
                <c:pt idx="58">
                  <c:v>8151.8880999999983</c:v>
                </c:pt>
                <c:pt idx="59">
                  <c:v>8320.1095999999998</c:v>
                </c:pt>
                <c:pt idx="60">
                  <c:v>7680.6825999999983</c:v>
                </c:pt>
                <c:pt idx="61">
                  <c:v>8315.6960999999992</c:v>
                </c:pt>
                <c:pt idx="62">
                  <c:v>7039.3020999999999</c:v>
                </c:pt>
                <c:pt idx="63">
                  <c:v>7000.8032999999996</c:v>
                </c:pt>
                <c:pt idx="64">
                  <c:v>6971.9570000000003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525-4D5A-B7B0-9333ABEC4A9C}"/>
            </c:ext>
          </c:extLst>
        </c:ser>
        <c:ser>
          <c:idx val="3"/>
          <c:order val="3"/>
          <c:tx>
            <c:strRef>
              <c:f>'Tuotanto pivotit 1960 alk'!$M$7</c:f>
              <c:strCache>
                <c:ptCount val="1"/>
                <c:pt idx="0">
                  <c:v>Sawn Softwood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'Tuotanto pivotit 1960 alk'!$A$12:$A$76</c:f>
              <c:strCache>
                <c:ptCount val="6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  <c:pt idx="56">
                  <c:v>2016</c:v>
                </c:pt>
                <c:pt idx="57">
                  <c:v>2017</c:v>
                </c:pt>
                <c:pt idx="58">
                  <c:v>2018</c:v>
                </c:pt>
                <c:pt idx="59">
                  <c:v>2019</c:v>
                </c:pt>
                <c:pt idx="60">
                  <c:v>2020</c:v>
                </c:pt>
                <c:pt idx="61">
                  <c:v>2021</c:v>
                </c:pt>
                <c:pt idx="62">
                  <c:v>2022</c:v>
                </c:pt>
                <c:pt idx="63">
                  <c:v>2023</c:v>
                </c:pt>
                <c:pt idx="64">
                  <c:v>2024</c:v>
                </c:pt>
              </c:strCache>
            </c:strRef>
          </c:cat>
          <c:val>
            <c:numRef>
              <c:f>'Tuotanto pivotit 1960 alk'!$M$12:$M$76</c:f>
              <c:numCache>
                <c:formatCode>#,##0</c:formatCode>
                <c:ptCount val="65"/>
                <c:pt idx="0">
                  <c:v>7737</c:v>
                </c:pt>
                <c:pt idx="1">
                  <c:v>7551</c:v>
                </c:pt>
                <c:pt idx="2">
                  <c:v>6660</c:v>
                </c:pt>
                <c:pt idx="3">
                  <c:v>7040</c:v>
                </c:pt>
                <c:pt idx="4">
                  <c:v>7320</c:v>
                </c:pt>
                <c:pt idx="5">
                  <c:v>6919</c:v>
                </c:pt>
                <c:pt idx="6">
                  <c:v>6279</c:v>
                </c:pt>
                <c:pt idx="7">
                  <c:v>6354</c:v>
                </c:pt>
                <c:pt idx="8">
                  <c:v>6265</c:v>
                </c:pt>
                <c:pt idx="9">
                  <c:v>6868</c:v>
                </c:pt>
                <c:pt idx="10">
                  <c:v>7310</c:v>
                </c:pt>
                <c:pt idx="11">
                  <c:v>7515</c:v>
                </c:pt>
                <c:pt idx="12">
                  <c:v>7475</c:v>
                </c:pt>
                <c:pt idx="13">
                  <c:v>7914</c:v>
                </c:pt>
                <c:pt idx="14">
                  <c:v>7503</c:v>
                </c:pt>
                <c:pt idx="15">
                  <c:v>4931</c:v>
                </c:pt>
                <c:pt idx="16">
                  <c:v>5757</c:v>
                </c:pt>
                <c:pt idx="17">
                  <c:v>7000</c:v>
                </c:pt>
                <c:pt idx="18">
                  <c:v>7608</c:v>
                </c:pt>
                <c:pt idx="19">
                  <c:v>9650</c:v>
                </c:pt>
                <c:pt idx="20">
                  <c:v>10230</c:v>
                </c:pt>
                <c:pt idx="21">
                  <c:v>8260</c:v>
                </c:pt>
                <c:pt idx="22">
                  <c:v>7300</c:v>
                </c:pt>
                <c:pt idx="23">
                  <c:v>7995</c:v>
                </c:pt>
                <c:pt idx="24">
                  <c:v>8232</c:v>
                </c:pt>
                <c:pt idx="25">
                  <c:v>7300</c:v>
                </c:pt>
                <c:pt idx="26">
                  <c:v>7110</c:v>
                </c:pt>
                <c:pt idx="27">
                  <c:v>7530</c:v>
                </c:pt>
                <c:pt idx="28">
                  <c:v>7790</c:v>
                </c:pt>
                <c:pt idx="29">
                  <c:v>7816</c:v>
                </c:pt>
                <c:pt idx="30">
                  <c:v>7486</c:v>
                </c:pt>
                <c:pt idx="31">
                  <c:v>6455</c:v>
                </c:pt>
                <c:pt idx="32">
                  <c:v>7330</c:v>
                </c:pt>
                <c:pt idx="33">
                  <c:v>8570</c:v>
                </c:pt>
                <c:pt idx="34">
                  <c:v>10290</c:v>
                </c:pt>
                <c:pt idx="35">
                  <c:v>9940</c:v>
                </c:pt>
                <c:pt idx="36">
                  <c:v>9712.9696659999991</c:v>
                </c:pt>
                <c:pt idx="37">
                  <c:v>11343.693901000001</c:v>
                </c:pt>
                <c:pt idx="38">
                  <c:v>12281.983934</c:v>
                </c:pt>
                <c:pt idx="39">
                  <c:v>12767.999987999998</c:v>
                </c:pt>
                <c:pt idx="40">
                  <c:v>13420.304980000001</c:v>
                </c:pt>
                <c:pt idx="41">
                  <c:v>12767.968041</c:v>
                </c:pt>
                <c:pt idx="42">
                  <c:v>13386.693061</c:v>
                </c:pt>
                <c:pt idx="43">
                  <c:v>13747.857367000001</c:v>
                </c:pt>
                <c:pt idx="44">
                  <c:v>13541.655412999999</c:v>
                </c:pt>
                <c:pt idx="45">
                  <c:v>12264.072779999999</c:v>
                </c:pt>
                <c:pt idx="46">
                  <c:v>12228.265922000001</c:v>
                </c:pt>
                <c:pt idx="47">
                  <c:v>12473.258392000002</c:v>
                </c:pt>
                <c:pt idx="48">
                  <c:v>9877.3719310000015</c:v>
                </c:pt>
                <c:pt idx="49">
                  <c:v>8026.1786149999989</c:v>
                </c:pt>
                <c:pt idx="50">
                  <c:v>9417.207018000001</c:v>
                </c:pt>
                <c:pt idx="51">
                  <c:v>9630.5389800000012</c:v>
                </c:pt>
                <c:pt idx="52">
                  <c:v>9434.2552020000003</c:v>
                </c:pt>
                <c:pt idx="53">
                  <c:v>10402.349785</c:v>
                </c:pt>
                <c:pt idx="54">
                  <c:v>10884.636882999999</c:v>
                </c:pt>
                <c:pt idx="55">
                  <c:v>10595.609645999999</c:v>
                </c:pt>
                <c:pt idx="56">
                  <c:v>11370.007176000001</c:v>
                </c:pt>
                <c:pt idx="57">
                  <c:v>11704.710413000001</c:v>
                </c:pt>
                <c:pt idx="58">
                  <c:v>11807.331874</c:v>
                </c:pt>
                <c:pt idx="59">
                  <c:v>11355.957920000003</c:v>
                </c:pt>
                <c:pt idx="60">
                  <c:v>10882.661414</c:v>
                </c:pt>
                <c:pt idx="61">
                  <c:v>11901.504019000002</c:v>
                </c:pt>
                <c:pt idx="62">
                  <c:v>11203.743369</c:v>
                </c:pt>
                <c:pt idx="63">
                  <c:v>10437.052770000002</c:v>
                </c:pt>
                <c:pt idx="64">
                  <c:v>10934.630100999999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3525-4D5A-B7B0-9333ABEC4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6879464"/>
        <c:axId val="396879856"/>
      </c:lineChart>
      <c:catAx>
        <c:axId val="39687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i-FI"/>
          </a:p>
        </c:txPr>
        <c:crossAx val="396879856"/>
        <c:crosses val="autoZero"/>
        <c:auto val="1"/>
        <c:lblAlgn val="ctr"/>
        <c:lblOffset val="100"/>
        <c:tickLblSkip val="5"/>
        <c:tickMarkSkip val="1"/>
        <c:noMultiLvlLbl val="1"/>
      </c:catAx>
      <c:valAx>
        <c:axId val="39687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i-FI"/>
          </a:p>
        </c:txPr>
        <c:crossAx val="39687946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6.0129591493371007E-2"/>
          <c:y val="6.1800235600471209E-2"/>
          <c:w val="0.17760678376741365"/>
          <c:h val="0.32131837063674129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fi-FI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>
          <a:solidFill>
            <a:srgbClr val="585858"/>
          </a:solidFill>
          <a:latin typeface="+mn-lt"/>
        </a:defRPr>
      </a:pPr>
      <a:endParaRPr lang="fi-FI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0.07467</cdr:x>
      <cdr:y>0.00815</cdr:y>
    </cdr:from>
    <cdr:to>
      <cdr:x>0.27266</cdr:x>
      <cdr:y>0.05549</cdr:y>
    </cdr:to>
    <cdr:sp macro="" textlink="">
      <cdr:nvSpPr>
        <cdr:cNvPr id="2" name="Tekstikehys 1">
          <a:extLst xmlns:a="http://schemas.openxmlformats.org/drawingml/2006/main">
            <a:ext uri="{FF2B5EF4-FFF2-40B4-BE49-F238E27FC236}">
              <a16:creationId xmlns:a16="http://schemas.microsoft.com/office/drawing/2014/main" id="{7C8A1EFD-EF61-4BC2-8220-DC8EF9479D5B}"/>
            </a:ext>
          </a:extLst>
        </cdr:cNvPr>
        <cdr:cNvSpPr txBox="1"/>
      </cdr:nvSpPr>
      <cdr:spPr>
        <a:xfrm xmlns:a="http://schemas.openxmlformats.org/drawingml/2006/main">
          <a:off x="694272" y="49502"/>
          <a:ext cx="1840843" cy="287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585858"/>
              </a:solidFill>
              <a:latin typeface="+mn-lt"/>
              <a:cs typeface="Arial" pitchFamily="34" charset="0"/>
            </a:rPr>
            <a:t>Millon tonnes/m</a:t>
          </a:r>
          <a:r>
            <a:rPr lang="en-US" sz="1400" baseline="30000">
              <a:solidFill>
                <a:srgbClr val="585858"/>
              </a:solidFill>
              <a:latin typeface="+mn-lt"/>
              <a:cs typeface="Arial" pitchFamily="34" charset="0"/>
            </a:rPr>
            <a:t>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20E199-B762-D64A-A7F0-21A7BE620FB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1F764-0F4C-A64B-8AC2-5016FB74D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F2F23-DA50-4146-8383-3E585F7267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44BDB-4F38-8349-80B4-5EE2B52EDC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C6956-5781-8D43-ADC8-71B346F5FD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B36-8C9F-A043-9700-704CA117CB51}" type="datetimeFigureOut">
              <a:rPr lang="fi-FI" smtClean="0"/>
              <a:t>27.2.2025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9829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A83AA-AA2C-6A4A-B056-614432B0C774}" type="datetimeFigureOut">
              <a:rPr lang="fi-FI" smtClean="0"/>
              <a:t>27.2.2025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65D5B-E391-4540-B1D3-B24AC8736C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664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kuvapaikalla" preserve="1" userDrawn="1">
  <p:cSld name="title_slid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FAC7C955-DA2F-1448-8363-505EB94817A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97600" y="0"/>
            <a:ext cx="52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087C93FA-7150-4107-BD02-B0F3C61A1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00" y="363795"/>
            <a:ext cx="6304490" cy="2620606"/>
          </a:xfrm>
        </p:spPr>
        <p:txBody>
          <a:bodyPr tIns="0" bIns="0" anchor="b" anchorCtr="0">
            <a:normAutofit/>
          </a:bodyPr>
          <a:lstStyle>
            <a:lvl1pPr algn="l">
              <a:defRPr sz="40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Alaotsikko 2">
            <a:extLst>
              <a:ext uri="{FF2B5EF4-FFF2-40B4-BE49-F238E27FC236}">
                <a16:creationId xmlns:a16="http://schemas.microsoft.com/office/drawing/2014/main" id="{3AAF16EA-E806-4F3B-8D54-55B5E448C5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8800" y="3117599"/>
            <a:ext cx="6315290" cy="11250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Lisä alaotsikko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0460D9-4BE0-4477-A717-E061943A0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9600" y="4774883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i-FI" sz="2000" smtClean="0">
                <a:solidFill>
                  <a:schemeClr val="tx1"/>
                </a:solidFill>
              </a:defRPr>
            </a:lvl1pPr>
          </a:lstStyle>
          <a:p>
            <a:r>
              <a:rPr lang="fi-FI"/>
              <a:t>29.2.2024</a:t>
            </a:r>
          </a:p>
        </p:txBody>
      </p:sp>
      <p:sp>
        <p:nvSpPr>
          <p:cNvPr id="8" name="DUName">
            <a:extLst>
              <a:ext uri="{FF2B5EF4-FFF2-40B4-BE49-F238E27FC236}">
                <a16:creationId xmlns:a16="http://schemas.microsoft.com/office/drawing/2014/main" id="{2A64F931-48AE-4641-8266-D1A73AF23F18}"/>
              </a:ext>
            </a:extLst>
          </p:cNvPr>
          <p:cNvSpPr txBox="1">
            <a:spLocks/>
          </p:cNvSpPr>
          <p:nvPr userDrawn="1"/>
        </p:nvSpPr>
        <p:spPr>
          <a:xfrm>
            <a:off x="478800" y="4394271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1" latinLnBrk="0" hangingPunct="1">
              <a:defRPr lang="fi-FI" sz="10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5B2B150C-058A-4AAF-A6B7-8C299D589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568196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2EC8ECF-9A4F-4254-BD11-B6CEA362E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8800" y="5568634"/>
            <a:ext cx="4550583" cy="547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25406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aaltopahvikuvalla" preserve="1" userDrawn="1">
  <p:cSld name="subtilte_slide_aaltopahviru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sisä, istuminen, pöytä, banaani&#10;&#10;Kuvaus luotu automaattisesti">
            <a:extLst>
              <a:ext uri="{FF2B5EF4-FFF2-40B4-BE49-F238E27FC236}">
                <a16:creationId xmlns:a16="http://schemas.microsoft.com/office/drawing/2014/main" id="{A968F496-15FC-497B-AF97-C4D31C864C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9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07DEC4F-8D47-460E-AEDB-CF1B60977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F9D9D743-ABD4-C03A-2773-813AA3AC8053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39083164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pilvikuvalla" preserve="1" userDrawn="1">
  <p:cSld name="subtilte_slide_pilv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ulko, pilvinen, pilvet, lentävä&#10;&#10;Kuvaus luotu automaattisesti">
            <a:extLst>
              <a:ext uri="{FF2B5EF4-FFF2-40B4-BE49-F238E27FC236}">
                <a16:creationId xmlns:a16="http://schemas.microsoft.com/office/drawing/2014/main" id="{DC852E22-178C-415A-AE96-5D89602910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5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070A6AE-34F3-437C-827C-F2C6E6106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57FD6E96-5561-78F4-3190-60099CD843ED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30238798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vapaikalla" preserve="1" userDrawn="1">
  <p:cSld name="subtilte_slide_picture_pl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Kuvan paikkamerkki 2">
            <a:extLst>
              <a:ext uri="{FF2B5EF4-FFF2-40B4-BE49-F238E27FC236}">
                <a16:creationId xmlns:a16="http://schemas.microsoft.com/office/drawing/2014/main" id="{E0C36D7A-CD07-401E-8192-94AA27DE716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97055" y="0"/>
            <a:ext cx="5281612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4248FBDF-AA11-4A95-A47C-5CE8B232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C918D44C-27DB-60FF-017F-8E9628D021EF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2887934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ppudia" preserve="1" userDrawn="1">
  <p:cSld name="end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D076C8A-8312-CA76-298A-C8A017E773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2375" y="1164331"/>
            <a:ext cx="4587249" cy="4529337"/>
          </a:xfrm>
          <a:prstGeom prst="rect">
            <a:avLst/>
          </a:prstGeom>
        </p:spPr>
      </p:pic>
      <p:sp>
        <p:nvSpPr>
          <p:cNvPr id="3" name="d_lahde">
            <a:extLst>
              <a:ext uri="{FF2B5EF4-FFF2-40B4-BE49-F238E27FC236}">
                <a16:creationId xmlns:a16="http://schemas.microsoft.com/office/drawing/2014/main" id="{D241AEDE-A191-5EA1-755A-3E3F4228820E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244356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10687793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5D78D9A3-7247-3E89-4B63-E543E9FF8E63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13228657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graafi ja tila seliitteelle" preserve="1" userDrawn="1">
  <p:cSld name="title_and_content_empty_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0BA6B3-CB3D-8F47-A81E-48885D22AE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ACF4DAD1-3A69-C142-BDE9-9E0DC1BBEA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E4CAE-8655-5D40-8396-6E1E42B083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59670" y="1440000"/>
            <a:ext cx="7300800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5B0E119-865C-EF49-AB4E-47AF149DE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39888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A2C6D4DB-8D1C-4F75-A5A8-D7B2BC3497A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38921" y="1439999"/>
            <a:ext cx="3308565" cy="4716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684385F3-3DF1-44BB-930F-FB08346FFC65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30825349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ksi sisältökohdetta väliotsikoilla" preserve="1" userDrawn="1">
  <p:cSld name="title_two_content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E18BC3-C71F-1F40-8265-FB7F5E6503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5" name="Otsikon paikkamerkki 1">
            <a:extLst>
              <a:ext uri="{FF2B5EF4-FFF2-40B4-BE49-F238E27FC236}">
                <a16:creationId xmlns:a16="http://schemas.microsoft.com/office/drawing/2014/main" id="{0CCE5E25-4848-EB46-9136-ED0A10CF88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sz="32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9EF23142-3D3C-F044-8150-57AC95574F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59600" y="1440000"/>
            <a:ext cx="5089525" cy="420372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C8703391-D147-0448-B90A-931413949C9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42781" y="1440000"/>
            <a:ext cx="5106873" cy="420373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Lisää teksti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D6AA817-A14F-FF48-B5EF-D0E10D035D3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E1DD3D1-C9EC-4205-9824-EB76ADE431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1D00C477-2AB1-456B-B72B-6A17886806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39892" y="2016000"/>
            <a:ext cx="5106873" cy="4140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_lahde">
            <a:extLst>
              <a:ext uri="{FF2B5EF4-FFF2-40B4-BE49-F238E27FC236}">
                <a16:creationId xmlns:a16="http://schemas.microsoft.com/office/drawing/2014/main" id="{E69E790C-6B9A-54EA-9FA2-7C88F23E8522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6024915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Photo"/>
          <p:cNvSpPr>
            <a:spLocks noGrp="1"/>
          </p:cNvSpPr>
          <p:nvPr>
            <p:ph type="pic" sz="quarter" idx="14" hasCustomPrompt="1"/>
          </p:nvPr>
        </p:nvSpPr>
        <p:spPr>
          <a:xfrm>
            <a:off x="6897600" y="0"/>
            <a:ext cx="5292000" cy="686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 dirty="0"/>
              <a:t>Lisää valokuva </a:t>
            </a:r>
            <a:r>
              <a:rPr lang="fi-FI" dirty="0" err="1"/>
              <a:t>Kameleon</a:t>
            </a:r>
            <a:r>
              <a:rPr lang="fi-FI" dirty="0"/>
              <a:t> välilehdeltä Kuvagalleria tai napsauttamalla kuvaketta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44E2F194-21B6-4684-B8A0-703CBCD131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10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34DBB5-2665-4313-BB6F-9FA2D9513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BD0D6195-C61F-6D16-D594-51174D05078E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16507536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, sisältö ja kaksi kuvaa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isällön paikkamerkki 3">
            <a:extLst>
              <a:ext uri="{FF2B5EF4-FFF2-40B4-BE49-F238E27FC236}">
                <a16:creationId xmlns:a16="http://schemas.microsoft.com/office/drawing/2014/main" id="{C14A879C-D0C2-4202-BEEC-2A2E70EAB27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3364" y="3429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C567358-739E-E245-AC37-B69830A464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2FC9C602-9A8A-4E8E-B582-95F10872FB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60413" y="1840675"/>
            <a:ext cx="5351486" cy="441135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Sisällön paikkamerkki 3">
            <a:extLst>
              <a:ext uri="{FF2B5EF4-FFF2-40B4-BE49-F238E27FC236}">
                <a16:creationId xmlns:a16="http://schemas.microsoft.com/office/drawing/2014/main" id="{C98B356A-C02A-475A-BBC7-AB9C9EDFC71F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53365" y="36000"/>
            <a:ext cx="5294327" cy="334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21283CA2-FEA7-4DA4-84BA-197EB032A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99A14E0-A0A3-F8A4-A17A-3567FD5CBF41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278129302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kstiä ja slogan (vihreä tausta)" preserve="1" userDrawn="1">
  <p:cSld name="title_content_sloga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759693" y="361054"/>
            <a:ext cx="5336307" cy="1267746"/>
          </a:xfrm>
        </p:spPr>
        <p:txBody>
          <a:bodyPr/>
          <a:lstStyle>
            <a:lvl1pPr algn="l">
              <a:defRPr sz="3200" cap="none" baseline="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AAFB5-1906-3D40-93A2-CB76400FAD65}"/>
              </a:ext>
            </a:extLst>
          </p:cNvPr>
          <p:cNvSpPr/>
          <p:nvPr userDrawn="1"/>
        </p:nvSpPr>
        <p:spPr>
          <a:xfrm>
            <a:off x="6840514" y="0"/>
            <a:ext cx="535148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00" dirty="0" err="1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D1A27-B895-1A42-AFA3-236D0273B1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455864" y="1383160"/>
            <a:ext cx="4120786" cy="336136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Tähän</a:t>
            </a:r>
            <a:r>
              <a:rPr lang="en-GB" dirty="0"/>
              <a:t> </a:t>
            </a:r>
            <a:r>
              <a:rPr lang="en-GB" dirty="0" err="1"/>
              <a:t>lainaus</a:t>
            </a:r>
            <a:r>
              <a:rPr lang="en-GB" dirty="0"/>
              <a:t> tai </a:t>
            </a:r>
            <a:r>
              <a:rPr lang="en-GB" dirty="0" err="1"/>
              <a:t>nosto</a:t>
            </a:r>
            <a:endParaRPr lang="fi-FI" dirty="0"/>
          </a:p>
        </p:txBody>
      </p:sp>
      <p:sp>
        <p:nvSpPr>
          <p:cNvPr id="7" name="Sisällön paikkamerkki 3">
            <a:extLst>
              <a:ext uri="{FF2B5EF4-FFF2-40B4-BE49-F238E27FC236}">
                <a16:creationId xmlns:a16="http://schemas.microsoft.com/office/drawing/2014/main" id="{E24E172B-E61E-4E9D-AA95-F2EB6D4CF7F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44514" y="1840675"/>
            <a:ext cx="5351485" cy="44469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258FA17-5238-4491-84C7-75BA8F132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97DA91F-4F36-42B7-902A-286E06633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4" name="d_lahde">
            <a:extLst>
              <a:ext uri="{FF2B5EF4-FFF2-40B4-BE49-F238E27FC236}">
                <a16:creationId xmlns:a16="http://schemas.microsoft.com/office/drawing/2014/main" id="{9751FD66-EFE2-AB9F-244E-CA78A87BF028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164265252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kuusimetsäkuvalla" preserve="1" userDrawn="1">
  <p:cSld name="subtilte_slide_kuusimets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kasvi, ruoho, vihreä&#10;&#10;Kuvaus luotu automaattisesti">
            <a:extLst>
              <a:ext uri="{FF2B5EF4-FFF2-40B4-BE49-F238E27FC236}">
                <a16:creationId xmlns:a16="http://schemas.microsoft.com/office/drawing/2014/main" id="{4088A767-3E67-4AD8-BC3D-B2B4930739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7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C54521D-862D-45BD-8F4E-0FC18AFE5D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89049FBB-6DF3-94F5-5263-41C596CE0267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293046387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äliotsikkodia lautatapulikuvalla" preserve="1" userDrawn="1">
  <p:cSld name="subtilte_slide_lautatapu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ulko, rakennus, katu, sivu&#10;&#10;Kuvaus luotu automaattisesti">
            <a:extLst>
              <a:ext uri="{FF2B5EF4-FFF2-40B4-BE49-F238E27FC236}">
                <a16:creationId xmlns:a16="http://schemas.microsoft.com/office/drawing/2014/main" id="{4EC45C38-84A4-4A0E-9111-2BF0CED64C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00977" y="0"/>
            <a:ext cx="5281938" cy="6858000"/>
          </a:xfrm>
          <a:prstGeom prst="rect">
            <a:avLst/>
          </a:prstGeom>
        </p:spPr>
      </p:pic>
      <p:sp>
        <p:nvSpPr>
          <p:cNvPr id="11" name="Otsikko 1"/>
          <p:cNvSpPr>
            <a:spLocks noGrp="1"/>
          </p:cNvSpPr>
          <p:nvPr>
            <p:ph type="title" hasCustomPrompt="1"/>
          </p:nvPr>
        </p:nvSpPr>
        <p:spPr>
          <a:xfrm>
            <a:off x="288000" y="2685600"/>
            <a:ext cx="6303600" cy="1800000"/>
          </a:xfrm>
        </p:spPr>
        <p:txBody>
          <a:bodyPr anchor="t" anchorCtr="0">
            <a:noAutofit/>
          </a:bodyPr>
          <a:lstStyle>
            <a:lvl1pPr algn="l">
              <a:defRPr sz="4000" cap="none" baseline="0"/>
            </a:lvl1pPr>
          </a:lstStyle>
          <a:p>
            <a:r>
              <a:rPr lang="fi-FI" dirty="0"/>
              <a:t>Lisää väliotsikko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E497151-1CB2-4D41-8303-6E05D66C8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9857A7-4588-4320-B874-283C0351A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3" name="d_lahde">
            <a:extLst>
              <a:ext uri="{FF2B5EF4-FFF2-40B4-BE49-F238E27FC236}">
                <a16:creationId xmlns:a16="http://schemas.microsoft.com/office/drawing/2014/main" id="{7042AD43-9A1D-6F33-22B6-576B47088D82}"/>
              </a:ext>
            </a:extLst>
          </p:cNvPr>
          <p:cNvSpPr txBox="1"/>
          <p:nvPr userDrawn="1"/>
        </p:nvSpPr>
        <p:spPr>
          <a:xfrm>
            <a:off x="3225800" y="6565900"/>
            <a:ext cx="6565900" cy="246221"/>
          </a:xfrm>
          <a:prstGeom prst="rect">
            <a:avLst/>
          </a:prstGeom>
          <a:noFill/>
        </p:spPr>
        <p:txBody>
          <a:bodyPr vert="horz" lIns="89027" tIns="46800" rtlCol="0">
            <a:noAutofit/>
          </a:bodyPr>
          <a:lstStyle/>
          <a:p>
            <a:pPr algn="l" fontAlgn="ctr">
              <a:lnSpc>
                <a:spcPct val="85000"/>
              </a:lnSpc>
            </a:pPr>
            <a:r>
              <a:rPr lang="en-GB" sz="1000">
                <a:solidFill>
                  <a:srgbClr val="58594A"/>
                </a:solidFill>
                <a:latin typeface="Calibri" panose="020F0502020204030204" pitchFamily="34" charset="0"/>
              </a:rPr>
              <a:t>SOURCE: FFiF</a:t>
            </a:r>
          </a:p>
        </p:txBody>
      </p:sp>
    </p:spTree>
    <p:extLst>
      <p:ext uri="{BB962C8B-B14F-4D97-AF65-F5344CB8AC3E}">
        <p14:creationId xmlns:p14="http://schemas.microsoft.com/office/powerpoint/2010/main" val="347902195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59693" y="361054"/>
            <a:ext cx="10687793" cy="90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59693" y="1440000"/>
            <a:ext cx="10687793" cy="471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571037" y="6616800"/>
            <a:ext cx="482526" cy="169200"/>
          </a:xfrm>
          <a:prstGeom prst="rect">
            <a:avLst/>
          </a:prstGeom>
        </p:spPr>
        <p:txBody>
          <a:bodyPr lIns="0" tIns="0" rIns="0" bIns="36000" anchor="ctr" anchorCtr="0"/>
          <a:lstStyle>
            <a:lvl1pPr algn="r">
              <a:defRPr lang="fi-FI" sz="1000" smtClean="0">
                <a:solidFill>
                  <a:srgbClr val="878787"/>
                </a:solidFill>
              </a:defRPr>
            </a:lvl1pPr>
          </a:lstStyle>
          <a:p>
            <a:pPr defTabSz="457200"/>
            <a:fld id="{F55E4D6E-AEF8-47CC-AEAF-ED7959F76389}" type="slidenum">
              <a:rPr lang="fi-FI" smtClean="0"/>
              <a:pPr defTabSz="457200"/>
              <a:t>‹#›</a:t>
            </a:fld>
            <a:endParaRPr lang="fi-FI" dirty="0"/>
          </a:p>
        </p:txBody>
      </p:sp>
      <p:sp>
        <p:nvSpPr>
          <p:cNvPr id="9" name="dlogoplaceholder" hidden="1"/>
          <p:cNvSpPr txBox="1"/>
          <p:nvPr userDrawn="1"/>
        </p:nvSpPr>
        <p:spPr>
          <a:xfrm>
            <a:off x="9337232" y="324000"/>
            <a:ext cx="1706844" cy="338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fi-FI" sz="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731989" y="6541200"/>
            <a:ext cx="2743200" cy="2805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fi-FI" sz="100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fi-FI"/>
              <a:t>29.2.2024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FE8522F-D84A-4BAF-8615-59DE035C7B7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83600" y="6400800"/>
            <a:ext cx="2810863" cy="3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4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45" r:id="rId3"/>
    <p:sldLayoutId id="2147483706" r:id="rId4"/>
    <p:sldLayoutId id="2147483668" r:id="rId5"/>
    <p:sldLayoutId id="2147483726" r:id="rId6"/>
    <p:sldLayoutId id="2147483741" r:id="rId7"/>
    <p:sldLayoutId id="2147483743" r:id="rId8"/>
    <p:sldLayoutId id="2147483744" r:id="rId9"/>
    <p:sldLayoutId id="2147483742" r:id="rId10"/>
    <p:sldLayoutId id="2147483746" r:id="rId11"/>
    <p:sldLayoutId id="2147483747" r:id="rId12"/>
    <p:sldLayoutId id="2147483748" r:id="rId13"/>
  </p:sldLayoutIdLst>
  <p:hf hdr="0" ft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lang="fi-FI" sz="3200" kern="1200" cap="none" baseline="0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000" kern="1200" cap="none" baseline="0">
          <a:solidFill>
            <a:srgbClr val="59594A"/>
          </a:solidFill>
          <a:latin typeface="+mn-lt"/>
          <a:ea typeface="+mn-ea"/>
          <a:cs typeface="+mn-cs"/>
        </a:defRPr>
      </a:lvl1pPr>
      <a:lvl2pPr marL="56880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3200" indent="-28440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03A738E-097A-2046-0E7D-BF4AA47AA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Forest industry production volumes since 1960</a:t>
            </a:r>
            <a:endParaRPr lang="en-GB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3205B4B8-52D7-9F90-735F-449F74FD95AB}"/>
              </a:ext>
            </a:extLst>
          </p:cNvPr>
          <p:cNvSpPr txBox="1"/>
          <p:nvPr/>
        </p:nvSpPr>
        <p:spPr>
          <a:xfrm>
            <a:off x="8266367" y="3938659"/>
            <a:ext cx="2766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*Production of replenishment companies</a:t>
            </a:r>
          </a:p>
          <a:p>
            <a:r>
              <a:rPr lang="en-GB" sz="1200" dirty="0"/>
              <a:t>  estimated</a:t>
            </a:r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1D8C9F95-B1C6-2F5B-B798-DADCDDBD24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F55E4D6E-AEF8-47CC-AEAF-ED7959F76389}" type="slidenum">
              <a:rPr lang="fi-FI" smtClean="0"/>
              <a:pPr defTabSz="457200"/>
              <a:t>1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ABDB8A4-1D05-AD79-B633-38C9EE138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367" y="1709809"/>
            <a:ext cx="2667000" cy="2228850"/>
          </a:xfrm>
          <a:prstGeom prst="rect">
            <a:avLst/>
          </a:prstGeom>
        </p:spPr>
      </p:pic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8AC66860-4464-4B51-A2CF-BCDB6EF5E7A0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760413" y="1439863"/>
          <a:ext cx="7299325" cy="4716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2420402"/>
      </p:ext>
    </p:extLst>
  </p:cSld>
  <p:clrMapOvr>
    <a:masterClrMapping/>
  </p:clrMapOvr>
</p:sld>
</file>

<file path=ppt/theme/theme1.xml><?xml version="1.0" encoding="utf-8"?>
<a:theme xmlns:a="http://schemas.openxmlformats.org/drawingml/2006/main" name="Tekstikalvopohja_en">
  <a:themeElements>
    <a:clrScheme name="MT viralliset värit">
      <a:dk1>
        <a:srgbClr val="59594A"/>
      </a:dk1>
      <a:lt1>
        <a:sysClr val="window" lastClr="FFFFFF"/>
      </a:lt1>
      <a:dk2>
        <a:srgbClr val="85B526"/>
      </a:dk2>
      <a:lt2>
        <a:srgbClr val="EDEDED"/>
      </a:lt2>
      <a:accent1>
        <a:srgbClr val="85B526"/>
      </a:accent1>
      <a:accent2>
        <a:srgbClr val="59594A"/>
      </a:accent2>
      <a:accent3>
        <a:srgbClr val="EF7D00"/>
      </a:accent3>
      <a:accent4>
        <a:srgbClr val="0F72A2"/>
      </a:accent4>
      <a:accent5>
        <a:srgbClr val="E8548D"/>
      </a:accent5>
      <a:accent6>
        <a:srgbClr val="000000"/>
      </a:accent6>
      <a:hlink>
        <a:srgbClr val="59594A"/>
      </a:hlink>
      <a:folHlink>
        <a:srgbClr val="87878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etsäteollisuus_pohja_en.potx" id="{D2CE63C6-D6DC-4C44-BBEE-2C27E20B4879}" vid="{8C2FE094-12F6-422E-AFBA-22D106F384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sateollisuus ry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9EAAB1"/>
    </a:accent1>
    <a:accent2>
      <a:srgbClr val="99CC00"/>
    </a:accent2>
    <a:accent3>
      <a:srgbClr val="001999"/>
    </a:accent3>
    <a:accent4>
      <a:srgbClr val="FC831B"/>
    </a:accent4>
    <a:accent5>
      <a:srgbClr val="86766E"/>
    </a:accent5>
    <a:accent6>
      <a:srgbClr val="DDDE00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metsäteollisuus_pohja_en</Template>
  <TotalTime>104</TotalTime>
  <Words>18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Tekstikalvopohja_en</vt:lpstr>
      <vt:lpstr>Forest industry production volumes since 1960</vt:lpstr>
    </vt:vector>
  </TitlesOfParts>
  <Company>Metsäteollisuus 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 industry production volumes since 1960</dc:title>
  <dc:creator>Marjukka Rautavirta</dc:creator>
  <cp:keywords/>
  <cp:lastModifiedBy>Huhtala-Hedman Ville</cp:lastModifiedBy>
  <cp:revision>7</cp:revision>
  <dcterms:created xsi:type="dcterms:W3CDTF">2024-02-29T14:17:41Z</dcterms:created>
  <dcterms:modified xsi:type="dcterms:W3CDTF">2025-02-27T12:19:53Z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398.83.06.205</vt:lpwstr>
  </property>
  <property fmtid="{D5CDD505-2E9C-101B-9397-08002B2CF9AE}" pid="3" name="dvSaved">
    <vt:lpwstr>1</vt:lpwstr>
  </property>
  <property fmtid="{D5CDD505-2E9C-101B-9397-08002B2CF9AE}" pid="4" name="dvLanguage">
    <vt:lpwstr>2057</vt:lpwstr>
  </property>
  <property fmtid="{D5CDD505-2E9C-101B-9397-08002B2CF9AE}" pid="5" name="dvTemplate">
    <vt:lpwstr>metsäteollisuus_pohja_en.potx</vt:lpwstr>
  </property>
  <property fmtid="{D5CDD505-2E9C-101B-9397-08002B2CF9AE}" pid="6" name="dvDefinition">
    <vt:lpwstr>253 (dd_default.xml)</vt:lpwstr>
  </property>
  <property fmtid="{D5CDD505-2E9C-101B-9397-08002B2CF9AE}" pid="7" name="dvDefinitionID">
    <vt:lpwstr>253</vt:lpwstr>
  </property>
  <property fmtid="{D5CDD505-2E9C-101B-9397-08002B2CF9AE}" pid="8" name="dvContentFile">
    <vt:lpwstr>dd_default.xml</vt:lpwstr>
  </property>
  <property fmtid="{D5CDD505-2E9C-101B-9397-08002B2CF9AE}" pid="9" name="dvGlobalVerID">
    <vt:lpwstr>398.90.05.213</vt:lpwstr>
  </property>
  <property fmtid="{D5CDD505-2E9C-101B-9397-08002B2CF9AE}" pid="10" name="dvDefinitionVersion">
    <vt:lpwstr>1.0 / 5.12.2019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0</vt:lpwstr>
  </property>
  <property fmtid="{D5CDD505-2E9C-101B-9397-08002B2CF9AE}" pid="15" name="dvDateExist">
    <vt:lpwstr>-1</vt:lpwstr>
  </property>
  <property fmtid="{D5CDD505-2E9C-101B-9397-08002B2CF9AE}" pid="16" name="dvCategory">
    <vt:lpwstr>31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METE</vt:lpwstr>
  </property>
  <property fmtid="{D5CDD505-2E9C-101B-9397-08002B2CF9AE}" pid="21" name="dvSite">
    <vt:lpwstr>Yleinen</vt:lpwstr>
  </property>
  <property fmtid="{D5CDD505-2E9C-101B-9397-08002B2CF9AE}" pid="22" name="dvNumbering">
    <vt:lpwstr>1</vt:lpwstr>
  </property>
  <property fmtid="{D5CDD505-2E9C-101B-9397-08002B2CF9AE}" pid="23" name="dvDUname">
    <vt:lpwstr>Marjukka Rautavirta</vt:lpwstr>
  </property>
  <property fmtid="{D5CDD505-2E9C-101B-9397-08002B2CF9AE}" pid="24" name="dvDUdepartment">
    <vt:lpwstr/>
  </property>
  <property fmtid="{D5CDD505-2E9C-101B-9397-08002B2CF9AE}" pid="25" name="dvDate_Page">
    <vt:lpwstr>0</vt:lpwstr>
  </property>
  <property fmtid="{D5CDD505-2E9C-101B-9397-08002B2CF9AE}" pid="26" name="dvAuthor">
    <vt:lpwstr>Marjukka Rautavirta</vt:lpwstr>
  </property>
  <property fmtid="{D5CDD505-2E9C-101B-9397-08002B2CF9AE}" pid="27" name="dvAuthor_Page">
    <vt:lpwstr>0</vt:lpwstr>
  </property>
  <property fmtid="{D5CDD505-2E9C-101B-9397-08002B2CF9AE}" pid="28" name="dvSectorExist">
    <vt:lpwstr>0</vt:lpwstr>
  </property>
  <property fmtid="{D5CDD505-2E9C-101B-9397-08002B2CF9AE}" pid="29" name="dvSector">
    <vt:lpwstr/>
  </property>
  <property fmtid="{D5CDD505-2E9C-101B-9397-08002B2CF9AE}" pid="30" name="dvLahde">
    <vt:lpwstr>0</vt:lpwstr>
  </property>
  <property fmtid="{D5CDD505-2E9C-101B-9397-08002B2CF9AE}" pid="31" name="dvLahdetext">
    <vt:lpwstr>FFiF</vt:lpwstr>
  </property>
  <property fmtid="{D5CDD505-2E9C-101B-9397-08002B2CF9AE}" pid="32" name="Owner">
    <vt:lpwstr>Marjukka Rautavirta</vt:lpwstr>
  </property>
  <property fmtid="{D5CDD505-2E9C-101B-9397-08002B2CF9AE}" pid="33" name="MSIP_Label_b616c8f7-5329-45c1-b6df-378d2db7d954_Enabled">
    <vt:lpwstr>true</vt:lpwstr>
  </property>
  <property fmtid="{D5CDD505-2E9C-101B-9397-08002B2CF9AE}" pid="34" name="MSIP_Label_b616c8f7-5329-45c1-b6df-378d2db7d954_SetDate">
    <vt:lpwstr>2025-02-26T05:55:56Z</vt:lpwstr>
  </property>
  <property fmtid="{D5CDD505-2E9C-101B-9397-08002B2CF9AE}" pid="35" name="MSIP_Label_b616c8f7-5329-45c1-b6df-378d2db7d954_Method">
    <vt:lpwstr>Privileged</vt:lpwstr>
  </property>
  <property fmtid="{D5CDD505-2E9C-101B-9397-08002B2CF9AE}" pid="36" name="MSIP_Label_b616c8f7-5329-45c1-b6df-378d2db7d954_Name">
    <vt:lpwstr>General</vt:lpwstr>
  </property>
  <property fmtid="{D5CDD505-2E9C-101B-9397-08002B2CF9AE}" pid="37" name="MSIP_Label_b616c8f7-5329-45c1-b6df-378d2db7d954_SiteId">
    <vt:lpwstr>ef23504f-7fcd-4484-b491-9ebeb84fe42b</vt:lpwstr>
  </property>
  <property fmtid="{D5CDD505-2E9C-101B-9397-08002B2CF9AE}" pid="38" name="MSIP_Label_b616c8f7-5329-45c1-b6df-378d2db7d954_ActionId">
    <vt:lpwstr>6ab03144-1281-4f4c-9fa6-aa1301f94014</vt:lpwstr>
  </property>
  <property fmtid="{D5CDD505-2E9C-101B-9397-08002B2CF9AE}" pid="39" name="MSIP_Label_b616c8f7-5329-45c1-b6df-378d2db7d954_ContentBits">
    <vt:lpwstr>0</vt:lpwstr>
  </property>
  <property fmtid="{D5CDD505-2E9C-101B-9397-08002B2CF9AE}" pid="40" name="MSIP_Label_b616c8f7-5329-45c1-b6df-378d2db7d954_Tag">
    <vt:lpwstr>10, 0, 1, 1</vt:lpwstr>
  </property>
</Properties>
</file>