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i Pia" initials="KP" lastIdx="1" clrIdx="0">
    <p:extLst>
      <p:ext uri="{19B8F6BF-5375-455C-9EA6-DF929625EA0E}">
        <p15:presenceInfo xmlns:p15="http://schemas.microsoft.com/office/powerpoint/2012/main" userId="S::pia.kari@forestindustries.fi::de59fe22-63a5-4bcc-aea1-01cc4b9fbae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94A"/>
    <a:srgbClr val="85D0F3"/>
    <a:srgbClr val="17A526"/>
    <a:srgbClr val="87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8" autoAdjust="0"/>
    <p:restoredTop sz="94678" autoAdjust="0"/>
  </p:normalViewPr>
  <p:slideViewPr>
    <p:cSldViewPr snapToGrid="0" snapToObjects="1" showGuides="1">
      <p:cViewPr varScale="1">
        <p:scale>
          <a:sx n="137" d="100"/>
          <a:sy n="137" d="100"/>
        </p:scale>
        <p:origin x="132" y="6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metsa\shares\yleiset\Yhteiset\Tilastot\Ymp&#228;rist&#246;\Ymp&#228;rist&#246;kysely\2.%20Kyselyn%20analysointi\ANALYSOINTI%20-%20P&#228;&#228;st&#246;t,%20kaatopaikkaj&#228;tteet,%20ymp&#228;rist&#246;nsuojelu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4162579878910815E-2"/>
          <c:y val="9.0341597405640003E-2"/>
          <c:w val="0.92482317694659788"/>
          <c:h val="0.799534748912906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'1.Ympäristönsuojelukustannukset'!$C$5</c:f>
              <c:strCache>
                <c:ptCount val="1"/>
                <c:pt idx="0">
                  <c:v>Ympäristösuojeluinvestoinnit (jätehuolto, vesien-, ilman- ja muu ymp.suojelu)</c:v>
                </c:pt>
              </c:strCache>
            </c:strRef>
          </c:tx>
          <c:spPr>
            <a:solidFill>
              <a:srgbClr val="17A526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'1.Ympäristönsuojelukustannukset'!$B$121:$B$130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'1.Ympäristönsuojelukustannukset'!$C$121:$C$130</c:f>
              <c:numCache>
                <c:formatCode>#\ ##0.0</c:formatCode>
                <c:ptCount val="10"/>
                <c:pt idx="0">
                  <c:v>40.822271999999998</c:v>
                </c:pt>
                <c:pt idx="1">
                  <c:v>39.152056999999999</c:v>
                </c:pt>
                <c:pt idx="2">
                  <c:v>58.511563000000002</c:v>
                </c:pt>
                <c:pt idx="3">
                  <c:v>71.319927000000007</c:v>
                </c:pt>
                <c:pt idx="4">
                  <c:v>39.354875700000001</c:v>
                </c:pt>
                <c:pt idx="5">
                  <c:v>35.01243771</c:v>
                </c:pt>
                <c:pt idx="6">
                  <c:v>68.362008000000003</c:v>
                </c:pt>
                <c:pt idx="7">
                  <c:v>41.206983000000001</c:v>
                </c:pt>
                <c:pt idx="8">
                  <c:v>56.075338000000002</c:v>
                </c:pt>
                <c:pt idx="9">
                  <c:v>356.40042117000002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92-430A-94B9-2C4EE434D2B9}"/>
            </c:ext>
          </c:extLst>
        </c:ser>
        <c:ser>
          <c:idx val="1"/>
          <c:order val="1"/>
          <c:tx>
            <c:strRef>
              <c:f>'1.Ympäristönsuojelukustannukset'!$D$5</c:f>
              <c:strCache>
                <c:ptCount val="1"/>
                <c:pt idx="0">
                  <c:v>Käyttökustannukset</c:v>
                </c:pt>
              </c:strCache>
            </c:strRef>
          </c:tx>
          <c:spPr>
            <a:solidFill>
              <a:srgbClr val="59594A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'1.Ympäristönsuojelukustannukset'!$B$121:$B$130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'1.Ympäristönsuojelukustannukset'!$D$121:$D$130</c:f>
              <c:numCache>
                <c:formatCode>#\ ##0.0</c:formatCode>
                <c:ptCount val="10"/>
                <c:pt idx="0">
                  <c:v>92.114186700000005</c:v>
                </c:pt>
                <c:pt idx="1">
                  <c:v>76.784459999999996</c:v>
                </c:pt>
                <c:pt idx="2">
                  <c:v>85.408987199999999</c:v>
                </c:pt>
                <c:pt idx="3">
                  <c:v>82.788629999999998</c:v>
                </c:pt>
                <c:pt idx="4">
                  <c:v>95.483292719999994</c:v>
                </c:pt>
                <c:pt idx="5">
                  <c:v>106.15619056999999</c:v>
                </c:pt>
                <c:pt idx="6">
                  <c:v>95.244061729999984</c:v>
                </c:pt>
                <c:pt idx="7">
                  <c:v>111.09532011000002</c:v>
                </c:pt>
                <c:pt idx="8">
                  <c:v>144.15058662999999</c:v>
                </c:pt>
                <c:pt idx="9">
                  <c:v>130.20685623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92-430A-94B9-2C4EE434D2B9}"/>
            </c:ext>
          </c:extLst>
        </c:ser>
        <c:ser>
          <c:idx val="2"/>
          <c:order val="2"/>
          <c:tx>
            <c:strRef>
              <c:f>'1.Ympäristönsuojelukustannukset'!$E$5</c:f>
              <c:strCache>
                <c:ptCount val="1"/>
                <c:pt idx="0">
                  <c:v>Yhteensä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'1.Ympäristönsuojelukustannukset'!$B$121:$B$130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'1.Ympäristönsuojelukustannukset'!$E$121:$E$130</c:f>
              <c:numCache>
                <c:formatCode>#,##0</c:formatCode>
                <c:ptCount val="10"/>
                <c:pt idx="0">
                  <c:v>132.9364587</c:v>
                </c:pt>
                <c:pt idx="1">
                  <c:v>115.93651699999999</c:v>
                </c:pt>
                <c:pt idx="2">
                  <c:v>143.92055020000001</c:v>
                </c:pt>
                <c:pt idx="3">
                  <c:v>154.10855700000002</c:v>
                </c:pt>
                <c:pt idx="4">
                  <c:v>134.83816841999999</c:v>
                </c:pt>
                <c:pt idx="5">
                  <c:v>141.16862828000001</c:v>
                </c:pt>
                <c:pt idx="6">
                  <c:v>163.60606973</c:v>
                </c:pt>
                <c:pt idx="7">
                  <c:v>152.30230311000003</c:v>
                </c:pt>
                <c:pt idx="8">
                  <c:v>200.22592463000001</c:v>
                </c:pt>
                <c:pt idx="9">
                  <c:v>486.60727740000004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92-430A-94B9-2C4EE434D2B9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636365552"/>
        <c:axId val="636365944"/>
      </c:barChart>
      <c:catAx>
        <c:axId val="63636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36365944"/>
        <c:crosses val="autoZero"/>
        <c:auto val="1"/>
        <c:lblAlgn val="ctr"/>
        <c:lblOffset val="100"/>
        <c:tickLblSkip val="1"/>
        <c:noMultiLvlLbl val="0"/>
      </c:catAx>
      <c:valAx>
        <c:axId val="636365944"/>
        <c:scaling>
          <c:orientation val="minMax"/>
          <c:max val="600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36365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13644476258649488"/>
          <c:y val="9.5413774229712464E-2"/>
          <c:w val="0.68111225084680727"/>
          <c:h val="0.195064704558167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+mn-lt"/>
        </a:defRPr>
      </a:pPr>
      <a:endParaRPr lang="fi-FI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0.05072</cdr:x>
      <cdr:y>0.0387</cdr:y>
    </cdr:from>
    <cdr:to>
      <cdr:x>0.22155</cdr:x>
      <cdr:y>0.08002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24DB05C5-31D4-4C0C-880C-314F9D27E306}"/>
            </a:ext>
          </a:extLst>
        </cdr:cNvPr>
        <cdr:cNvSpPr txBox="1"/>
      </cdr:nvSpPr>
      <cdr:spPr>
        <a:xfrm xmlns:a="http://schemas.openxmlformats.org/drawingml/2006/main">
          <a:off x="390827" y="189456"/>
          <a:ext cx="1316369" cy="20229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200">
              <a:solidFill>
                <a:schemeClr val="bg1">
                  <a:lumMod val="50000"/>
                </a:schemeClr>
              </a:solidFill>
              <a:latin typeface="+mn-lt"/>
              <a:cs typeface="Arial" pitchFamily="34" charset="0"/>
            </a:rPr>
            <a:t>Milj.</a:t>
          </a:r>
          <a:r>
            <a:rPr lang="fi-FI" sz="1200" baseline="0">
              <a:solidFill>
                <a:schemeClr val="bg1">
                  <a:lumMod val="50000"/>
                </a:schemeClr>
              </a:solidFill>
              <a:latin typeface="+mn-lt"/>
              <a:cs typeface="Arial" pitchFamily="34" charset="0"/>
            </a:rPr>
            <a:t> EUR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20E199-B762-D64A-A7F0-21A7BE620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1F764-0F4C-A64B-8AC2-5016FB74DC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F2F23-DA50-4146-8383-3E585F7267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44BDB-4F38-8349-80B4-5EE2B52EDC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C6956-5781-8D43-ADC8-71B346F5FD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5CB36-8C9F-A043-9700-704CA117CB51}" type="datetimeFigureOut">
              <a:rPr lang="fi-FI" smtClean="0"/>
              <a:t>19.6.2024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829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A83AA-AA2C-6A4A-B056-614432B0C774}" type="datetimeFigureOut">
              <a:rPr lang="fi-FI" smtClean="0"/>
              <a:t>19.6.2024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5D5B-E391-4540-B1D3-B24AC8736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66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kuvapaikalla" preserve="1" userDrawn="1">
  <p:cSld name="title_slid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FAC7C955-DA2F-1448-8363-505EB94817A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7600" y="0"/>
            <a:ext cx="52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pic>
        <p:nvPicPr>
          <p:cNvPr id="18" name="dtitlelogoshape">
            <a:extLst>
              <a:ext uri="{FF2B5EF4-FFF2-40B4-BE49-F238E27FC236}">
                <a16:creationId xmlns:a16="http://schemas.microsoft.com/office/drawing/2014/main" id="{C1A1051A-2102-044D-823E-EBBE4C152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23" y="5568634"/>
            <a:ext cx="3218762" cy="547845"/>
          </a:xfrm>
          <a:prstGeom prst="rect">
            <a:avLst/>
          </a:prstGeom>
        </p:spPr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087C93FA-7150-4107-BD02-B0F3C61A1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600" y="363795"/>
            <a:ext cx="6304490" cy="2620606"/>
          </a:xfrm>
        </p:spPr>
        <p:txBody>
          <a:bodyPr tIns="0" bIns="0" anchor="b" anchorCtr="0">
            <a:normAutofit/>
          </a:bodyPr>
          <a:lstStyle>
            <a:lvl1pPr algn="l">
              <a:defRPr sz="40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3AAF16EA-E806-4F3B-8D54-55B5E448C5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8800" y="3117599"/>
            <a:ext cx="6315290" cy="11250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 alaotsikko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0460D9-4BE0-4477-A717-E061943A0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9600" y="4774883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i-FI" sz="2000" smtClean="0">
                <a:solidFill>
                  <a:schemeClr val="tx1"/>
                </a:solidFill>
              </a:defRPr>
            </a:lvl1pPr>
          </a:lstStyle>
          <a:p>
            <a:r>
              <a:rPr lang="fi-FI"/>
              <a:t>3.6.2024</a:t>
            </a:r>
          </a:p>
        </p:txBody>
      </p:sp>
      <p:sp>
        <p:nvSpPr>
          <p:cNvPr id="8" name="DUName">
            <a:extLst>
              <a:ext uri="{FF2B5EF4-FFF2-40B4-BE49-F238E27FC236}">
                <a16:creationId xmlns:a16="http://schemas.microsoft.com/office/drawing/2014/main" id="{2A64F931-48AE-4641-8266-D1A73AF23F18}"/>
              </a:ext>
            </a:extLst>
          </p:cNvPr>
          <p:cNvSpPr txBox="1">
            <a:spLocks/>
          </p:cNvSpPr>
          <p:nvPr userDrawn="1"/>
        </p:nvSpPr>
        <p:spPr>
          <a:xfrm>
            <a:off x="478800" y="4394271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lang="fi-FI" sz="10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5B2B150C-058A-4AAF-A6B7-8C299D589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568196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3254064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aaltopahvikuvalla" preserve="1" userDrawn="1">
  <p:cSld name="subtilte_slide_aaltopahviru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sisä, istuminen, pöytä, banaani&#10;&#10;Kuvaus luotu automaattisesti">
            <a:extLst>
              <a:ext uri="{FF2B5EF4-FFF2-40B4-BE49-F238E27FC236}">
                <a16:creationId xmlns:a16="http://schemas.microsoft.com/office/drawing/2014/main" id="{2D8B7CEC-246E-4FCA-BDB9-B47EFD2FF2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1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3.6.2024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07DEC4F-8D47-460E-AEDB-CF1B60977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ACC51F18-DDC0-8068-7F8D-9A253F361D67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90831649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pilvikuvalla" preserve="1" userDrawn="1">
  <p:cSld name="subtilte_slide_pilv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ulko, pilvinen, pilvet, lentävä&#10;&#10;Kuvaus luotu automaattisesti">
            <a:extLst>
              <a:ext uri="{FF2B5EF4-FFF2-40B4-BE49-F238E27FC236}">
                <a16:creationId xmlns:a16="http://schemas.microsoft.com/office/drawing/2014/main" id="{D26B070C-9980-4BEA-9008-EA60AD26C4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9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3.6.2024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070A6AE-34F3-437C-827C-F2C6E610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CDCC2966-8365-C8AC-4EF7-805880C71AFC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02387983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vapaikalla" preserve="1" userDrawn="1">
  <p:cSld name="subtilte_slide_picture_pl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3.6.2024</a:t>
            </a:r>
          </a:p>
        </p:txBody>
      </p:sp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E0C36D7A-CD07-401E-8192-94AA27DE716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97055" y="0"/>
            <a:ext cx="5281612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4248FBDF-AA11-4A95-A47C-5CE8B232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1609B422-1AE9-2648-1403-A58F43845453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2887934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ppudia" preserve="1" userDrawn="1">
  <p:cSld name="end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F28FEEC-3BFE-459E-9537-9A066B8AAE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51200" y="1141476"/>
            <a:ext cx="4587240" cy="4575048"/>
          </a:xfrm>
          <a:prstGeom prst="rect">
            <a:avLst/>
          </a:prstGeom>
        </p:spPr>
      </p:pic>
      <p:sp>
        <p:nvSpPr>
          <p:cNvPr id="3" name="d_lahde">
            <a:extLst>
              <a:ext uri="{FF2B5EF4-FFF2-40B4-BE49-F238E27FC236}">
                <a16:creationId xmlns:a16="http://schemas.microsoft.com/office/drawing/2014/main" id="{4544B975-0DE4-2DBF-8E49-67F0CFBD1F8B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73377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3.6.2024</a:t>
            </a:r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3B6CCBEC-F736-5CB8-E5DD-A3507A0DD882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32286571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graafi ja tila seliitteelle" preserve="1" userDrawn="1">
  <p:cSld name="title_and_content_empty_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7300800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3.6.2024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A2C6D4DB-8D1C-4F75-A5A8-D7B2BC3497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38921" y="1439999"/>
            <a:ext cx="3308565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88B190AC-7E19-5F48-2480-8ACAF8359767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0825349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ksi sisältökohdetta väliotsikoilla" preserve="1" userDrawn="1">
  <p:cSld name="title_two_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E18BC3-C71F-1F40-8265-FB7F5E6503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0CCE5E25-4848-EB46-9136-ED0A10CF88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2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9EF23142-3D3C-F044-8150-57AC95574F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59600" y="1440000"/>
            <a:ext cx="5089525" cy="420372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C8703391-D147-0448-B90A-931413949C9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2781" y="1440000"/>
            <a:ext cx="5106873" cy="42037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D6AA817-A14F-FF48-B5EF-D0E10D035D3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3.6.2024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E1DD3D1-C9EC-4205-9824-EB76ADE4310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1D00C477-2AB1-456B-B72B-6A17886806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39892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d_lahde">
            <a:extLst>
              <a:ext uri="{FF2B5EF4-FFF2-40B4-BE49-F238E27FC236}">
                <a16:creationId xmlns:a16="http://schemas.microsoft.com/office/drawing/2014/main" id="{039150C5-13DA-F5A7-ED98-351C66C9BA92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60249153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Photo"/>
          <p:cNvSpPr>
            <a:spLocks noGrp="1"/>
          </p:cNvSpPr>
          <p:nvPr>
            <p:ph type="pic" sz="quarter" idx="14" hasCustomPrompt="1"/>
          </p:nvPr>
        </p:nvSpPr>
        <p:spPr>
          <a:xfrm>
            <a:off x="6897600" y="0"/>
            <a:ext cx="5292000" cy="686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3.6.2024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44E2F194-21B6-4684-B8A0-703CBCD131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109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34DBB5-2665-4313-BB6F-9FA2D9513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873DBAAB-8FF0-DD0E-CE35-35D741640A0B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65075361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sisältö ja kaksi kuvaa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isällön paikkamerkki 3">
            <a:extLst>
              <a:ext uri="{FF2B5EF4-FFF2-40B4-BE49-F238E27FC236}">
                <a16:creationId xmlns:a16="http://schemas.microsoft.com/office/drawing/2014/main" id="{C14A879C-D0C2-4202-BEEC-2A2E70EAB2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53364" y="3429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567358-739E-E245-AC37-B69830A46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3.6.2024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2FC9C602-9A8A-4E8E-B582-95F10872FB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1840675"/>
            <a:ext cx="5351486" cy="441135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Sisällön paikkamerkki 3">
            <a:extLst>
              <a:ext uri="{FF2B5EF4-FFF2-40B4-BE49-F238E27FC236}">
                <a16:creationId xmlns:a16="http://schemas.microsoft.com/office/drawing/2014/main" id="{C98B356A-C02A-475A-BBC7-AB9C9EDFC71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853365" y="36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21283CA2-FEA7-4DA4-84BA-197EB032A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5E779225-CDC5-3039-3286-83DDA4AE19F5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278129302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slogan (vihreä tausta)" preserve="1" userDrawn="1">
  <p:cSld name="title_content_sloga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7AAFB5-1906-3D40-93A2-CB76400FAD65}"/>
              </a:ext>
            </a:extLst>
          </p:cNvPr>
          <p:cNvSpPr/>
          <p:nvPr userDrawn="1"/>
        </p:nvSpPr>
        <p:spPr>
          <a:xfrm>
            <a:off x="6840514" y="0"/>
            <a:ext cx="5351486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100" dirty="0" err="1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D1A27-B895-1A42-AFA3-236D0273B1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55864" y="1383160"/>
            <a:ext cx="4120786" cy="33613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lainaus</a:t>
            </a:r>
            <a:r>
              <a:rPr lang="en-GB" dirty="0"/>
              <a:t> tai </a:t>
            </a:r>
            <a:r>
              <a:rPr lang="en-GB" dirty="0" err="1"/>
              <a:t>nosto</a:t>
            </a:r>
            <a:endParaRPr lang="fi-FI" dirty="0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E24E172B-E61E-4E9D-AA95-F2EB6D4CF7F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469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258FA17-5238-4491-84C7-75BA8F132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293E101-5A2B-4FEA-B87E-1BC0B08E2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3.6.2024</a:t>
            </a:r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F32CAD70-A09D-F25D-8E23-C97E5B35BF77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64265252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usimetsäkuvalla" preserve="1" userDrawn="1">
  <p:cSld name="subtilte_slide_kuusimets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kasvi, ruoho, vihreä&#10;&#10;Kuvaus luotu automaattisesti">
            <a:extLst>
              <a:ext uri="{FF2B5EF4-FFF2-40B4-BE49-F238E27FC236}">
                <a16:creationId xmlns:a16="http://schemas.microsoft.com/office/drawing/2014/main" id="{89BFC2AF-24A7-45CC-A8BF-2273DDC71A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1595" y="-10873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3.6.2024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C54521D-862D-45BD-8F4E-0FC18AFE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D1F4490F-3CDE-2CE2-0291-6047EB210A5A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293046387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lautatapulikuvalla" preserve="1" userDrawn="1">
  <p:cSld name="subtilte_slide_lautatapu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rakennus, katu, sivu&#10;&#10;Kuvaus luotu automaattisesti">
            <a:extLst>
              <a:ext uri="{FF2B5EF4-FFF2-40B4-BE49-F238E27FC236}">
                <a16:creationId xmlns:a16="http://schemas.microsoft.com/office/drawing/2014/main" id="{AA034375-BA2C-4707-B5C0-460E551550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2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/>
              <a:t>Lisää väliotsikko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3.6.2024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59857A7-4588-4320-B874-283C0351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E3B15D87-576C-F2F6-90A7-652E62B17041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47902195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59693" y="1440000"/>
            <a:ext cx="10687793" cy="47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9" name="dlogoplaceholder" hidden="1"/>
          <p:cNvSpPr txBox="1"/>
          <p:nvPr userDrawn="1"/>
        </p:nvSpPr>
        <p:spPr>
          <a:xfrm>
            <a:off x="9337232" y="324000"/>
            <a:ext cx="1706844" cy="338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fi-FI" sz="800"/>
          </a:p>
        </p:txBody>
      </p:sp>
      <p:pic>
        <p:nvPicPr>
          <p:cNvPr id="7" name="dlogoshape">
            <a:extLst>
              <a:ext uri="{FF2B5EF4-FFF2-40B4-BE49-F238E27FC236}">
                <a16:creationId xmlns:a16="http://schemas.microsoft.com/office/drawing/2014/main" id="{BB2D5D97-EC59-497F-8A4A-2A10BF2E030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3" y="6398996"/>
            <a:ext cx="1988206" cy="33840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r>
              <a:rPr lang="fi-FI"/>
              <a:t>3.6.2024</a:t>
            </a:r>
          </a:p>
        </p:txBody>
      </p:sp>
    </p:spTree>
    <p:extLst>
      <p:ext uri="{BB962C8B-B14F-4D97-AF65-F5344CB8AC3E}">
        <p14:creationId xmlns:p14="http://schemas.microsoft.com/office/powerpoint/2010/main" val="21147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3" r:id="rId2"/>
    <p:sldLayoutId id="2147483745" r:id="rId3"/>
    <p:sldLayoutId id="2147483706" r:id="rId4"/>
    <p:sldLayoutId id="2147483668" r:id="rId5"/>
    <p:sldLayoutId id="2147483726" r:id="rId6"/>
    <p:sldLayoutId id="2147483741" r:id="rId7"/>
    <p:sldLayoutId id="2147483743" r:id="rId8"/>
    <p:sldLayoutId id="2147483744" r:id="rId9"/>
    <p:sldLayoutId id="2147483742" r:id="rId10"/>
    <p:sldLayoutId id="2147483746" r:id="rId11"/>
    <p:sldLayoutId id="2147483747" r:id="rId12"/>
    <p:sldLayoutId id="2147483673" r:id="rId13"/>
  </p:sldLayoutIdLst>
  <p:hf hdr="0" ft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lang="fi-FI" sz="320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 cap="none" baseline="0">
          <a:solidFill>
            <a:srgbClr val="59594A"/>
          </a:solidFill>
          <a:latin typeface="+mn-lt"/>
          <a:ea typeface="+mn-ea"/>
          <a:cs typeface="+mn-cs"/>
        </a:defRPr>
      </a:lvl1pPr>
      <a:lvl2pPr marL="56880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3200" indent="-2844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6481F8FA-7CE1-44CB-9041-AAD2F6BE1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b="1" dirty="0">
                <a:solidFill>
                  <a:srgbClr val="85B526"/>
                </a:solidFill>
                <a:latin typeface="Calibri" panose="020F0502020204030204" pitchFamily="34" charset="0"/>
              </a:rPr>
              <a:t>Sellu- ja paperiteollisuudessa</a:t>
            </a:r>
            <a:r>
              <a:rPr lang="fi-FI" sz="2800" b="1" i="0" u="none" strike="noStrike" dirty="0">
                <a:solidFill>
                  <a:srgbClr val="85B526"/>
                </a:solidFill>
                <a:effectLst/>
                <a:latin typeface="Calibri" panose="020F0502020204030204" pitchFamily="34" charset="0"/>
              </a:rPr>
              <a:t> käytettiin lähes 500 miljoonaa euroa vuonna 2023 ympäristönsuojeluun</a:t>
            </a:r>
            <a:endParaRPr lang="fi-FI" sz="2800" b="1" dirty="0"/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8438585F-4F05-A01D-670E-6EB1F2FFB1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55864" y="1383160"/>
            <a:ext cx="4120786" cy="4217540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Viiden viimeisen vuoden aikana on käytetty yli miljardi euroa ympäristönsuojeluun.</a:t>
            </a:r>
          </a:p>
          <a:p>
            <a:endParaRPr lang="fi-FI" dirty="0"/>
          </a:p>
          <a:p>
            <a:r>
              <a:rPr lang="fi-FI" dirty="0"/>
              <a:t> Kymmenessä vuodessa on käytetty keskimäärin noin 183 miljoonaa vuosittain ympäristönsuojeluun.</a:t>
            </a:r>
          </a:p>
          <a:p>
            <a:endParaRPr lang="en-GB"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B7EA6993-93BD-4684-93C8-FCC91D8A9E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1</a:t>
            </a:fld>
            <a:endParaRPr lang="fi-FI" dirty="0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GraphicFramePr>
            <a:graphicFrameLocks noGrp="1"/>
          </p:cNvGraphicFramePr>
          <p:nvPr>
            <p:ph sz="quarter" idx="12"/>
          </p:nvPr>
        </p:nvGraphicFramePr>
        <p:xfrm>
          <a:off x="744538" y="1839913"/>
          <a:ext cx="5351462" cy="4448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7816680"/>
      </p:ext>
    </p:extLst>
  </p:cSld>
  <p:clrMapOvr>
    <a:masterClrMapping/>
  </p:clrMapOvr>
</p:sld>
</file>

<file path=ppt/theme/theme1.xml><?xml version="1.0" encoding="utf-8"?>
<a:theme xmlns:a="http://schemas.openxmlformats.org/drawingml/2006/main" name="Tekstikalvopohja">
  <a:themeElements>
    <a:clrScheme name="MT viralliset värit">
      <a:dk1>
        <a:srgbClr val="59594A"/>
      </a:dk1>
      <a:lt1>
        <a:sysClr val="window" lastClr="FFFFFF"/>
      </a:lt1>
      <a:dk2>
        <a:srgbClr val="85B526"/>
      </a:dk2>
      <a:lt2>
        <a:srgbClr val="EDEDED"/>
      </a:lt2>
      <a:accent1>
        <a:srgbClr val="85B526"/>
      </a:accent1>
      <a:accent2>
        <a:srgbClr val="59594A"/>
      </a:accent2>
      <a:accent3>
        <a:srgbClr val="EF7D00"/>
      </a:accent3>
      <a:accent4>
        <a:srgbClr val="0F72A2"/>
      </a:accent4>
      <a:accent5>
        <a:srgbClr val="E8548D"/>
      </a:accent5>
      <a:accent6>
        <a:srgbClr val="000000"/>
      </a:accent6>
      <a:hlink>
        <a:srgbClr val="59594A"/>
      </a:hlink>
      <a:folHlink>
        <a:srgbClr val="87878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tsäteollisuus_pohja.potx" id="{2937551B-1433-4C83-BDD7-E8E08F836FE1}" vid="{7EB92907-DF44-4AA5-AAF0-7407A51B6A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tsateollisuus ry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BC65C51-C215-4A5C-8114-B9E1EB08C1A2}">
  <we:reference id="9a0f1b53-4f2b-47f4-afa8-762e7ed58ed1" version="1.4.0.0" store="EXCatalog" storeType="EXCatalog"/>
  <we:alternateReferences/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metsäteollisuus_pohja</Template>
  <TotalTime>185</TotalTime>
  <Words>38</Words>
  <Application>Microsoft Office PowerPoint</Application>
  <PresentationFormat>Laajakuva</PresentationFormat>
  <Paragraphs>6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Tekstikalvopohja</vt:lpstr>
      <vt:lpstr>Sellu- ja paperiteollisuudessa käytettiin lähes 500 miljoonaa euroa vuonna 2023 ympäristönsuojeluun</vt:lpstr>
    </vt:vector>
  </TitlesOfParts>
  <Company>Metsäteollisuus 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Ympäristönsuojelukustannukset</dc:title>
  <dc:creator>Marjukka Rautavirta</dc:creator>
  <cp:keywords/>
  <cp:lastModifiedBy>Rautavirta Marjukka</cp:lastModifiedBy>
  <cp:revision>19</cp:revision>
  <dcterms:created xsi:type="dcterms:W3CDTF">2022-10-24T09:08:35Z</dcterms:created>
  <dcterms:modified xsi:type="dcterms:W3CDTF">2024-06-19T07:54:44Z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398.83.06.204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metsäteollisuus_pohja.potx</vt:lpwstr>
  </property>
  <property fmtid="{D5CDD505-2E9C-101B-9397-08002B2CF9AE}" pid="6" name="dvDefinition">
    <vt:lpwstr>252 (dd_default.xml)</vt:lpwstr>
  </property>
  <property fmtid="{D5CDD505-2E9C-101B-9397-08002B2CF9AE}" pid="7" name="dvDefinitionID">
    <vt:lpwstr>252</vt:lpwstr>
  </property>
  <property fmtid="{D5CDD505-2E9C-101B-9397-08002B2CF9AE}" pid="8" name="dvContentFile">
    <vt:lpwstr>dd_default.xml</vt:lpwstr>
  </property>
  <property fmtid="{D5CDD505-2E9C-101B-9397-08002B2CF9AE}" pid="9" name="dvGlobalVerID">
    <vt:lpwstr>398.90.05.211</vt:lpwstr>
  </property>
  <property fmtid="{D5CDD505-2E9C-101B-9397-08002B2CF9AE}" pid="10" name="dvDefinitionVersion">
    <vt:lpwstr>1.0 / 5.12.2019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0</vt:lpwstr>
  </property>
  <property fmtid="{D5CDD505-2E9C-101B-9397-08002B2CF9AE}" pid="15" name="dvDateExist">
    <vt:lpwstr>-1</vt:lpwstr>
  </property>
  <property fmtid="{D5CDD505-2E9C-101B-9397-08002B2CF9AE}" pid="16" name="dvCategory">
    <vt:lpwstr>29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METE</vt:lpwstr>
  </property>
  <property fmtid="{D5CDD505-2E9C-101B-9397-08002B2CF9AE}" pid="21" name="dvSite">
    <vt:lpwstr>Yleinen</vt:lpwstr>
  </property>
  <property fmtid="{D5CDD505-2E9C-101B-9397-08002B2CF9AE}" pid="22" name="dvNumbering">
    <vt:lpwstr>0</vt:lpwstr>
  </property>
  <property fmtid="{D5CDD505-2E9C-101B-9397-08002B2CF9AE}" pid="23" name="dvDUname">
    <vt:lpwstr>Marjukka Rautavirta</vt:lpwstr>
  </property>
  <property fmtid="{D5CDD505-2E9C-101B-9397-08002B2CF9AE}" pid="24" name="dvDUdepartment">
    <vt:lpwstr/>
  </property>
  <property fmtid="{D5CDD505-2E9C-101B-9397-08002B2CF9AE}" pid="25" name="dvDate_Page">
    <vt:lpwstr>0</vt:lpwstr>
  </property>
  <property fmtid="{D5CDD505-2E9C-101B-9397-08002B2CF9AE}" pid="26" name="dvAuthor">
    <vt:lpwstr>Marjukka Rautavirta</vt:lpwstr>
  </property>
  <property fmtid="{D5CDD505-2E9C-101B-9397-08002B2CF9AE}" pid="27" name="dvAuthor_Page">
    <vt:lpwstr>0</vt:lpwstr>
  </property>
  <property fmtid="{D5CDD505-2E9C-101B-9397-08002B2CF9AE}" pid="28" name="dvSectorExist">
    <vt:lpwstr>0</vt:lpwstr>
  </property>
  <property fmtid="{D5CDD505-2E9C-101B-9397-08002B2CF9AE}" pid="29" name="dvSector">
    <vt:lpwstr/>
  </property>
  <property fmtid="{D5CDD505-2E9C-101B-9397-08002B2CF9AE}" pid="30" name="dvLahde">
    <vt:lpwstr>0</vt:lpwstr>
  </property>
  <property fmtid="{D5CDD505-2E9C-101B-9397-08002B2CF9AE}" pid="31" name="dvLahdetext">
    <vt:lpwstr>Metsäteollisuus ry</vt:lpwstr>
  </property>
  <property fmtid="{D5CDD505-2E9C-101B-9397-08002B2CF9AE}" pid="32" name="Owner">
    <vt:lpwstr>Marjukka Rautavirta</vt:lpwstr>
  </property>
  <property fmtid="{D5CDD505-2E9C-101B-9397-08002B2CF9AE}" pid="33" name="MSIP_Label_b616c8f7-5329-45c1-b6df-378d2db7d954_Enabled">
    <vt:lpwstr>true</vt:lpwstr>
  </property>
  <property fmtid="{D5CDD505-2E9C-101B-9397-08002B2CF9AE}" pid="34" name="MSIP_Label_b616c8f7-5329-45c1-b6df-378d2db7d954_SetDate">
    <vt:lpwstr>2024-06-03T08:51:16Z</vt:lpwstr>
  </property>
  <property fmtid="{D5CDD505-2E9C-101B-9397-08002B2CF9AE}" pid="35" name="MSIP_Label_b616c8f7-5329-45c1-b6df-378d2db7d954_Method">
    <vt:lpwstr>Privileged</vt:lpwstr>
  </property>
  <property fmtid="{D5CDD505-2E9C-101B-9397-08002B2CF9AE}" pid="36" name="MSIP_Label_b616c8f7-5329-45c1-b6df-378d2db7d954_Name">
    <vt:lpwstr>General</vt:lpwstr>
  </property>
  <property fmtid="{D5CDD505-2E9C-101B-9397-08002B2CF9AE}" pid="37" name="MSIP_Label_b616c8f7-5329-45c1-b6df-378d2db7d954_SiteId">
    <vt:lpwstr>ef23504f-7fcd-4484-b491-9ebeb84fe42b</vt:lpwstr>
  </property>
  <property fmtid="{D5CDD505-2E9C-101B-9397-08002B2CF9AE}" pid="38" name="MSIP_Label_b616c8f7-5329-45c1-b6df-378d2db7d954_ActionId">
    <vt:lpwstr>800d9308-b7cd-405d-91d0-6514eaca3af1</vt:lpwstr>
  </property>
  <property fmtid="{D5CDD505-2E9C-101B-9397-08002B2CF9AE}" pid="39" name="MSIP_Label_b616c8f7-5329-45c1-b6df-378d2db7d954_ContentBits">
    <vt:lpwstr>0</vt:lpwstr>
  </property>
</Properties>
</file>