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7" autoAdjust="0"/>
    <p:restoredTop sz="9467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450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Energia\Polttoaineet%20Mets&#228;teollisuudessa\Polttoaineet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Energia\Polttoaineet%20Mets&#228;teollisuudessa\Polttoaineet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8-46AC-8711-D1D7FB6468E3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8-46AC-8711-D1D7FB6468E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58-46AC-8711-D1D7FB6468E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58-46AC-8711-D1D7FB6468E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58-46AC-8711-D1D7FB6468E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058-46AC-8711-D1D7FB6468E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058-46AC-8711-D1D7FB6468E3}"/>
              </c:ext>
            </c:extLst>
          </c:dPt>
          <c:cat>
            <c:strRef>
              <c:f>data!$U$9:$U$16</c:f>
              <c:strCache>
                <c:ptCount val="8"/>
                <c:pt idx="0">
                  <c:v>Mustalipeä</c:v>
                </c:pt>
                <c:pt idx="1">
                  <c:v>Jätepuu</c:v>
                </c:pt>
                <c:pt idx="2">
                  <c:v>Maakaasu</c:v>
                </c:pt>
                <c:pt idx="3">
                  <c:v>Muut (bio-osuus)</c:v>
                </c:pt>
                <c:pt idx="4">
                  <c:v>Öljy</c:v>
                </c:pt>
                <c:pt idx="5">
                  <c:v>Muut (fos. osuus)</c:v>
                </c:pt>
                <c:pt idx="6">
                  <c:v>Turve</c:v>
                </c:pt>
                <c:pt idx="7">
                  <c:v>Hiili</c:v>
                </c:pt>
              </c:strCache>
            </c:strRef>
          </c:cat>
          <c:val>
            <c:numRef>
              <c:f>data!$V$9:$V$16</c:f>
              <c:numCache>
                <c:formatCode>#,##0</c:formatCode>
                <c:ptCount val="8"/>
                <c:pt idx="0">
                  <c:v>131900.04717000001</c:v>
                </c:pt>
                <c:pt idx="1">
                  <c:v>25786.048777470623</c:v>
                </c:pt>
                <c:pt idx="2">
                  <c:v>6576.3031105783693</c:v>
                </c:pt>
                <c:pt idx="3">
                  <c:v>6136.3218424545848</c:v>
                </c:pt>
                <c:pt idx="4">
                  <c:v>4519.0303108073158</c:v>
                </c:pt>
                <c:pt idx="5">
                  <c:v>1616.4048008918878</c:v>
                </c:pt>
                <c:pt idx="6">
                  <c:v>1597.0681440000003</c:v>
                </c:pt>
                <c:pt idx="7">
                  <c:v>433.7885479073172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58-46AC-8711-D1D7FB6468E3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data!$U$9:$U$16</c:f>
              <c:strCache>
                <c:ptCount val="8"/>
                <c:pt idx="0">
                  <c:v>Mustalipeä</c:v>
                </c:pt>
                <c:pt idx="1">
                  <c:v>Jätepuu</c:v>
                </c:pt>
                <c:pt idx="2">
                  <c:v>Maakaasu</c:v>
                </c:pt>
                <c:pt idx="3">
                  <c:v>Muut (bio-osuus)</c:v>
                </c:pt>
                <c:pt idx="4">
                  <c:v>Öljy</c:v>
                </c:pt>
                <c:pt idx="5">
                  <c:v>Muut (fos. osuus)</c:v>
                </c:pt>
                <c:pt idx="6">
                  <c:v>Turve</c:v>
                </c:pt>
                <c:pt idx="7">
                  <c:v>Hiili</c:v>
                </c:pt>
              </c:strCache>
            </c:strRef>
          </c:cat>
          <c:val>
            <c:numRef>
              <c:f>data!$W$9:$W$16</c:f>
              <c:numCache>
                <c:formatCode>0%</c:formatCode>
                <c:ptCount val="8"/>
                <c:pt idx="0">
                  <c:v>0.73866680360594539</c:v>
                </c:pt>
                <c:pt idx="1">
                  <c:v>0.14440706153449678</c:v>
                </c:pt>
                <c:pt idx="2">
                  <c:v>3.6828620629482368E-2</c:v>
                </c:pt>
                <c:pt idx="3">
                  <c:v>3.4364636999873736E-2</c:v>
                </c:pt>
                <c:pt idx="4">
                  <c:v>2.5307479009314911E-2</c:v>
                </c:pt>
                <c:pt idx="5">
                  <c:v>9.0521921199106358E-3</c:v>
                </c:pt>
                <c:pt idx="6">
                  <c:v>8.9439029506099901E-3</c:v>
                </c:pt>
                <c:pt idx="7">
                  <c:v>2.4293031503664357E-3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058-46AC-8711-D1D7FB646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2006741904"/>
        <c:axId val="34548704"/>
      </c:barChart>
      <c:catAx>
        <c:axId val="200674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548704"/>
        <c:crosses val="autoZero"/>
        <c:auto val="1"/>
        <c:lblAlgn val="ctr"/>
        <c:lblOffset val="100"/>
        <c:noMultiLvlLbl val="0"/>
      </c:catAx>
      <c:valAx>
        <c:axId val="34548704"/>
        <c:scaling>
          <c:orientation val="minMax"/>
          <c:max val="14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0674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59288410991852E-2"/>
          <c:y val="9.4865562354598545E-2"/>
          <c:w val="0.917060138161783"/>
          <c:h val="0.8181944170289485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Mustalipeä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data!$C$6:$C$39</c:f>
              <c:numCache>
                <c:formatCode>#,##0</c:formatCode>
                <c:ptCount val="34"/>
                <c:pt idx="0">
                  <c:v>86703</c:v>
                </c:pt>
                <c:pt idx="1">
                  <c:v>82359</c:v>
                </c:pt>
                <c:pt idx="2">
                  <c:v>86511</c:v>
                </c:pt>
                <c:pt idx="3">
                  <c:v>102307</c:v>
                </c:pt>
                <c:pt idx="4">
                  <c:v>112113</c:v>
                </c:pt>
                <c:pt idx="5">
                  <c:v>108959</c:v>
                </c:pt>
                <c:pt idx="6">
                  <c:v>109644</c:v>
                </c:pt>
                <c:pt idx="7">
                  <c:v>128548</c:v>
                </c:pt>
                <c:pt idx="8">
                  <c:v>135353</c:v>
                </c:pt>
                <c:pt idx="9">
                  <c:v>142620</c:v>
                </c:pt>
                <c:pt idx="10">
                  <c:v>143538</c:v>
                </c:pt>
                <c:pt idx="11">
                  <c:v>133693</c:v>
                </c:pt>
                <c:pt idx="12">
                  <c:v>145592</c:v>
                </c:pt>
                <c:pt idx="13">
                  <c:v>147000</c:v>
                </c:pt>
                <c:pt idx="14">
                  <c:v>158200</c:v>
                </c:pt>
                <c:pt idx="15">
                  <c:v>131700</c:v>
                </c:pt>
                <c:pt idx="16">
                  <c:v>157300</c:v>
                </c:pt>
                <c:pt idx="17">
                  <c:v>156731</c:v>
                </c:pt>
                <c:pt idx="18">
                  <c:v>148251</c:v>
                </c:pt>
                <c:pt idx="19">
                  <c:v>109684</c:v>
                </c:pt>
                <c:pt idx="20">
                  <c:v>135343</c:v>
                </c:pt>
                <c:pt idx="21">
                  <c:v>131580</c:v>
                </c:pt>
                <c:pt idx="22">
                  <c:v>133069</c:v>
                </c:pt>
                <c:pt idx="23">
                  <c:v>136636</c:v>
                </c:pt>
                <c:pt idx="24">
                  <c:v>137914</c:v>
                </c:pt>
                <c:pt idx="25">
                  <c:v>137211</c:v>
                </c:pt>
                <c:pt idx="26">
                  <c:v>141734</c:v>
                </c:pt>
                <c:pt idx="27">
                  <c:v>149849</c:v>
                </c:pt>
                <c:pt idx="28">
                  <c:v>162848</c:v>
                </c:pt>
                <c:pt idx="29">
                  <c:v>162813</c:v>
                </c:pt>
                <c:pt idx="30">
                  <c:v>137821</c:v>
                </c:pt>
                <c:pt idx="31">
                  <c:v>155587</c:v>
                </c:pt>
                <c:pt idx="32">
                  <c:v>133980.83616224001</c:v>
                </c:pt>
                <c:pt idx="33">
                  <c:v>131900.04717000001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6-48A5-9395-C81FBB8C310D}"/>
            </c:ext>
          </c:extLst>
        </c:ser>
        <c:ser>
          <c:idx val="0"/>
          <c:order val="1"/>
          <c:tx>
            <c:strRef>
              <c:f>data!$B$5</c:f>
              <c:strCache>
                <c:ptCount val="1"/>
                <c:pt idx="0">
                  <c:v>Jätepuu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data!$B$6:$B$39</c:f>
              <c:numCache>
                <c:formatCode>#,##0</c:formatCode>
                <c:ptCount val="34"/>
                <c:pt idx="0">
                  <c:v>32524</c:v>
                </c:pt>
                <c:pt idx="1">
                  <c:v>30291</c:v>
                </c:pt>
                <c:pt idx="2">
                  <c:v>30142</c:v>
                </c:pt>
                <c:pt idx="3">
                  <c:v>36728</c:v>
                </c:pt>
                <c:pt idx="4">
                  <c:v>38492</c:v>
                </c:pt>
                <c:pt idx="5">
                  <c:v>39204</c:v>
                </c:pt>
                <c:pt idx="6">
                  <c:v>39249</c:v>
                </c:pt>
                <c:pt idx="7">
                  <c:v>42871</c:v>
                </c:pt>
                <c:pt idx="8">
                  <c:v>45301</c:v>
                </c:pt>
                <c:pt idx="9">
                  <c:v>46323</c:v>
                </c:pt>
                <c:pt idx="10">
                  <c:v>45923</c:v>
                </c:pt>
                <c:pt idx="11">
                  <c:v>47146</c:v>
                </c:pt>
                <c:pt idx="12">
                  <c:v>48881</c:v>
                </c:pt>
                <c:pt idx="13">
                  <c:v>52100</c:v>
                </c:pt>
                <c:pt idx="14">
                  <c:v>52600</c:v>
                </c:pt>
                <c:pt idx="15">
                  <c:v>45100</c:v>
                </c:pt>
                <c:pt idx="16">
                  <c:v>51400</c:v>
                </c:pt>
                <c:pt idx="17">
                  <c:v>37194</c:v>
                </c:pt>
                <c:pt idx="18">
                  <c:v>35531</c:v>
                </c:pt>
                <c:pt idx="19">
                  <c:v>30151</c:v>
                </c:pt>
                <c:pt idx="20">
                  <c:v>29787</c:v>
                </c:pt>
                <c:pt idx="21">
                  <c:v>28971</c:v>
                </c:pt>
                <c:pt idx="22">
                  <c:v>28850</c:v>
                </c:pt>
                <c:pt idx="23">
                  <c:v>34030</c:v>
                </c:pt>
                <c:pt idx="24">
                  <c:v>29729</c:v>
                </c:pt>
                <c:pt idx="25">
                  <c:v>29449</c:v>
                </c:pt>
                <c:pt idx="26">
                  <c:v>32573</c:v>
                </c:pt>
                <c:pt idx="27">
                  <c:v>33704</c:v>
                </c:pt>
                <c:pt idx="28">
                  <c:v>31654</c:v>
                </c:pt>
                <c:pt idx="29">
                  <c:v>30496</c:v>
                </c:pt>
                <c:pt idx="30">
                  <c:v>24096</c:v>
                </c:pt>
                <c:pt idx="31">
                  <c:v>27968</c:v>
                </c:pt>
                <c:pt idx="32">
                  <c:v>25431.635511628963</c:v>
                </c:pt>
                <c:pt idx="33">
                  <c:v>25786.048777470623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86-48A5-9395-C81FBB8C310D}"/>
            </c:ext>
          </c:extLst>
        </c:ser>
        <c:ser>
          <c:idx val="7"/>
          <c:order val="2"/>
          <c:tx>
            <c:strRef>
              <c:f>data!$I$5</c:f>
              <c:strCache>
                <c:ptCount val="1"/>
                <c:pt idx="0">
                  <c:v>Muut (bio-osuus)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data!$I$6:$I$39</c:f>
              <c:numCache>
                <c:formatCode>General</c:formatCode>
                <c:ptCount val="34"/>
                <c:pt idx="17" formatCode="#,##0">
                  <c:v>0</c:v>
                </c:pt>
                <c:pt idx="18" formatCode="#,##0">
                  <c:v>0</c:v>
                </c:pt>
                <c:pt idx="19" formatCode="#,##0">
                  <c:v>0</c:v>
                </c:pt>
                <c:pt idx="20" formatCode="#,##0">
                  <c:v>0</c:v>
                </c:pt>
                <c:pt idx="21" formatCode="#,##0">
                  <c:v>0</c:v>
                </c:pt>
                <c:pt idx="22" formatCode="#,##0">
                  <c:v>0</c:v>
                </c:pt>
                <c:pt idx="23" formatCode="#,##0">
                  <c:v>3503</c:v>
                </c:pt>
                <c:pt idx="24" formatCode="#,##0">
                  <c:v>3177</c:v>
                </c:pt>
                <c:pt idx="25" formatCode="#,##0">
                  <c:v>1910</c:v>
                </c:pt>
                <c:pt idx="26" formatCode="#,##0">
                  <c:v>2076</c:v>
                </c:pt>
                <c:pt idx="27" formatCode="#,##0">
                  <c:v>2355</c:v>
                </c:pt>
                <c:pt idx="28" formatCode="#,##0">
                  <c:v>5609</c:v>
                </c:pt>
                <c:pt idx="29" formatCode="#,##0">
                  <c:v>6204</c:v>
                </c:pt>
                <c:pt idx="30" formatCode="#,##0">
                  <c:v>7387</c:v>
                </c:pt>
                <c:pt idx="31" formatCode="#,##0">
                  <c:v>7801</c:v>
                </c:pt>
                <c:pt idx="32" formatCode="#,##0">
                  <c:v>5174.2604242298039</c:v>
                </c:pt>
                <c:pt idx="33" formatCode="#,##0">
                  <c:v>6136.3218424545848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86-48A5-9395-C81FBB8C310D}"/>
            </c:ext>
          </c:extLst>
        </c:ser>
        <c:ser>
          <c:idx val="2"/>
          <c:order val="3"/>
          <c:tx>
            <c:strRef>
              <c:f>data!$D$5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data!$D$6:$D$39</c:f>
              <c:numCache>
                <c:formatCode>#,##0</c:formatCode>
                <c:ptCount val="34"/>
                <c:pt idx="0">
                  <c:v>12746</c:v>
                </c:pt>
                <c:pt idx="1">
                  <c:v>10012</c:v>
                </c:pt>
                <c:pt idx="2">
                  <c:v>10678</c:v>
                </c:pt>
                <c:pt idx="3">
                  <c:v>11212</c:v>
                </c:pt>
                <c:pt idx="4">
                  <c:v>11376</c:v>
                </c:pt>
                <c:pt idx="5">
                  <c:v>11375</c:v>
                </c:pt>
                <c:pt idx="6">
                  <c:v>14536</c:v>
                </c:pt>
                <c:pt idx="7">
                  <c:v>17346</c:v>
                </c:pt>
                <c:pt idx="8">
                  <c:v>19366</c:v>
                </c:pt>
                <c:pt idx="9">
                  <c:v>17801</c:v>
                </c:pt>
                <c:pt idx="10">
                  <c:v>15608</c:v>
                </c:pt>
                <c:pt idx="11">
                  <c:v>15760</c:v>
                </c:pt>
                <c:pt idx="12">
                  <c:v>17275</c:v>
                </c:pt>
                <c:pt idx="13">
                  <c:v>17400</c:v>
                </c:pt>
                <c:pt idx="14">
                  <c:v>17100</c:v>
                </c:pt>
                <c:pt idx="15">
                  <c:v>14300</c:v>
                </c:pt>
                <c:pt idx="16">
                  <c:v>18600</c:v>
                </c:pt>
                <c:pt idx="17">
                  <c:v>14217</c:v>
                </c:pt>
                <c:pt idx="18">
                  <c:v>12809</c:v>
                </c:pt>
                <c:pt idx="19">
                  <c:v>10846</c:v>
                </c:pt>
                <c:pt idx="20">
                  <c:v>12649</c:v>
                </c:pt>
                <c:pt idx="21">
                  <c:v>11507</c:v>
                </c:pt>
                <c:pt idx="22">
                  <c:v>9343</c:v>
                </c:pt>
                <c:pt idx="23">
                  <c:v>8443</c:v>
                </c:pt>
                <c:pt idx="24">
                  <c:v>9416</c:v>
                </c:pt>
                <c:pt idx="25">
                  <c:v>8945</c:v>
                </c:pt>
                <c:pt idx="26">
                  <c:v>8117</c:v>
                </c:pt>
                <c:pt idx="27">
                  <c:v>7875</c:v>
                </c:pt>
                <c:pt idx="28">
                  <c:v>8253</c:v>
                </c:pt>
                <c:pt idx="29">
                  <c:v>7897</c:v>
                </c:pt>
                <c:pt idx="30">
                  <c:v>5349</c:v>
                </c:pt>
                <c:pt idx="31">
                  <c:v>4317</c:v>
                </c:pt>
                <c:pt idx="32">
                  <c:v>2410.714512</c:v>
                </c:pt>
                <c:pt idx="33">
                  <c:v>1597.0681440000003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86-48A5-9395-C81FBB8C310D}"/>
            </c:ext>
          </c:extLst>
        </c:ser>
        <c:ser>
          <c:idx val="3"/>
          <c:order val="4"/>
          <c:tx>
            <c:strRef>
              <c:f>data!$E$5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data!$E$6:$E$39</c:f>
              <c:numCache>
                <c:formatCode>#,##0</c:formatCode>
                <c:ptCount val="34"/>
                <c:pt idx="0">
                  <c:v>28273</c:v>
                </c:pt>
                <c:pt idx="1">
                  <c:v>28742</c:v>
                </c:pt>
                <c:pt idx="2">
                  <c:v>31450</c:v>
                </c:pt>
                <c:pt idx="3">
                  <c:v>30008</c:v>
                </c:pt>
                <c:pt idx="4">
                  <c:v>32170</c:v>
                </c:pt>
                <c:pt idx="5">
                  <c:v>35094</c:v>
                </c:pt>
                <c:pt idx="6">
                  <c:v>34735</c:v>
                </c:pt>
                <c:pt idx="7">
                  <c:v>38897.625</c:v>
                </c:pt>
                <c:pt idx="8">
                  <c:v>44338.670999999995</c:v>
                </c:pt>
                <c:pt idx="9">
                  <c:v>40660</c:v>
                </c:pt>
                <c:pt idx="10">
                  <c:v>40870.491999999998</c:v>
                </c:pt>
                <c:pt idx="11">
                  <c:v>44398</c:v>
                </c:pt>
                <c:pt idx="12">
                  <c:v>42608.175999999999</c:v>
                </c:pt>
                <c:pt idx="13">
                  <c:v>43500</c:v>
                </c:pt>
                <c:pt idx="14">
                  <c:v>40500</c:v>
                </c:pt>
                <c:pt idx="15">
                  <c:v>37800</c:v>
                </c:pt>
                <c:pt idx="16">
                  <c:v>39200</c:v>
                </c:pt>
                <c:pt idx="17">
                  <c:v>37873</c:v>
                </c:pt>
                <c:pt idx="18">
                  <c:v>36614</c:v>
                </c:pt>
                <c:pt idx="19">
                  <c:v>29061</c:v>
                </c:pt>
                <c:pt idx="20">
                  <c:v>30820</c:v>
                </c:pt>
                <c:pt idx="21">
                  <c:v>26562</c:v>
                </c:pt>
                <c:pt idx="22">
                  <c:v>20798</c:v>
                </c:pt>
                <c:pt idx="23">
                  <c:v>19627</c:v>
                </c:pt>
                <c:pt idx="24">
                  <c:v>17153</c:v>
                </c:pt>
                <c:pt idx="25">
                  <c:v>15275</c:v>
                </c:pt>
                <c:pt idx="26">
                  <c:v>15587</c:v>
                </c:pt>
                <c:pt idx="27">
                  <c:v>13248</c:v>
                </c:pt>
                <c:pt idx="28">
                  <c:v>13730</c:v>
                </c:pt>
                <c:pt idx="29">
                  <c:v>12629</c:v>
                </c:pt>
                <c:pt idx="30">
                  <c:v>10571</c:v>
                </c:pt>
                <c:pt idx="31">
                  <c:v>11473</c:v>
                </c:pt>
                <c:pt idx="32">
                  <c:v>9342.7044710203136</c:v>
                </c:pt>
                <c:pt idx="33">
                  <c:v>6576.3031105783693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86-48A5-9395-C81FBB8C310D}"/>
            </c:ext>
          </c:extLst>
        </c:ser>
        <c:ser>
          <c:idx val="4"/>
          <c:order val="5"/>
          <c:tx>
            <c:strRef>
              <c:f>data!$F$5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data!$F$6:$F$39</c:f>
              <c:numCache>
                <c:formatCode>#,##0</c:formatCode>
                <c:ptCount val="34"/>
                <c:pt idx="0">
                  <c:v>13852</c:v>
                </c:pt>
                <c:pt idx="1">
                  <c:v>14142</c:v>
                </c:pt>
                <c:pt idx="2">
                  <c:v>13243</c:v>
                </c:pt>
                <c:pt idx="3">
                  <c:v>11090</c:v>
                </c:pt>
                <c:pt idx="4">
                  <c:v>10700</c:v>
                </c:pt>
                <c:pt idx="5">
                  <c:v>10030</c:v>
                </c:pt>
                <c:pt idx="6">
                  <c:v>8390</c:v>
                </c:pt>
                <c:pt idx="7">
                  <c:v>5707</c:v>
                </c:pt>
                <c:pt idx="8">
                  <c:v>4092</c:v>
                </c:pt>
                <c:pt idx="9">
                  <c:v>3846</c:v>
                </c:pt>
                <c:pt idx="10">
                  <c:v>3097</c:v>
                </c:pt>
                <c:pt idx="11">
                  <c:v>1325</c:v>
                </c:pt>
                <c:pt idx="12">
                  <c:v>962</c:v>
                </c:pt>
                <c:pt idx="13">
                  <c:v>900</c:v>
                </c:pt>
                <c:pt idx="14">
                  <c:v>1100</c:v>
                </c:pt>
                <c:pt idx="15">
                  <c:v>900</c:v>
                </c:pt>
                <c:pt idx="16">
                  <c:v>900</c:v>
                </c:pt>
                <c:pt idx="17">
                  <c:v>763</c:v>
                </c:pt>
                <c:pt idx="18">
                  <c:v>727</c:v>
                </c:pt>
                <c:pt idx="19">
                  <c:v>695</c:v>
                </c:pt>
                <c:pt idx="20">
                  <c:v>1048</c:v>
                </c:pt>
                <c:pt idx="21">
                  <c:v>549</c:v>
                </c:pt>
                <c:pt idx="22">
                  <c:v>586</c:v>
                </c:pt>
                <c:pt idx="23">
                  <c:v>228</c:v>
                </c:pt>
                <c:pt idx="24">
                  <c:v>59</c:v>
                </c:pt>
                <c:pt idx="25">
                  <c:v>1363</c:v>
                </c:pt>
                <c:pt idx="26">
                  <c:v>3179</c:v>
                </c:pt>
                <c:pt idx="27">
                  <c:v>2536</c:v>
                </c:pt>
                <c:pt idx="28">
                  <c:v>2062</c:v>
                </c:pt>
                <c:pt idx="29">
                  <c:v>2003</c:v>
                </c:pt>
                <c:pt idx="30">
                  <c:v>1649</c:v>
                </c:pt>
                <c:pt idx="31">
                  <c:v>2103</c:v>
                </c:pt>
                <c:pt idx="32">
                  <c:v>2295.075096</c:v>
                </c:pt>
                <c:pt idx="33">
                  <c:v>433.7885479073172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86-48A5-9395-C81FBB8C310D}"/>
            </c:ext>
          </c:extLst>
        </c:ser>
        <c:ser>
          <c:idx val="5"/>
          <c:order val="6"/>
          <c:tx>
            <c:strRef>
              <c:f>data!$G$5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data!$G$6:$G$39</c:f>
              <c:numCache>
                <c:formatCode>#,##0</c:formatCode>
                <c:ptCount val="34"/>
                <c:pt idx="0">
                  <c:v>12181</c:v>
                </c:pt>
                <c:pt idx="1">
                  <c:v>11611</c:v>
                </c:pt>
                <c:pt idx="2">
                  <c:v>10486</c:v>
                </c:pt>
                <c:pt idx="3">
                  <c:v>10805</c:v>
                </c:pt>
                <c:pt idx="4">
                  <c:v>11953</c:v>
                </c:pt>
                <c:pt idx="5">
                  <c:v>18218</c:v>
                </c:pt>
                <c:pt idx="6">
                  <c:v>21012</c:v>
                </c:pt>
                <c:pt idx="7">
                  <c:v>16756.5</c:v>
                </c:pt>
                <c:pt idx="8">
                  <c:v>15558</c:v>
                </c:pt>
                <c:pt idx="9">
                  <c:v>15720</c:v>
                </c:pt>
                <c:pt idx="10">
                  <c:v>14320</c:v>
                </c:pt>
                <c:pt idx="11">
                  <c:v>13635</c:v>
                </c:pt>
                <c:pt idx="12">
                  <c:v>15499.5</c:v>
                </c:pt>
                <c:pt idx="13">
                  <c:v>12500</c:v>
                </c:pt>
                <c:pt idx="14">
                  <c:v>12300</c:v>
                </c:pt>
                <c:pt idx="15">
                  <c:v>9800</c:v>
                </c:pt>
                <c:pt idx="16">
                  <c:v>11000</c:v>
                </c:pt>
                <c:pt idx="17">
                  <c:v>9759</c:v>
                </c:pt>
                <c:pt idx="18">
                  <c:v>8198</c:v>
                </c:pt>
                <c:pt idx="19">
                  <c:v>5036</c:v>
                </c:pt>
                <c:pt idx="20">
                  <c:v>6217</c:v>
                </c:pt>
                <c:pt idx="21">
                  <c:v>5460</c:v>
                </c:pt>
                <c:pt idx="22">
                  <c:v>5372</c:v>
                </c:pt>
                <c:pt idx="23">
                  <c:v>5440</c:v>
                </c:pt>
                <c:pt idx="24">
                  <c:v>5300</c:v>
                </c:pt>
                <c:pt idx="25">
                  <c:v>5628</c:v>
                </c:pt>
                <c:pt idx="26">
                  <c:v>5788</c:v>
                </c:pt>
                <c:pt idx="27">
                  <c:v>5454</c:v>
                </c:pt>
                <c:pt idx="28">
                  <c:v>4918</c:v>
                </c:pt>
                <c:pt idx="29">
                  <c:v>5080</c:v>
                </c:pt>
                <c:pt idx="30">
                  <c:v>4197</c:v>
                </c:pt>
                <c:pt idx="31">
                  <c:v>3942</c:v>
                </c:pt>
                <c:pt idx="32">
                  <c:v>4575.9891614974558</c:v>
                </c:pt>
                <c:pt idx="33">
                  <c:v>4519.0303108073158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86-48A5-9395-C81FBB8C310D}"/>
            </c:ext>
          </c:extLst>
        </c:ser>
        <c:ser>
          <c:idx val="6"/>
          <c:order val="7"/>
          <c:tx>
            <c:strRef>
              <c:f>data!$H$5</c:f>
              <c:strCache>
                <c:ptCount val="1"/>
                <c:pt idx="0">
                  <c:v>Muut (fos. osuus)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data!$A$6:$A$39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data!$H$6:$H$39</c:f>
              <c:numCache>
                <c:formatCode>General</c:formatCode>
                <c:ptCount val="34"/>
                <c:pt idx="15" formatCode="#,##0">
                  <c:v>4400</c:v>
                </c:pt>
                <c:pt idx="16" formatCode="#,##0">
                  <c:v>4200</c:v>
                </c:pt>
                <c:pt idx="17" formatCode="#,##0">
                  <c:v>2009</c:v>
                </c:pt>
                <c:pt idx="18" formatCode="#,##0">
                  <c:v>2280</c:v>
                </c:pt>
                <c:pt idx="19" formatCode="#,##0">
                  <c:v>1770</c:v>
                </c:pt>
                <c:pt idx="20" formatCode="#,##0">
                  <c:v>1910</c:v>
                </c:pt>
                <c:pt idx="21" formatCode="#,##0">
                  <c:v>1990</c:v>
                </c:pt>
                <c:pt idx="22" formatCode="#,##0">
                  <c:v>2077</c:v>
                </c:pt>
                <c:pt idx="23" formatCode="#,##0">
                  <c:v>2718</c:v>
                </c:pt>
                <c:pt idx="24" formatCode="#,##0">
                  <c:v>1652</c:v>
                </c:pt>
                <c:pt idx="25" formatCode="#,##0">
                  <c:v>1624</c:v>
                </c:pt>
                <c:pt idx="26" formatCode="#,##0">
                  <c:v>1734</c:v>
                </c:pt>
                <c:pt idx="27" formatCode="#,##0">
                  <c:v>2093</c:v>
                </c:pt>
                <c:pt idx="28" formatCode="#,##0">
                  <c:v>3202</c:v>
                </c:pt>
                <c:pt idx="29" formatCode="#,##0">
                  <c:v>3065</c:v>
                </c:pt>
                <c:pt idx="30" formatCode="#,##0">
                  <c:v>3411</c:v>
                </c:pt>
                <c:pt idx="31" formatCode="#,##0">
                  <c:v>3498</c:v>
                </c:pt>
                <c:pt idx="32" formatCode="#,##0">
                  <c:v>1381.0266642037404</c:v>
                </c:pt>
                <c:pt idx="33" formatCode="#,##0">
                  <c:v>1616.4048008918878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86-48A5-9395-C81FBB8C3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497217920"/>
        <c:axId val="2001346048"/>
      </c:barChart>
      <c:catAx>
        <c:axId val="1497217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013460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0134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97217920"/>
        <c:crosses val="autoZero"/>
        <c:crossBetween val="between"/>
        <c:majorUnit val="25000"/>
        <c:dispUnits>
          <c:builtInUnit val="thousands"/>
          <c:dispUnitsLbl>
            <c:layout>
              <c:manualLayout>
                <c:xMode val="edge"/>
                <c:yMode val="edge"/>
                <c:x val="1.0327761678536943E-3"/>
                <c:y val="2.0184162203106073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fi-FI"/>
                    <a:t>1000 Tj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809897211435148E-2"/>
          <c:y val="3.7467526543762598E-2"/>
          <c:w val="0.92579052245048243"/>
          <c:h val="6.8374087858638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6.6.2024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6.6.2024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6.6.2024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AF695BE-B5E1-DD69-C49F-8AB60A04EB8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317CD5C-BA26-E0D9-62FE-6E93DDE4456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8486E99-4CF2-EC54-73B4-567FA9C541D3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21CCD07B-472D-6DA0-089E-0F559194E9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4A576CF-44DE-112C-F483-D688B27FD99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1EE389C-4FD6-7A6D-8B07-B8DABFB3CB4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85E72E7-3402-59EA-408D-9AC22A5E38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722158DC-AD64-C75B-FF05-8E511F13799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616A036-18BE-B8EF-4FC9-39B20617B252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6.6.2024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9D8B202-A9E0-078D-CAD5-B08345E3CDA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2DE0A5B-7972-73B9-4169-C33DB36B7AA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1B4D9D3-C358-26B3-6A78-24BA207D2C6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6.6.2024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A0FCD58-F59D-4635-B783-77F88979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tehdaspolttoaineiden osuudet</a:t>
            </a:r>
            <a:br>
              <a:rPr lang="fi-FI" dirty="0"/>
            </a:br>
            <a:r>
              <a:rPr lang="fi-FI" dirty="0"/>
              <a:t>vuonna 2023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96AF2E27-F746-6ABE-7D38-75BD9770E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5864" y="1414272"/>
            <a:ext cx="4120786" cy="4291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b="1" dirty="0"/>
              <a:t>Metsäteollisuus käytti tehdaspolttoaineita yhteensä 178 565 TJ vuonna 2023.</a:t>
            </a:r>
          </a:p>
          <a:p>
            <a:pPr marL="0" indent="0" algn="ctr">
              <a:buNone/>
            </a:pPr>
            <a:endParaRPr lang="fi-FI" sz="2400" b="1" dirty="0"/>
          </a:p>
          <a:p>
            <a:pPr marL="0" indent="0" algn="ctr">
              <a:buNone/>
            </a:pPr>
            <a:endParaRPr lang="fi-FI" sz="2400" b="1" dirty="0"/>
          </a:p>
          <a:p>
            <a:pPr marL="0" indent="0" algn="ctr">
              <a:buNone/>
            </a:pPr>
            <a:r>
              <a:rPr lang="fi-FI" sz="2400" b="1" dirty="0"/>
              <a:t>Tehdaspolttoaineista peräti </a:t>
            </a:r>
          </a:p>
          <a:p>
            <a:pPr marL="0" indent="0" algn="ctr">
              <a:buNone/>
            </a:pPr>
            <a:r>
              <a:rPr lang="fi-FI" sz="2400" b="1" dirty="0"/>
              <a:t>92 prosenttia oli uusiutuvaa vuonna 2023.</a:t>
            </a:r>
            <a:endParaRPr lang="en-GB" sz="2400" b="1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9CD0B4DA-EE69-D07F-2F95-F1ED9BAFC49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41881082"/>
              </p:ext>
            </p:extLst>
          </p:nvPr>
        </p:nvGraphicFramePr>
        <p:xfrm>
          <a:off x="744538" y="1839913"/>
          <a:ext cx="5351462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02079D5-AB8A-41DB-A137-BD13BE7A8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780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4DEB8DF-35F6-45FC-8E5A-011407C61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2B66082-5118-45CE-87F4-BA61B5E1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tehdaspolttoaineet Suomessa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B7FAE9AC-93EF-4140-8B1B-EA83FB6E2C35}"/>
              </a:ext>
            </a:extLst>
          </p:cNvPr>
          <p:cNvSpPr/>
          <p:nvPr/>
        </p:nvSpPr>
        <p:spPr>
          <a:xfrm>
            <a:off x="7666192" y="6424401"/>
            <a:ext cx="4146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i="1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HUOM Tilaston laadintaperusteet muuttuivat vuonna 2007.   </a:t>
            </a:r>
            <a:endParaRPr lang="fi-FI" i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BC3564C-81B7-7B5D-9BA3-C1A88A9BB0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620439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510819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37</Words>
  <Application>Microsoft Office PowerPoint</Application>
  <PresentationFormat>Laajakuva</PresentationFormat>
  <Paragraphs>10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Tekstikalvopohja</vt:lpstr>
      <vt:lpstr>Metsäteollisuuden tehdaspolttoaineiden osuudet vuonna 2023</vt:lpstr>
      <vt:lpstr>Metsäteollisuuden tehdaspolttoaineet Suomessa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tehdaspolttoaineet Suomessa</dc:title>
  <dc:creator/>
  <cp:keywords/>
  <cp:lastModifiedBy/>
  <cp:revision>1</cp:revision>
  <dcterms:created xsi:type="dcterms:W3CDTF">2020-08-14T12:20:09Z</dcterms:created>
  <dcterms:modified xsi:type="dcterms:W3CDTF">2024-06-06T05:38:34Z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Tilastokeskus</vt:lpwstr>
  </property>
  <property fmtid="{D5CDD505-2E9C-101B-9397-08002B2CF9AE}" pid="32" name="Owner">
    <vt:lpwstr>Marjukka Rautavirta</vt:lpwstr>
  </property>
  <property fmtid="{D5CDD505-2E9C-101B-9397-08002B2CF9AE}" pid="33" name="GroupID">
    <vt:lpwstr/>
  </property>
  <property fmtid="{D5CDD505-2E9C-101B-9397-08002B2CF9AE}" pid="34" name="Security">
    <vt:lpwstr/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2024-06-05T08:59:30Z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22468840-cbf4-4374-a1ad-02a1bf896b33</vt:lpwstr>
  </property>
  <property fmtid="{D5CDD505-2E9C-101B-9397-08002B2CF9AE}" pid="41" name="MSIP_Label_b616c8f7-5329-45c1-b6df-378d2db7d954_ContentBits">
    <vt:lpwstr>0</vt:lpwstr>
  </property>
</Properties>
</file>