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61" r:id="rId2"/>
    <p:sldId id="260" r:id="rId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98" userDrawn="1">
          <p15:clr>
            <a:srgbClr val="A4A3A4"/>
          </p15:clr>
        </p15:guide>
        <p15:guide id="2" pos="551" userDrawn="1">
          <p15:clr>
            <a:srgbClr val="A4A3A4"/>
          </p15:clr>
        </p15:guide>
        <p15:guide id="3" pos="5972" userDrawn="1">
          <p15:clr>
            <a:srgbClr val="A4A3A4"/>
          </p15:clr>
        </p15:guide>
        <p15:guide id="4" orient="horz" pos="3589" userDrawn="1">
          <p15:clr>
            <a:srgbClr val="A4A3A4"/>
          </p15:clr>
        </p15:guide>
        <p15:guide id="5" orient="horz" pos="86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E9A1"/>
    <a:srgbClr val="B5E3A1"/>
    <a:srgbClr val="58594A"/>
    <a:srgbClr val="85D0F3"/>
    <a:srgbClr val="17A526"/>
    <a:srgbClr val="8787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9" autoAdjust="0"/>
    <p:restoredTop sz="94678" autoAdjust="0"/>
  </p:normalViewPr>
  <p:slideViewPr>
    <p:cSldViewPr snapToGrid="0" snapToObjects="1" showGuides="1">
      <p:cViewPr varScale="1">
        <p:scale>
          <a:sx n="114" d="100"/>
          <a:sy n="114" d="100"/>
        </p:scale>
        <p:origin x="354" y="102"/>
      </p:cViewPr>
      <p:guideLst>
        <p:guide orient="horz" pos="3498"/>
        <p:guide pos="551"/>
        <p:guide pos="5972"/>
        <p:guide orient="horz" pos="3589"/>
        <p:guide orient="horz" pos="8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4" d="100"/>
          <a:sy n="94" d="100"/>
        </p:scale>
        <p:origin x="375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920E199-B762-D64A-A7F0-21A7BE620F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01F764-0F4C-A64B-8AC2-5016FB74DC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EF2F23-DA50-4146-8383-3E585F7267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44BDB-4F38-8349-80B4-5EE2B52EDCFF}" type="slidenum">
              <a:rPr lang="fi-FI" smtClean="0"/>
              <a:t>‹#›</a:t>
            </a:fld>
            <a:endParaRPr lang="fi-F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4FC6956-5781-8D43-ADC8-71B346F5FD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5CB36-8C9F-A043-9700-704CA117CB51}" type="datetimeFigureOut">
              <a:rPr lang="fi-FI" smtClean="0"/>
              <a:t>25.4.2024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9829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A83AA-AA2C-6A4A-B056-614432B0C774}" type="datetimeFigureOut">
              <a:rPr lang="fi-FI" smtClean="0"/>
              <a:t>25.4.2024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65D5B-E391-4540-B1D3-B24AC8736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1664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kuvapaikalla" preserve="1" userDrawn="1">
  <p:cSld name="title_slid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FAC7C955-DA2F-1448-8363-505EB94817A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97600" y="0"/>
            <a:ext cx="5292000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valokuva </a:t>
            </a:r>
            <a:r>
              <a:rPr lang="fi-FI" dirty="0" err="1"/>
              <a:t>Kameleon</a:t>
            </a:r>
            <a:r>
              <a:rPr lang="fi-FI" dirty="0"/>
              <a:t> välilehdeltä Kuvagalleria tai napsauttamalla kuvaketta</a:t>
            </a:r>
          </a:p>
        </p:txBody>
      </p:sp>
      <p:pic>
        <p:nvPicPr>
          <p:cNvPr id="18" name="dtitlelogoshape">
            <a:extLst>
              <a:ext uri="{FF2B5EF4-FFF2-40B4-BE49-F238E27FC236}">
                <a16:creationId xmlns:a16="http://schemas.microsoft.com/office/drawing/2014/main" id="{C1A1051A-2102-044D-823E-EBBE4C152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23" y="5568634"/>
            <a:ext cx="3218762" cy="547845"/>
          </a:xfrm>
          <a:prstGeom prst="rect">
            <a:avLst/>
          </a:prstGeom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087C93FA-7150-4107-BD02-B0F3C61A15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9600" y="363795"/>
            <a:ext cx="6304490" cy="2620606"/>
          </a:xfrm>
        </p:spPr>
        <p:txBody>
          <a:bodyPr tIns="0" bIns="0" anchor="b" anchorCtr="0"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3AAF16EA-E806-4F3B-8D54-55B5E448C5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8800" y="3117599"/>
            <a:ext cx="6315290" cy="1125019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 alaotsikko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D0460D9-4BE0-4477-A717-E061943A04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9600" y="4774883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i-FI" sz="2000" smtClean="0">
                <a:solidFill>
                  <a:schemeClr val="tx1"/>
                </a:solidFill>
              </a:defRPr>
            </a:lvl1pPr>
          </a:lstStyle>
          <a:p>
            <a:r>
              <a:rPr lang="fi-FI"/>
              <a:t>25.4.2024</a:t>
            </a:r>
          </a:p>
        </p:txBody>
      </p:sp>
      <p:sp>
        <p:nvSpPr>
          <p:cNvPr id="8" name="DUName">
            <a:extLst>
              <a:ext uri="{FF2B5EF4-FFF2-40B4-BE49-F238E27FC236}">
                <a16:creationId xmlns:a16="http://schemas.microsoft.com/office/drawing/2014/main" id="{2A64F931-48AE-4641-8266-D1A73AF23F18}"/>
              </a:ext>
            </a:extLst>
          </p:cNvPr>
          <p:cNvSpPr txBox="1">
            <a:spLocks/>
          </p:cNvSpPr>
          <p:nvPr userDrawn="1"/>
        </p:nvSpPr>
        <p:spPr>
          <a:xfrm>
            <a:off x="478800" y="4394271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lang="fi-FI" sz="10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i-FI" sz="2000" dirty="0">
              <a:solidFill>
                <a:schemeClr val="tx1"/>
              </a:solidFill>
            </a:endParaRPr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5B2B150C-058A-4AAF-A6B7-8C299D589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568196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3254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aaltopahvikuvalla" preserve="1" userDrawn="1">
  <p:cSld name="subtilte_slide_aaltopahviru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sisä, istuminen, pöytä, banaani&#10;&#10;Kuvaus luotu automaattisesti">
            <a:extLst>
              <a:ext uri="{FF2B5EF4-FFF2-40B4-BE49-F238E27FC236}">
                <a16:creationId xmlns:a16="http://schemas.microsoft.com/office/drawing/2014/main" id="{2D8B7CEC-246E-4FCA-BDB9-B47EFD2FF2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0981" y="0"/>
            <a:ext cx="5281938" cy="6858000"/>
          </a:xfrm>
          <a:prstGeom prst="rect">
            <a:avLst/>
          </a:prstGeom>
        </p:spPr>
      </p:pic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25.4.2024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B07DEC4F-8D47-460E-AEDB-CF1B60977A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2B78B2C8-5AC7-B3F6-68FC-A8E39663F010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390831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pilvikuvalla" preserve="1" userDrawn="1">
  <p:cSld name="subtilte_slide_pilv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ulko, pilvinen, pilvet, lentävä&#10;&#10;Kuvaus luotu automaattisesti">
            <a:extLst>
              <a:ext uri="{FF2B5EF4-FFF2-40B4-BE49-F238E27FC236}">
                <a16:creationId xmlns:a16="http://schemas.microsoft.com/office/drawing/2014/main" id="{D26B070C-9980-4BEA-9008-EA60AD26C4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0979" y="0"/>
            <a:ext cx="5281938" cy="6858000"/>
          </a:xfrm>
          <a:prstGeom prst="rect">
            <a:avLst/>
          </a:prstGeom>
        </p:spPr>
      </p:pic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25.4.2024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C070A6AE-34F3-437C-827C-F2C6E61061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E022D73D-A610-C095-10AA-B0FBF553B520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3023879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kuvapaikalla" preserve="1" userDrawn="1">
  <p:cSld name="subtilte_slide_picture_pl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25.4.2024</a:t>
            </a:r>
          </a:p>
        </p:txBody>
      </p:sp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E0C36D7A-CD07-401E-8192-94AA27DE716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97055" y="0"/>
            <a:ext cx="5281612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valokuva </a:t>
            </a:r>
            <a:r>
              <a:rPr lang="fi-FI" dirty="0" err="1"/>
              <a:t>Kameleon</a:t>
            </a:r>
            <a:r>
              <a:rPr lang="fi-FI" dirty="0"/>
              <a:t> välilehdeltä Kuvagalleria tai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4248FBDF-AA11-4A95-A47C-5CE8B2327E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162D1395-AE6E-D920-368A-BE58FB374B2C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28879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ppudia" preserve="1" userDrawn="1">
  <p:cSld name="end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0F28FEEC-3BFE-459E-9537-9A066B8AAE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51200" y="1141476"/>
            <a:ext cx="4587240" cy="4575048"/>
          </a:xfrm>
          <a:prstGeom prst="rect">
            <a:avLst/>
          </a:prstGeom>
        </p:spPr>
      </p:pic>
      <p:sp>
        <p:nvSpPr>
          <p:cNvPr id="2" name="d_lahde">
            <a:extLst>
              <a:ext uri="{FF2B5EF4-FFF2-40B4-BE49-F238E27FC236}">
                <a16:creationId xmlns:a16="http://schemas.microsoft.com/office/drawing/2014/main" id="{CACA169D-51D1-DDB1-BD15-D0D24AFFEC29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733771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A6B3-CB3D-8F47-A81E-48885D22A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ACF4DAD1-3A69-C142-BDE9-9E0DC1BBE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E4CAE-8655-5D40-8396-6E1E42B08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9670" y="1440000"/>
            <a:ext cx="10687793" cy="471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0E119-865C-EF49-AB4E-47AF149DE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39888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25.4.2024</a:t>
            </a:r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D069A438-09C9-4CD1-95FB-5AADAF3812A1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1322865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, graafi ja tila seliitteelle" preserve="1" userDrawn="1">
  <p:cSld name="title_and_content_empty_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A6B3-CB3D-8F47-A81E-48885D22A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ACF4DAD1-3A69-C142-BDE9-9E0DC1BBE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E4CAE-8655-5D40-8396-6E1E42B08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9670" y="1440000"/>
            <a:ext cx="7300800" cy="471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0E119-865C-EF49-AB4E-47AF149DE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39888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25.4.2024</a:t>
            </a:r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A2C6D4DB-8D1C-4F75-A5A8-D7B2BC3497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921" y="1439999"/>
            <a:ext cx="3308565" cy="471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8464F797-31AB-394F-A57D-EEE03D1A640D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308253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aksi sisältökohdetta väliotsikoilla" preserve="1" userDrawn="1">
  <p:cSld name="title_two_content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E18BC3-C71F-1F40-8265-FB7F5E6503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0CCE5E25-4848-EB46-9136-ED0A10CF8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9EF23142-3D3C-F044-8150-57AC95574F3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59600" y="1440000"/>
            <a:ext cx="5089525" cy="420372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C8703391-D147-0448-B90A-931413949C9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42781" y="1440000"/>
            <a:ext cx="5106873" cy="420373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D6AA817-A14F-FF48-B5EF-D0E10D035D3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25.4.2024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E1DD3D1-C9EC-4205-9824-EB76ADE4310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0413" y="2016000"/>
            <a:ext cx="5106873" cy="414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Sisällön paikkamerkki 3">
            <a:extLst>
              <a:ext uri="{FF2B5EF4-FFF2-40B4-BE49-F238E27FC236}">
                <a16:creationId xmlns:a16="http://schemas.microsoft.com/office/drawing/2014/main" id="{1D00C477-2AB1-456B-B72B-6A178868067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39892" y="2016000"/>
            <a:ext cx="5106873" cy="414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315E7443-A53E-7AAA-D977-B6730DDD0E06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602491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ä ja kuva" preserve="1" userDrawn="1">
  <p:cSld name="title_conten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Photo"/>
          <p:cNvSpPr>
            <a:spLocks noGrp="1"/>
          </p:cNvSpPr>
          <p:nvPr>
            <p:ph type="pic" sz="quarter" idx="14" hasCustomPrompt="1"/>
          </p:nvPr>
        </p:nvSpPr>
        <p:spPr>
          <a:xfrm>
            <a:off x="6897600" y="0"/>
            <a:ext cx="5292000" cy="6868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dirty="0"/>
              <a:t>Lisää valokuva </a:t>
            </a:r>
            <a:r>
              <a:rPr lang="fi-FI" dirty="0" err="1"/>
              <a:t>Kameleon</a:t>
            </a:r>
            <a:r>
              <a:rPr lang="fi-FI" dirty="0"/>
              <a:t> välilehdeltä Kuvagalleria tai napsauttamalla kuvaketta</a:t>
            </a:r>
          </a:p>
        </p:txBody>
      </p:sp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5336307" cy="1267746"/>
          </a:xfrm>
        </p:spPr>
        <p:txBody>
          <a:bodyPr/>
          <a:lstStyle>
            <a:lvl1pPr algn="l">
              <a:defRPr sz="3200" cap="none" baseline="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25.4.2024</a:t>
            </a:r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44E2F194-21B6-4684-B8A0-703CBCD1316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44514" y="1840675"/>
            <a:ext cx="5351485" cy="44109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434DBB5-2665-4313-BB6F-9FA2D95132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F091FFB7-BF5F-F929-2C3C-87B53C33B8AA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1650753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, sisältö ja kaksi kuvaa" preserve="1" userDrawn="1">
  <p:cSld name="title_content_two_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C14A879C-D0C2-4202-BEEC-2A2E70EAB27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853364" y="3429000"/>
            <a:ext cx="5294327" cy="334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5336307" cy="1267746"/>
          </a:xfrm>
        </p:spPr>
        <p:txBody>
          <a:bodyPr/>
          <a:lstStyle>
            <a:lvl1pPr algn="l">
              <a:defRPr sz="3200" cap="none" baseline="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C567358-739E-E245-AC37-B69830A464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25.4.2024</a:t>
            </a:r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2FC9C602-9A8A-4E8E-B582-95F10872FBF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0413" y="1840675"/>
            <a:ext cx="5351486" cy="441135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Sisällön paikkamerkki 3">
            <a:extLst>
              <a:ext uri="{FF2B5EF4-FFF2-40B4-BE49-F238E27FC236}">
                <a16:creationId xmlns:a16="http://schemas.microsoft.com/office/drawing/2014/main" id="{C98B356A-C02A-475A-BBC7-AB9C9EDFC71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853365" y="36000"/>
            <a:ext cx="5294327" cy="334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21283CA2-FEA7-4DA4-84BA-197EB032A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BC9B111D-394C-1151-7CB8-B859A9CC21D5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2781293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ä ja slogan (vihreä tausta)" preserve="1" userDrawn="1">
  <p:cSld name="title_content_sloga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5336307" cy="1267746"/>
          </a:xfrm>
        </p:spPr>
        <p:txBody>
          <a:bodyPr/>
          <a:lstStyle>
            <a:lvl1pPr algn="l">
              <a:defRPr sz="3200" cap="none" baseline="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7AAFB5-1906-3D40-93A2-CB76400FAD65}"/>
              </a:ext>
            </a:extLst>
          </p:cNvPr>
          <p:cNvSpPr/>
          <p:nvPr userDrawn="1"/>
        </p:nvSpPr>
        <p:spPr>
          <a:xfrm>
            <a:off x="6840514" y="0"/>
            <a:ext cx="5351486" cy="685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100" dirty="0" err="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9D1A27-B895-1A42-AFA3-236D0273B1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55864" y="1383160"/>
            <a:ext cx="4120786" cy="336136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Tähän</a:t>
            </a:r>
            <a:r>
              <a:rPr lang="en-GB" dirty="0"/>
              <a:t> </a:t>
            </a:r>
            <a:r>
              <a:rPr lang="en-GB" dirty="0" err="1"/>
              <a:t>lainaus</a:t>
            </a:r>
            <a:r>
              <a:rPr lang="en-GB" dirty="0"/>
              <a:t> tai </a:t>
            </a:r>
            <a:r>
              <a:rPr lang="en-GB" dirty="0" err="1"/>
              <a:t>nosto</a:t>
            </a:r>
            <a:endParaRPr lang="fi-FI" dirty="0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E24E172B-E61E-4E9D-AA95-F2EB6D4CF7F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44514" y="1840675"/>
            <a:ext cx="5351485" cy="444698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5258FA17-5238-4491-84C7-75BA8F132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293E101-5A2B-4FEA-B87E-1BC0B08E25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25.4.2024</a:t>
            </a:r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EC6AF6D4-8BB6-A08B-6164-8368E341F0F8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1642652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kuusimetsäkuvalla" preserve="1" userDrawn="1">
  <p:cSld name="subtilte_slide_kuusimets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ulko, kasvi, ruoho, vihreä&#10;&#10;Kuvaus luotu automaattisesti">
            <a:extLst>
              <a:ext uri="{FF2B5EF4-FFF2-40B4-BE49-F238E27FC236}">
                <a16:creationId xmlns:a16="http://schemas.microsoft.com/office/drawing/2014/main" id="{89BFC2AF-24A7-45CC-A8BF-2273DDC71A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1595" y="-10873"/>
            <a:ext cx="5281938" cy="6858000"/>
          </a:xfrm>
          <a:prstGeom prst="rect">
            <a:avLst/>
          </a:prstGeom>
        </p:spPr>
      </p:pic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25.4.2024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6C54521D-862D-45BD-8F4E-0FC18AFE5D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DD3F227B-7ADD-75B3-FED3-DFCAFF0F042C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2930463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lautatapulikuvalla" preserve="1" userDrawn="1">
  <p:cSld name="subtilte_slide_lautatapu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ulko, rakennus, katu, sivu&#10;&#10;Kuvaus luotu automaattisesti">
            <a:extLst>
              <a:ext uri="{FF2B5EF4-FFF2-40B4-BE49-F238E27FC236}">
                <a16:creationId xmlns:a16="http://schemas.microsoft.com/office/drawing/2014/main" id="{AA034375-BA2C-4707-B5C0-460E551550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0982" y="0"/>
            <a:ext cx="5281938" cy="6858000"/>
          </a:xfrm>
          <a:prstGeom prst="rect">
            <a:avLst/>
          </a:prstGeom>
        </p:spPr>
      </p:pic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/>
              <a:t>Lisää väliotsikko</a:t>
            </a:r>
            <a:endParaRPr lang="fi-FI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25.4.2024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659857A7-4588-4320-B874-283C0351AE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F1514D22-F58C-EFE5-9B7C-EC66A0208850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3479021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59693" y="1440000"/>
            <a:ext cx="10687793" cy="471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9" name="dlogoplaceholder" hidden="1"/>
          <p:cNvSpPr txBox="1"/>
          <p:nvPr userDrawn="1"/>
        </p:nvSpPr>
        <p:spPr>
          <a:xfrm>
            <a:off x="9337232" y="324000"/>
            <a:ext cx="1706844" cy="338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fi-FI" sz="800"/>
          </a:p>
        </p:txBody>
      </p:sp>
      <p:pic>
        <p:nvPicPr>
          <p:cNvPr id="7" name="dlogoshape">
            <a:extLst>
              <a:ext uri="{FF2B5EF4-FFF2-40B4-BE49-F238E27FC236}">
                <a16:creationId xmlns:a16="http://schemas.microsoft.com/office/drawing/2014/main" id="{BB2D5D97-EC59-497F-8A4A-2A10BF2E030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63" y="6398996"/>
            <a:ext cx="1988206" cy="338400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algn="ctr"/>
            <a:r>
              <a:rPr lang="fi-FI"/>
              <a:t>25.4.2024</a:t>
            </a:r>
          </a:p>
        </p:txBody>
      </p:sp>
    </p:spTree>
    <p:extLst>
      <p:ext uri="{BB962C8B-B14F-4D97-AF65-F5344CB8AC3E}">
        <p14:creationId xmlns:p14="http://schemas.microsoft.com/office/powerpoint/2010/main" val="2114745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3" r:id="rId2"/>
    <p:sldLayoutId id="2147483745" r:id="rId3"/>
    <p:sldLayoutId id="2147483706" r:id="rId4"/>
    <p:sldLayoutId id="2147483668" r:id="rId5"/>
    <p:sldLayoutId id="2147483726" r:id="rId6"/>
    <p:sldLayoutId id="2147483741" r:id="rId7"/>
    <p:sldLayoutId id="2147483743" r:id="rId8"/>
    <p:sldLayoutId id="2147483744" r:id="rId9"/>
    <p:sldLayoutId id="2147483742" r:id="rId10"/>
    <p:sldLayoutId id="2147483746" r:id="rId11"/>
    <p:sldLayoutId id="2147483747" r:id="rId12"/>
    <p:sldLayoutId id="2147483673" r:id="rId13"/>
  </p:sldLayoutIdLst>
  <p:hf hdr="0" ftr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lang="fi-FI" sz="3200" kern="1200" cap="none" baseline="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4400" indent="-2844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1200" cap="none" baseline="0">
          <a:solidFill>
            <a:srgbClr val="59594A"/>
          </a:solidFill>
          <a:latin typeface="+mn-lt"/>
          <a:ea typeface="+mn-ea"/>
          <a:cs typeface="+mn-cs"/>
        </a:defRPr>
      </a:lvl1pPr>
      <a:lvl2pPr marL="568800" indent="-28575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3200" indent="-284400" algn="l" defTabSz="91440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jpeg"/><Relationship Id="rId2" Type="http://schemas.openxmlformats.org/officeDocument/2006/relationships/oleObject" Target="file:///\\metsa\shares\yleiset\Yhteiset\Tilda\Perustietoa%20mets&#228;teollisuudesta\TuotantoJaTulliDatat\Nelj&#228;nnesVuosiTuotantoTaulukko\PIVOT_UUSI.xlsm!Kvartaali!R3S2:R13S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emf"/><Relationship Id="rId7" Type="http://schemas.openxmlformats.org/officeDocument/2006/relationships/image" Target="../media/image11.jpeg"/><Relationship Id="rId2" Type="http://schemas.openxmlformats.org/officeDocument/2006/relationships/oleObject" Target="file:///\\metsa\shares\yleiset\Yhteiset\Tilda\Perustietoa%20mets&#228;teollisuudesta\TuotantoJaTulliDatat\Nelj&#228;nnesVuosiTuotantoTaulukko\PIVOT_UUSI.xlsm!vuosi!R3S2:R15S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102A5BC6-2C92-4B8A-9ACD-527208E62C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1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32663DCD-D7CF-41FD-B973-ABD7574BC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Metsäteollisuuden 2024 ensimmäisen neljänneksen tuotanto verrattuna edelliseen vuoteen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FC1D714-CEF0-4B7B-8CFF-A3E6173DCA4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fi-FI"/>
              <a:t>25.4.2024</a:t>
            </a:r>
          </a:p>
        </p:txBody>
      </p:sp>
      <p:sp>
        <p:nvSpPr>
          <p:cNvPr id="6" name="Tekstiruutu 7">
            <a:extLst>
              <a:ext uri="{FF2B5EF4-FFF2-40B4-BE49-F238E27FC236}">
                <a16:creationId xmlns:a16="http://schemas.microsoft.com/office/drawing/2014/main" id="{479F5ABF-0420-4BCC-995A-05158C6FA1F9}"/>
              </a:ext>
            </a:extLst>
          </p:cNvPr>
          <p:cNvSpPr txBox="1"/>
          <p:nvPr/>
        </p:nvSpPr>
        <p:spPr>
          <a:xfrm>
            <a:off x="958977" y="5698147"/>
            <a:ext cx="2533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1" u="none" strike="noStrike" kern="1200" cap="none" spc="0" normalizeH="0" baseline="0" noProof="0" dirty="0">
                <a:ln>
                  <a:noFill/>
                </a:ln>
                <a:solidFill>
                  <a:srgbClr val="59594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Tuotantomäärät osittain estimoitu</a:t>
            </a:r>
          </a:p>
        </p:txBody>
      </p:sp>
      <p:graphicFrame>
        <p:nvGraphicFramePr>
          <p:cNvPr id="7" name="Objekti 6">
            <a:extLst>
              <a:ext uri="{FF2B5EF4-FFF2-40B4-BE49-F238E27FC236}">
                <a16:creationId xmlns:a16="http://schemas.microsoft.com/office/drawing/2014/main" id="{44AAD696-A05C-1C8F-EDE8-036287F556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60593"/>
              </p:ext>
            </p:extLst>
          </p:nvPr>
        </p:nvGraphicFramePr>
        <p:xfrm>
          <a:off x="1074738" y="1382713"/>
          <a:ext cx="8524875" cy="419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2" imgW="6581887" imgH="3238434" progId="Excel.SheetMacroEnabled.12">
                  <p:link updateAutomatic="1"/>
                </p:oleObj>
              </mc:Choice>
              <mc:Fallback>
                <p:oleObj name="Macro-Enabled Worksheet" r:id="rId2" imgW="6581887" imgH="3238434" progId="Excel.SheetMacroEnabled.12">
                  <p:link updateAutomatic="1"/>
                  <p:pic>
                    <p:nvPicPr>
                      <p:cNvPr id="7" name="Objekti 6">
                        <a:extLst>
                          <a:ext uri="{FF2B5EF4-FFF2-40B4-BE49-F238E27FC236}">
                            <a16:creationId xmlns:a16="http://schemas.microsoft.com/office/drawing/2014/main" id="{44AAD696-A05C-1C8F-EDE8-036287F556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74738" y="1382713"/>
                        <a:ext cx="8524875" cy="419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Kuva 8" descr="Kuva, joka sisältää kohteen pilvi, piha-, luonto, aalto&#10;&#10;Kuvaus luotu automaattisesti">
            <a:extLst>
              <a:ext uri="{FF2B5EF4-FFF2-40B4-BE49-F238E27FC236}">
                <a16:creationId xmlns:a16="http://schemas.microsoft.com/office/drawing/2014/main" id="{EC3CBC5F-3EE9-121F-F213-F86EBE968E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3860" y="3492956"/>
            <a:ext cx="756000" cy="504000"/>
          </a:xfrm>
          <a:prstGeom prst="rect">
            <a:avLst/>
          </a:prstGeom>
        </p:spPr>
      </p:pic>
      <p:pic>
        <p:nvPicPr>
          <p:cNvPr id="10" name="Kuva 9" descr="Kuva, joka sisältää kohteen kuvio, taide&#10;&#10;Kuvaus luotu automaattisesti">
            <a:extLst>
              <a:ext uri="{FF2B5EF4-FFF2-40B4-BE49-F238E27FC236}">
                <a16:creationId xmlns:a16="http://schemas.microsoft.com/office/drawing/2014/main" id="{49643148-994B-4AA9-8102-5E73CD262B5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3860" y="2815824"/>
            <a:ext cx="756000" cy="504000"/>
          </a:xfrm>
          <a:prstGeom prst="rect">
            <a:avLst/>
          </a:prstGeom>
        </p:spPr>
      </p:pic>
      <p:pic>
        <p:nvPicPr>
          <p:cNvPr id="11" name="Kuva 10" descr="Kuva, joka sisältää kohteen sisä-, tehdas&#10;&#10;Kuvaus luotu automaattisesti">
            <a:extLst>
              <a:ext uri="{FF2B5EF4-FFF2-40B4-BE49-F238E27FC236}">
                <a16:creationId xmlns:a16="http://schemas.microsoft.com/office/drawing/2014/main" id="{D1D50CE4-2F2A-D9C1-A694-9B302E1E7F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3860" y="2154169"/>
            <a:ext cx="754944" cy="504000"/>
          </a:xfrm>
          <a:prstGeom prst="rect">
            <a:avLst/>
          </a:prstGeom>
        </p:spPr>
      </p:pic>
      <p:pic>
        <p:nvPicPr>
          <p:cNvPr id="12" name="Kuva 11" descr="Kuva, joka sisältää kohteen puutavara, Lankku, rakennus, puinen&#10;&#10;Kuvaus luotu automaattisesti">
            <a:extLst>
              <a:ext uri="{FF2B5EF4-FFF2-40B4-BE49-F238E27FC236}">
                <a16:creationId xmlns:a16="http://schemas.microsoft.com/office/drawing/2014/main" id="{200A5DFA-10D4-01AD-6E92-CDBE503A749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2804" y="5006987"/>
            <a:ext cx="75600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07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i 3">
            <a:extLst>
              <a:ext uri="{FF2B5EF4-FFF2-40B4-BE49-F238E27FC236}">
                <a16:creationId xmlns:a16="http://schemas.microsoft.com/office/drawing/2014/main" id="{95E1B500-B9D9-A1A7-27D3-D51F6B6589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5129438"/>
              </p:ext>
            </p:extLst>
          </p:nvPr>
        </p:nvGraphicFramePr>
        <p:xfrm>
          <a:off x="874712" y="1376363"/>
          <a:ext cx="7658013" cy="4833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2" imgW="5905426" imgH="3727362" progId="Excel.SheetMacroEnabled.12">
                  <p:link updateAutomatic="1"/>
                </p:oleObj>
              </mc:Choice>
              <mc:Fallback>
                <p:oleObj name="Macro-Enabled Worksheet" r:id="rId2" imgW="5905426" imgH="3727362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74712" y="1376363"/>
                        <a:ext cx="7658013" cy="48336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102A5BC6-2C92-4B8A-9ACD-527208E62C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2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32663DCD-D7CF-41FD-B973-ABD7574BC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Metsäteollisuuden</a:t>
            </a:r>
            <a:r>
              <a:rPr lang="en-US" dirty="0"/>
              <a:t> tuotanto</a:t>
            </a:r>
            <a:endParaRPr lang="fi-FI" dirty="0"/>
          </a:p>
        </p:txBody>
      </p:sp>
      <p:sp>
        <p:nvSpPr>
          <p:cNvPr id="6" name="Tekstiruutu 7">
            <a:extLst>
              <a:ext uri="{FF2B5EF4-FFF2-40B4-BE49-F238E27FC236}">
                <a16:creationId xmlns:a16="http://schemas.microsoft.com/office/drawing/2014/main" id="{479F5ABF-0420-4BCC-995A-05158C6FA1F9}"/>
              </a:ext>
            </a:extLst>
          </p:cNvPr>
          <p:cNvSpPr txBox="1"/>
          <p:nvPr/>
        </p:nvSpPr>
        <p:spPr>
          <a:xfrm>
            <a:off x="874712" y="6219947"/>
            <a:ext cx="2533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1" u="none" strike="noStrike" kern="1200" cap="none" spc="0" normalizeH="0" baseline="0" noProof="0" dirty="0">
                <a:ln>
                  <a:noFill/>
                </a:ln>
                <a:solidFill>
                  <a:srgbClr val="59594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Tuotantomäärät osittain estimoitu</a:t>
            </a:r>
          </a:p>
        </p:txBody>
      </p:sp>
      <p:pic>
        <p:nvPicPr>
          <p:cNvPr id="9" name="Sellu" descr="Kuva, joka sisältää kohteen pilvi, piha-, luonto, aalto&#10;&#10;Kuvaus luotu automaattisesti">
            <a:extLst>
              <a:ext uri="{FF2B5EF4-FFF2-40B4-BE49-F238E27FC236}">
                <a16:creationId xmlns:a16="http://schemas.microsoft.com/office/drawing/2014/main" id="{EC3CBC5F-3EE9-121F-F213-F86EBE968E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3860" y="3492956"/>
            <a:ext cx="756000" cy="504000"/>
          </a:xfrm>
          <a:prstGeom prst="rect">
            <a:avLst/>
          </a:prstGeom>
        </p:spPr>
      </p:pic>
      <p:pic>
        <p:nvPicPr>
          <p:cNvPr id="10" name="Kartonki" descr="Kuva, joka sisältää kohteen kuvio, taide&#10;&#10;Kuvaus luotu automaattisesti">
            <a:extLst>
              <a:ext uri="{FF2B5EF4-FFF2-40B4-BE49-F238E27FC236}">
                <a16:creationId xmlns:a16="http://schemas.microsoft.com/office/drawing/2014/main" id="{49643148-994B-4AA9-8102-5E73CD262B5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3860" y="2815824"/>
            <a:ext cx="756000" cy="504000"/>
          </a:xfrm>
          <a:prstGeom prst="rect">
            <a:avLst/>
          </a:prstGeom>
        </p:spPr>
      </p:pic>
      <p:pic>
        <p:nvPicPr>
          <p:cNvPr id="11" name="Paperi" descr="Kuva, joka sisältää kohteen sisä-, tehdas&#10;&#10;Kuvaus luotu automaattisesti">
            <a:extLst>
              <a:ext uri="{FF2B5EF4-FFF2-40B4-BE49-F238E27FC236}">
                <a16:creationId xmlns:a16="http://schemas.microsoft.com/office/drawing/2014/main" id="{D1D50CE4-2F2A-D9C1-A694-9B302E1E7F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3860" y="2154169"/>
            <a:ext cx="754944" cy="504000"/>
          </a:xfrm>
          <a:prstGeom prst="rect">
            <a:avLst/>
          </a:prstGeom>
        </p:spPr>
      </p:pic>
      <p:pic>
        <p:nvPicPr>
          <p:cNvPr id="12" name="Sahatavara" descr="Kuva, joka sisältää kohteen puutavara, Lankku, rakennus, puinen&#10;&#10;Kuvaus luotu automaattisesti">
            <a:extLst>
              <a:ext uri="{FF2B5EF4-FFF2-40B4-BE49-F238E27FC236}">
                <a16:creationId xmlns:a16="http://schemas.microsoft.com/office/drawing/2014/main" id="{200A5DFA-10D4-01AD-6E92-CDBE503A749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2804" y="4975183"/>
            <a:ext cx="756000" cy="504000"/>
          </a:xfrm>
          <a:prstGeom prst="rect">
            <a:avLst/>
          </a:prstGeom>
        </p:spPr>
      </p:pic>
      <p:pic>
        <p:nvPicPr>
          <p:cNvPr id="13" name="Vaneri" descr="Kuva, joka sisältää kohteen puinen, Lankku, vaneri, puutavara&#10;&#10;Kuvaus luotu automaattisesti">
            <a:extLst>
              <a:ext uri="{FF2B5EF4-FFF2-40B4-BE49-F238E27FC236}">
                <a16:creationId xmlns:a16="http://schemas.microsoft.com/office/drawing/2014/main" id="{4283C7EF-C0C9-0A92-080F-5A21FFF7D6C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2804" y="5626058"/>
            <a:ext cx="756000" cy="504548"/>
          </a:xfrm>
          <a:prstGeom prst="rect">
            <a:avLst/>
          </a:prstGeo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20CEFAC-A139-C836-CD45-3A909B248EA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fi-FI"/>
              <a:t>25.4.2024</a:t>
            </a:r>
          </a:p>
        </p:txBody>
      </p:sp>
    </p:spTree>
    <p:extLst>
      <p:ext uri="{BB962C8B-B14F-4D97-AF65-F5344CB8AC3E}">
        <p14:creationId xmlns:p14="http://schemas.microsoft.com/office/powerpoint/2010/main" val="1663696261"/>
      </p:ext>
    </p:extLst>
  </p:cSld>
  <p:clrMapOvr>
    <a:masterClrMapping/>
  </p:clrMapOvr>
</p:sld>
</file>

<file path=ppt/theme/theme1.xml><?xml version="1.0" encoding="utf-8"?>
<a:theme xmlns:a="http://schemas.openxmlformats.org/drawingml/2006/main" name="Tekstikalvopohja">
  <a:themeElements>
    <a:clrScheme name="MT viralliset värit">
      <a:dk1>
        <a:srgbClr val="59594A"/>
      </a:dk1>
      <a:lt1>
        <a:sysClr val="window" lastClr="FFFFFF"/>
      </a:lt1>
      <a:dk2>
        <a:srgbClr val="85B526"/>
      </a:dk2>
      <a:lt2>
        <a:srgbClr val="EDEDED"/>
      </a:lt2>
      <a:accent1>
        <a:srgbClr val="85B526"/>
      </a:accent1>
      <a:accent2>
        <a:srgbClr val="59594A"/>
      </a:accent2>
      <a:accent3>
        <a:srgbClr val="EF7D00"/>
      </a:accent3>
      <a:accent4>
        <a:srgbClr val="0F72A2"/>
      </a:accent4>
      <a:accent5>
        <a:srgbClr val="E8548D"/>
      </a:accent5>
      <a:accent6>
        <a:srgbClr val="000000"/>
      </a:accent6>
      <a:hlink>
        <a:srgbClr val="59594A"/>
      </a:hlink>
      <a:folHlink>
        <a:srgbClr val="87878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/>
      </a:spPr>
      <a:bodyPr rtlCol="0" anchor="ctr"/>
      <a:lstStyle>
        <a:defPPr algn="ctr">
          <a:defRPr sz="21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etsäteollisuus_pohja.potx" id="{2937551B-1433-4C83-BDD7-E8E08F836FE1}" vid="{7EB92907-DF44-4AA5-AAF0-7407A51B6A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metsäteollisuus_pohja</Template>
  <TotalTime>4470</TotalTime>
  <Words>22</Words>
  <Application>Microsoft Office PowerPoint</Application>
  <PresentationFormat>Laajakuva</PresentationFormat>
  <Paragraphs>8</Paragraphs>
  <Slides>2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Linkit</vt:lpstr>
      </vt:variant>
      <vt:variant>
        <vt:i4>2</vt:i4>
      </vt:variant>
      <vt:variant>
        <vt:lpstr>Dian otsikot</vt:lpstr>
      </vt:variant>
      <vt:variant>
        <vt:i4>2</vt:i4>
      </vt:variant>
    </vt:vector>
  </HeadingPairs>
  <TitlesOfParts>
    <vt:vector size="7" baseType="lpstr">
      <vt:lpstr>Arial</vt:lpstr>
      <vt:lpstr>Calibri</vt:lpstr>
      <vt:lpstr>Tekstikalvopohja</vt:lpstr>
      <vt:lpstr>file:///\\metsa\shares\yleiset\Yhteiset\Tilda\Perustietoa%20metsäteollisuudesta\TuotantoJaTulliDatat\NeljännesVuosiTuotantoTaulukko\PIVOT_UUSI.xlsm!Kvartaali!R3S2:R13S9</vt:lpstr>
      <vt:lpstr>file:///\\metsa\shares\yleiset\Yhteiset\Tilda\Perustietoa%20metsäteollisuudesta\TuotantoJaTulliDatat\NeljännesVuosiTuotantoTaulukko\PIVOT_UUSI.xlsm!vuosi!R3S2:R15S7</vt:lpstr>
      <vt:lpstr>Metsäteollisuuden 2024 ensimmäisen neljänneksen tuotanto verrattuna edelliseen vuoteen</vt:lpstr>
      <vt:lpstr>Metsäteollisuuden tuotanto</vt:lpstr>
    </vt:vector>
  </TitlesOfParts>
  <Company>Metsäteollisuus 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Metsäteollisuuden 2023 neljännen neljänneksen tuotanto verrattuna edellisen vuoden vastaavaan ajankohtaan</dc:title>
  <dc:creator>Marjukka Rautavirta</dc:creator>
  <cp:keywords/>
  <cp:lastModifiedBy>Eskelinen Janne</cp:lastModifiedBy>
  <cp:revision>20</cp:revision>
  <dcterms:created xsi:type="dcterms:W3CDTF">2022-10-26T07:50:00Z</dcterms:created>
  <dcterms:modified xsi:type="dcterms:W3CDTF">2024-04-25T12:16:58Z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398.83.06.204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metsäteollisuus_pohja.potx</vt:lpwstr>
  </property>
  <property fmtid="{D5CDD505-2E9C-101B-9397-08002B2CF9AE}" pid="6" name="dvDefinition">
    <vt:lpwstr>252 (dd_default.xml)</vt:lpwstr>
  </property>
  <property fmtid="{D5CDD505-2E9C-101B-9397-08002B2CF9AE}" pid="7" name="dvDefinitionID">
    <vt:lpwstr>252</vt:lpwstr>
  </property>
  <property fmtid="{D5CDD505-2E9C-101B-9397-08002B2CF9AE}" pid="8" name="dvContentFile">
    <vt:lpwstr>dd_default.xml</vt:lpwstr>
  </property>
  <property fmtid="{D5CDD505-2E9C-101B-9397-08002B2CF9AE}" pid="9" name="dvGlobalVerID">
    <vt:lpwstr>398.90.05.211</vt:lpwstr>
  </property>
  <property fmtid="{D5CDD505-2E9C-101B-9397-08002B2CF9AE}" pid="10" name="dvDefinitionVersion">
    <vt:lpwstr>1.0 / 5.12.2019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0</vt:lpwstr>
  </property>
  <property fmtid="{D5CDD505-2E9C-101B-9397-08002B2CF9AE}" pid="15" name="dvDateExist">
    <vt:lpwstr>0</vt:lpwstr>
  </property>
  <property fmtid="{D5CDD505-2E9C-101B-9397-08002B2CF9AE}" pid="16" name="dvCategory">
    <vt:lpwstr>29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METE</vt:lpwstr>
  </property>
  <property fmtid="{D5CDD505-2E9C-101B-9397-08002B2CF9AE}" pid="21" name="dvSite">
    <vt:lpwstr>Yleinen</vt:lpwstr>
  </property>
  <property fmtid="{D5CDD505-2E9C-101B-9397-08002B2CF9AE}" pid="22" name="dvNumbering">
    <vt:lpwstr>0</vt:lpwstr>
  </property>
  <property fmtid="{D5CDD505-2E9C-101B-9397-08002B2CF9AE}" pid="23" name="dvDUname">
    <vt:lpwstr>Marjukka Rautavirta</vt:lpwstr>
  </property>
  <property fmtid="{D5CDD505-2E9C-101B-9397-08002B2CF9AE}" pid="24" name="dvDUdepartment">
    <vt:lpwstr/>
  </property>
  <property fmtid="{D5CDD505-2E9C-101B-9397-08002B2CF9AE}" pid="25" name="dvDate_Page">
    <vt:lpwstr>0</vt:lpwstr>
  </property>
  <property fmtid="{D5CDD505-2E9C-101B-9397-08002B2CF9AE}" pid="26" name="dvAuthor">
    <vt:lpwstr>Marjukka Rautavirta</vt:lpwstr>
  </property>
  <property fmtid="{D5CDD505-2E9C-101B-9397-08002B2CF9AE}" pid="27" name="dvAuthor_Page">
    <vt:lpwstr>0</vt:lpwstr>
  </property>
  <property fmtid="{D5CDD505-2E9C-101B-9397-08002B2CF9AE}" pid="28" name="dvSectorExist">
    <vt:lpwstr>0</vt:lpwstr>
  </property>
  <property fmtid="{D5CDD505-2E9C-101B-9397-08002B2CF9AE}" pid="29" name="dvSector">
    <vt:lpwstr/>
  </property>
  <property fmtid="{D5CDD505-2E9C-101B-9397-08002B2CF9AE}" pid="30" name="dvLahde">
    <vt:lpwstr>0</vt:lpwstr>
  </property>
  <property fmtid="{D5CDD505-2E9C-101B-9397-08002B2CF9AE}" pid="31" name="dvLahdetext">
    <vt:lpwstr>Metsäteollisuus ry</vt:lpwstr>
  </property>
  <property fmtid="{D5CDD505-2E9C-101B-9397-08002B2CF9AE}" pid="32" name="Owner">
    <vt:lpwstr>Marjukka Rautavirta</vt:lpwstr>
  </property>
</Properties>
</file>