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4" autoAdjust="0"/>
    <p:restoredTop sz="94678" autoAdjust="0"/>
  </p:normalViewPr>
  <p:slideViewPr>
    <p:cSldViewPr snapToGrid="0" snapToObjects="1" showGuides="1">
      <p:cViewPr varScale="1">
        <p:scale>
          <a:sx n="77" d="100"/>
          <a:sy n="77" d="100"/>
        </p:scale>
        <p:origin x="120" y="198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56079341386966E-2"/>
          <c:y val="9.7504866995642078E-2"/>
          <c:w val="0.38057455540355678"/>
          <c:h val="0.81576105139827271"/>
        </c:manualLayout>
      </c:layout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2AE-4DBC-9646-FC22A64DA3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AE-4DBC-9646-FC22A64DA3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2AE-4DBC-9646-FC22A64DA395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2AE-4DBC-9646-FC22A64DA3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AE-4DBC-9646-FC22A64DA395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AE-4DBC-9646-FC22A64DA395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2AE-4DBC-9646-FC22A64DA39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AE-4DBC-9646-FC22A64DA395}"/>
              </c:ext>
            </c:extLst>
          </c:dPt>
          <c:dLbls>
            <c:dLbl>
              <c:idx val="0"/>
              <c:layout>
                <c:manualLayout>
                  <c:x val="9.8873263677664996E-2"/>
                  <c:y val="-0.121171335632514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2AE-4DBC-9646-FC22A64DA395}"/>
                </c:ext>
              </c:extLst>
            </c:dLbl>
            <c:dLbl>
              <c:idx val="1"/>
              <c:layout>
                <c:manualLayout>
                  <c:x val="9.1228746959612181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AE-4DBC-9646-FC22A64DA395}"/>
                </c:ext>
              </c:extLst>
            </c:dLbl>
            <c:dLbl>
              <c:idx val="2"/>
              <c:layout>
                <c:manualLayout>
                  <c:x val="0.10086481043509569"/>
                  <c:y val="-2.2887918952808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528235669993164"/>
                      <c:h val="0.167270297099817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2AE-4DBC-9646-FC22A64DA395}"/>
                </c:ext>
              </c:extLst>
            </c:dLbl>
            <c:dLbl>
              <c:idx val="3"/>
              <c:layout>
                <c:manualLayout>
                  <c:x val="0.13944309096286447"/>
                  <c:y val="-8.07808904216762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AE-4DBC-9646-FC22A64DA395}"/>
                </c:ext>
              </c:extLst>
            </c:dLbl>
            <c:dLbl>
              <c:idx val="4"/>
              <c:layout>
                <c:manualLayout>
                  <c:x val="0.14660455818305732"/>
                  <c:y val="-5.52001691098115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453780664765525"/>
                      <c:h val="0.156661073491104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2AE-4DBC-9646-FC22A64DA395}"/>
                </c:ext>
              </c:extLst>
            </c:dLbl>
            <c:dLbl>
              <c:idx val="5"/>
              <c:layout>
                <c:manualLayout>
                  <c:x val="0.12194173335984236"/>
                  <c:y val="1.07707853895568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311286255913855"/>
                      <c:h val="0.192150811349693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2AE-4DBC-9646-FC22A64DA395}"/>
                </c:ext>
              </c:extLst>
            </c:dLbl>
            <c:dLbl>
              <c:idx val="6"/>
              <c:layout>
                <c:manualLayout>
                  <c:x val="0.11402999882291605"/>
                  <c:y val="0.1184786392851251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495465259705248"/>
                      <c:h val="0.165843168035701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82AE-4DBC-9646-FC22A64DA395}"/>
                </c:ext>
              </c:extLst>
            </c:dLbl>
            <c:dLbl>
              <c:idx val="7"/>
              <c:layout>
                <c:manualLayout>
                  <c:x val="3.9229929978347594E-2"/>
                  <c:y val="9.838539990357178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457936067530982"/>
                      <c:h val="0.165843168035701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2AE-4DBC-9646-FC22A64DA3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Taul1!$A$2:$A$9</c:f>
              <c:strCache>
                <c:ptCount val="8"/>
                <c:pt idx="0">
                  <c:v>Tekniikan koulutus</c:v>
                </c:pt>
                <c:pt idx="1">
                  <c:v>Maa- ja metsätalousala</c:v>
                </c:pt>
                <c:pt idx="2">
                  <c:v>Kaupallinen, hallinto, oikeustieteellinen ja yhteiskuntatieteellinen</c:v>
                </c:pt>
                <c:pt idx="3">
                  <c:v>Yleissivistävä (lukio)</c:v>
                </c:pt>
                <c:pt idx="4">
                  <c:v>Palvelualojen koulutus</c:v>
                </c:pt>
                <c:pt idx="5">
                  <c:v>Tietojenkäsittely ja tietoliikenne, luonnontieteellinen</c:v>
                </c:pt>
                <c:pt idx="6">
                  <c:v>Humanistiset, kasvatus- ja taidealat</c:v>
                </c:pt>
                <c:pt idx="7">
                  <c:v>Muu tai tuntematon koulutusala</c:v>
                </c:pt>
              </c:strCache>
            </c:strRef>
          </c:cat>
          <c:val>
            <c:numRef>
              <c:f>Taul1!$B$2:$B$9</c:f>
              <c:numCache>
                <c:formatCode>0%</c:formatCode>
                <c:ptCount val="8"/>
                <c:pt idx="0">
                  <c:v>0.61</c:v>
                </c:pt>
                <c:pt idx="1">
                  <c:v>0.1</c:v>
                </c:pt>
                <c:pt idx="2">
                  <c:v>0.1</c:v>
                </c:pt>
                <c:pt idx="3">
                  <c:v>0.04</c:v>
                </c:pt>
                <c:pt idx="4">
                  <c:v>0.03</c:v>
                </c:pt>
                <c:pt idx="5">
                  <c:v>0.02</c:v>
                </c:pt>
                <c:pt idx="6">
                  <c:v>0.01</c:v>
                </c:pt>
                <c:pt idx="7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AE-4DBC-9646-FC22A64DA3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41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9.2.2024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9.2.2024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9.2.2024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6E8D9431-03A4-46D1-8273-0DC8F9D3B9C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d_lahde">
            <a:extLst>
              <a:ext uri="{FF2B5EF4-FFF2-40B4-BE49-F238E27FC236}">
                <a16:creationId xmlns:a16="http://schemas.microsoft.com/office/drawing/2014/main" id="{E8594F69-8749-B8D8-6BCE-374E42A1D55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A9B4C82C-23F8-5182-84ED-EB9DAE67D25E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0C2FE1C-37CF-AFEB-D633-0F58903F2B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94171" y="1200907"/>
            <a:ext cx="4803658" cy="4456185"/>
          </a:xfrm>
          <a:prstGeom prst="rect">
            <a:avLst/>
          </a:prstGeom>
        </p:spPr>
      </p:pic>
      <p:sp>
        <p:nvSpPr>
          <p:cNvPr id="5" name="d_lahde">
            <a:extLst>
              <a:ext uri="{FF2B5EF4-FFF2-40B4-BE49-F238E27FC236}">
                <a16:creationId xmlns:a16="http://schemas.microsoft.com/office/drawing/2014/main" id="{1688D6DF-A02D-0A93-2503-ECA1D09F50C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7" name="d_lahde">
            <a:extLst>
              <a:ext uri="{FF2B5EF4-FFF2-40B4-BE49-F238E27FC236}">
                <a16:creationId xmlns:a16="http://schemas.microsoft.com/office/drawing/2014/main" id="{3F512B9E-FA23-BBA1-0BF8-3E8E718CFA6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d_lahde">
            <a:extLst>
              <a:ext uri="{FF2B5EF4-FFF2-40B4-BE49-F238E27FC236}">
                <a16:creationId xmlns:a16="http://schemas.microsoft.com/office/drawing/2014/main" id="{7B5A9B78-0A25-BB36-8BD6-67CB87504D74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_lahde">
            <a:extLst>
              <a:ext uri="{FF2B5EF4-FFF2-40B4-BE49-F238E27FC236}">
                <a16:creationId xmlns:a16="http://schemas.microsoft.com/office/drawing/2014/main" id="{040190A5-A7B2-258C-E6BC-58A2D0095A50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94F311B7-C038-D324-5C3F-995839B35E52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BC3F9680-8FF8-D8CA-2AFF-C508FACE0155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70716B51-D3DA-524A-9783-571F11D7C796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9993F4B4-671D-0AC4-EE8A-FC42EC17227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188F021B-3F07-9838-1F2E-C4D045B7473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Metsäteollisuus ry, palkkatilastot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9.2.2024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0592624-D319-6294-4E9C-ADFCDC655E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C66A1949-69B5-4EA7-3B25-EBA830E33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Vuonna 2022 Metsäteollisuus ry:n jäsenyritysten henkilöstöstä yli puolella oli taustanaan tekniikan alan koulutus</a:t>
            </a:r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9B212AE7-7033-2FA8-B89F-17FA2E36141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72693091"/>
              </p:ext>
            </p:extLst>
          </p:nvPr>
        </p:nvGraphicFramePr>
        <p:xfrm>
          <a:off x="923464" y="1439863"/>
          <a:ext cx="1010973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3380388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F9791811-9F89-4B0F-90C7-608D64B9D149}" vid="{405FAC31-D500-4626-B55C-CBC8128B45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30</TotalTime>
  <Words>32</Words>
  <Application>Microsoft Office PowerPoint</Application>
  <PresentationFormat>Laajakuva</PresentationFormat>
  <Paragraphs>18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Tekstikalvopohja</vt:lpstr>
      <vt:lpstr>Vuonna 2022 Metsäteollisuus ry:n jäsenyritysten henkilöstöstä yli puolella oli taustanaan tekniikan alan koulutus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Vuonna 2022 yli puolella Metsäteollisuus ry:n jäsenyritysten henkilöstöstä oli taustanaan tekniikan alan koulutus</dc:title>
  <dc:creator>Marjukka Rautavirta</dc:creator>
  <cp:keywords/>
  <cp:lastModifiedBy>Rautavirta Marjukka</cp:lastModifiedBy>
  <cp:revision>4</cp:revision>
  <dcterms:created xsi:type="dcterms:W3CDTF">2024-02-09T10:51:30Z</dcterms:created>
  <dcterms:modified xsi:type="dcterms:W3CDTF">2024-02-09T11:22:24Z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398.83.06.205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398.90.05.213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Metsäteollisuus ry, palkkatilastot</vt:lpwstr>
  </property>
  <property fmtid="{D5CDD505-2E9C-101B-9397-08002B2CF9AE}" pid="32" name="Owner">
    <vt:lpwstr>Marjukka Rautavirta</vt:lpwstr>
  </property>
</Properties>
</file>