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60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98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5972" userDrawn="1">
          <p15:clr>
            <a:srgbClr val="A4A3A4"/>
          </p15:clr>
        </p15:guide>
        <p15:guide id="4" orient="horz" pos="3589" userDrawn="1">
          <p15:clr>
            <a:srgbClr val="A4A3A4"/>
          </p15:clr>
        </p15:guide>
        <p15:guide id="5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9A1"/>
    <a:srgbClr val="B5E3A1"/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9" autoAdjust="0"/>
    <p:restoredTop sz="94678" autoAdjust="0"/>
  </p:normalViewPr>
  <p:slideViewPr>
    <p:cSldViewPr snapToGrid="0" snapToObjects="1" showGuides="1">
      <p:cViewPr varScale="1">
        <p:scale>
          <a:sx n="39" d="100"/>
          <a:sy n="39" d="100"/>
        </p:scale>
        <p:origin x="32" y="636"/>
      </p:cViewPr>
      <p:guideLst>
        <p:guide orient="horz" pos="3498"/>
        <p:guide pos="551"/>
        <p:guide pos="5972"/>
        <p:guide orient="horz" pos="3589"/>
        <p:guide orient="horz" pos="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7.2.2024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7.2.2024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sisä, istuminen, pöytä, banaani&#10;&#10;Kuvaus luotu automaattisesti">
            <a:extLst>
              <a:ext uri="{FF2B5EF4-FFF2-40B4-BE49-F238E27FC236}">
                <a16:creationId xmlns:a16="http://schemas.microsoft.com/office/drawing/2014/main" id="{2D8B7CEC-246E-4FCA-BDB9-B47EFD2FF2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81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7.2.2024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2B78B2C8-5AC7-B3F6-68FC-A8E39663F01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D26B070C-9980-4BEA-9008-EA60AD26C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9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7.2.2024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022D73D-A610-C095-10AA-B0FBF553B52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7.2.2024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162D1395-AE6E-D920-368A-BE58FB374B2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F28FEEC-3BFE-459E-9537-9A066B8AAE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476"/>
            <a:ext cx="4587240" cy="4575048"/>
          </a:xfrm>
          <a:prstGeom prst="rect">
            <a:avLst/>
          </a:prstGeom>
        </p:spPr>
      </p:pic>
      <p:sp>
        <p:nvSpPr>
          <p:cNvPr id="2" name="d_lahde">
            <a:extLst>
              <a:ext uri="{FF2B5EF4-FFF2-40B4-BE49-F238E27FC236}">
                <a16:creationId xmlns:a16="http://schemas.microsoft.com/office/drawing/2014/main" id="{CACA169D-51D1-DDB1-BD15-D0D24AFFEC29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7.2.2024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069A438-09C9-4CD1-95FB-5AADAF3812A1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7.2.2024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8464F797-31AB-394F-A57D-EEE03D1A640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7.2.2024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315E7443-A53E-7AAA-D977-B6730DDD0E06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7.2.2024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F091FFB7-BF5F-F929-2C3C-87B53C33B8AA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7.2.2024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BC9B111D-394C-1151-7CB8-B859A9CC21D5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293E101-5A2B-4FEA-B87E-1BC0B08E2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7.2.2024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C6AF6D4-8BB6-A08B-6164-8368E341F0F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89BFC2AF-24A7-45CC-A8BF-2273DDC71A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1595" y="-10873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7.2.2024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D3F227B-7ADD-75B3-FED3-DFCAFF0F042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rakennus, katu, sivu&#10;&#10;Kuvaus luotu automaattisesti">
            <a:extLst>
              <a:ext uri="{FF2B5EF4-FFF2-40B4-BE49-F238E27FC236}">
                <a16:creationId xmlns:a16="http://schemas.microsoft.com/office/drawing/2014/main" id="{AA034375-BA2C-4707-B5C0-460E551550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8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7.2.2024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F1514D22-F58C-EFE5-9B7C-EC66A020885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7.2.2024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oleObject" Target="file:///\\metsa\shares\yleiset\Yhteiset\Tilda\Perustietoa%20mets&#228;teollisuudesta\TuotantoJaTulliDatat\Nelj&#228;nnesVuosiTuotantoTaulukko\PIVOT_UUSI.xlsm!Kvartaali!R3S2:R13S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emf"/><Relationship Id="rId7" Type="http://schemas.openxmlformats.org/officeDocument/2006/relationships/image" Target="../media/image11.jpeg"/><Relationship Id="rId2" Type="http://schemas.openxmlformats.org/officeDocument/2006/relationships/oleObject" Target="file:///\\metsa\shares\yleiset\Yhteiset\Tilda\Perustietoa%20mets&#228;teollisuudesta\TuotantoJaTulliDatat\Nelj&#228;nnesVuosiTuotantoTaulukko\PIVOT_UUSI.xlsm!vuosi!R3S2:R15S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02A5BC6-2C92-4B8A-9ACD-527208E62C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2663DCD-D7CF-41FD-B973-ABD7574B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Metsäteollisuuden</a:t>
            </a:r>
            <a:r>
              <a:rPr lang="en-US" dirty="0"/>
              <a:t> 2023 </a:t>
            </a:r>
            <a:r>
              <a:rPr lang="fi-FI" dirty="0"/>
              <a:t>neljännen</a:t>
            </a:r>
            <a:r>
              <a:rPr lang="en-US" dirty="0"/>
              <a:t> neljänneksen tuotanto verrattuna edelliseen vuoteen</a:t>
            </a:r>
            <a:endParaRPr lang="fi-FI" dirty="0"/>
          </a:p>
        </p:txBody>
      </p:sp>
      <p:sp>
        <p:nvSpPr>
          <p:cNvPr id="6" name="Tekstiruutu 7">
            <a:extLst>
              <a:ext uri="{FF2B5EF4-FFF2-40B4-BE49-F238E27FC236}">
                <a16:creationId xmlns:a16="http://schemas.microsoft.com/office/drawing/2014/main" id="{479F5ABF-0420-4BCC-995A-05158C6FA1F9}"/>
              </a:ext>
            </a:extLst>
          </p:cNvPr>
          <p:cNvSpPr txBox="1"/>
          <p:nvPr/>
        </p:nvSpPr>
        <p:spPr>
          <a:xfrm>
            <a:off x="958977" y="5698147"/>
            <a:ext cx="253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srgbClr val="5959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Tuotantomäärät osittain estimoitu</a:t>
            </a:r>
          </a:p>
        </p:txBody>
      </p:sp>
      <p:graphicFrame>
        <p:nvGraphicFramePr>
          <p:cNvPr id="7" name="Objekti 6">
            <a:extLst>
              <a:ext uri="{FF2B5EF4-FFF2-40B4-BE49-F238E27FC236}">
                <a16:creationId xmlns:a16="http://schemas.microsoft.com/office/drawing/2014/main" id="{44AAD696-A05C-1C8F-EDE8-036287F556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914765"/>
              </p:ext>
            </p:extLst>
          </p:nvPr>
        </p:nvGraphicFramePr>
        <p:xfrm>
          <a:off x="879691" y="1385888"/>
          <a:ext cx="8915400" cy="418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2" imgW="6883548" imgH="3232325" progId="Excel.SheetMacroEnabled.12">
                  <p:link updateAutomatic="1"/>
                </p:oleObj>
              </mc:Choice>
              <mc:Fallback>
                <p:oleObj name="Macro-Enabled Worksheet" r:id="rId2" imgW="6883548" imgH="323232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9691" y="1385888"/>
                        <a:ext cx="8915400" cy="418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Kuva 8" descr="Kuva, joka sisältää kohteen pilvi, piha-, luonto, aalto&#10;&#10;Kuvaus luotu automaattisesti">
            <a:extLst>
              <a:ext uri="{FF2B5EF4-FFF2-40B4-BE49-F238E27FC236}">
                <a16:creationId xmlns:a16="http://schemas.microsoft.com/office/drawing/2014/main" id="{EC3CBC5F-3EE9-121F-F213-F86EBE968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860" y="3492956"/>
            <a:ext cx="756000" cy="504000"/>
          </a:xfrm>
          <a:prstGeom prst="rect">
            <a:avLst/>
          </a:prstGeom>
        </p:spPr>
      </p:pic>
      <p:pic>
        <p:nvPicPr>
          <p:cNvPr id="10" name="Kuva 9" descr="Kuva, joka sisältää kohteen kuvio, taide&#10;&#10;Kuvaus luotu automaattisesti">
            <a:extLst>
              <a:ext uri="{FF2B5EF4-FFF2-40B4-BE49-F238E27FC236}">
                <a16:creationId xmlns:a16="http://schemas.microsoft.com/office/drawing/2014/main" id="{49643148-994B-4AA9-8102-5E73CD262B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860" y="2815824"/>
            <a:ext cx="756000" cy="504000"/>
          </a:xfrm>
          <a:prstGeom prst="rect">
            <a:avLst/>
          </a:prstGeom>
        </p:spPr>
      </p:pic>
      <p:pic>
        <p:nvPicPr>
          <p:cNvPr id="11" name="Kuva 10" descr="Kuva, joka sisältää kohteen sisä-, tehdas&#10;&#10;Kuvaus luotu automaattisesti">
            <a:extLst>
              <a:ext uri="{FF2B5EF4-FFF2-40B4-BE49-F238E27FC236}">
                <a16:creationId xmlns:a16="http://schemas.microsoft.com/office/drawing/2014/main" id="{D1D50CE4-2F2A-D9C1-A694-9B302E1E7F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860" y="2154169"/>
            <a:ext cx="754944" cy="504000"/>
          </a:xfrm>
          <a:prstGeom prst="rect">
            <a:avLst/>
          </a:prstGeom>
        </p:spPr>
      </p:pic>
      <p:pic>
        <p:nvPicPr>
          <p:cNvPr id="12" name="Kuva 11" descr="Kuva, joka sisältää kohteen puutavara, Lankku, rakennus, puinen&#10;&#10;Kuvaus luotu automaattisesti">
            <a:extLst>
              <a:ext uri="{FF2B5EF4-FFF2-40B4-BE49-F238E27FC236}">
                <a16:creationId xmlns:a16="http://schemas.microsoft.com/office/drawing/2014/main" id="{200A5DFA-10D4-01AD-6E92-CDBE503A749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804" y="5006987"/>
            <a:ext cx="756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7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95E1B500-B9D9-A1A7-27D3-D51F6B6589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129438"/>
              </p:ext>
            </p:extLst>
          </p:nvPr>
        </p:nvGraphicFramePr>
        <p:xfrm>
          <a:off x="874712" y="1376363"/>
          <a:ext cx="7658013" cy="4833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2" imgW="5905426" imgH="3727362" progId="Excel.SheetMacroEnabled.12">
                  <p:link updateAutomatic="1"/>
                </p:oleObj>
              </mc:Choice>
              <mc:Fallback>
                <p:oleObj name="Macro-Enabled Worksheet" r:id="rId2" imgW="5905426" imgH="3727362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4712" y="1376363"/>
                        <a:ext cx="7658013" cy="4833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02A5BC6-2C92-4B8A-9ACD-527208E62C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2663DCD-D7CF-41FD-B973-ABD7574B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Metsäteollisuuden</a:t>
            </a:r>
            <a:r>
              <a:rPr lang="en-US" dirty="0"/>
              <a:t> tuotanto</a:t>
            </a:r>
            <a:endParaRPr lang="fi-FI" dirty="0"/>
          </a:p>
        </p:txBody>
      </p:sp>
      <p:sp>
        <p:nvSpPr>
          <p:cNvPr id="6" name="Tekstiruutu 7">
            <a:extLst>
              <a:ext uri="{FF2B5EF4-FFF2-40B4-BE49-F238E27FC236}">
                <a16:creationId xmlns:a16="http://schemas.microsoft.com/office/drawing/2014/main" id="{479F5ABF-0420-4BCC-995A-05158C6FA1F9}"/>
              </a:ext>
            </a:extLst>
          </p:cNvPr>
          <p:cNvSpPr txBox="1"/>
          <p:nvPr/>
        </p:nvSpPr>
        <p:spPr>
          <a:xfrm>
            <a:off x="874712" y="6219947"/>
            <a:ext cx="253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srgbClr val="5959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Tuotantomäärät osittain estimoitu</a:t>
            </a:r>
          </a:p>
        </p:txBody>
      </p:sp>
      <p:pic>
        <p:nvPicPr>
          <p:cNvPr id="9" name="Sellu" descr="Kuva, joka sisältää kohteen pilvi, piha-, luonto, aalto&#10;&#10;Kuvaus luotu automaattisesti">
            <a:extLst>
              <a:ext uri="{FF2B5EF4-FFF2-40B4-BE49-F238E27FC236}">
                <a16:creationId xmlns:a16="http://schemas.microsoft.com/office/drawing/2014/main" id="{EC3CBC5F-3EE9-121F-F213-F86EBE968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860" y="3492956"/>
            <a:ext cx="756000" cy="504000"/>
          </a:xfrm>
          <a:prstGeom prst="rect">
            <a:avLst/>
          </a:prstGeom>
        </p:spPr>
      </p:pic>
      <p:pic>
        <p:nvPicPr>
          <p:cNvPr id="10" name="Kartonki" descr="Kuva, joka sisältää kohteen kuvio, taide&#10;&#10;Kuvaus luotu automaattisesti">
            <a:extLst>
              <a:ext uri="{FF2B5EF4-FFF2-40B4-BE49-F238E27FC236}">
                <a16:creationId xmlns:a16="http://schemas.microsoft.com/office/drawing/2014/main" id="{49643148-994B-4AA9-8102-5E73CD262B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860" y="2815824"/>
            <a:ext cx="756000" cy="504000"/>
          </a:xfrm>
          <a:prstGeom prst="rect">
            <a:avLst/>
          </a:prstGeom>
        </p:spPr>
      </p:pic>
      <p:pic>
        <p:nvPicPr>
          <p:cNvPr id="11" name="Paperi" descr="Kuva, joka sisältää kohteen sisä-, tehdas&#10;&#10;Kuvaus luotu automaattisesti">
            <a:extLst>
              <a:ext uri="{FF2B5EF4-FFF2-40B4-BE49-F238E27FC236}">
                <a16:creationId xmlns:a16="http://schemas.microsoft.com/office/drawing/2014/main" id="{D1D50CE4-2F2A-D9C1-A694-9B302E1E7F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860" y="2154169"/>
            <a:ext cx="754944" cy="504000"/>
          </a:xfrm>
          <a:prstGeom prst="rect">
            <a:avLst/>
          </a:prstGeom>
        </p:spPr>
      </p:pic>
      <p:pic>
        <p:nvPicPr>
          <p:cNvPr id="12" name="Sahatavara" descr="Kuva, joka sisältää kohteen puutavara, Lankku, rakennus, puinen&#10;&#10;Kuvaus luotu automaattisesti">
            <a:extLst>
              <a:ext uri="{FF2B5EF4-FFF2-40B4-BE49-F238E27FC236}">
                <a16:creationId xmlns:a16="http://schemas.microsoft.com/office/drawing/2014/main" id="{200A5DFA-10D4-01AD-6E92-CDBE503A749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804" y="4975183"/>
            <a:ext cx="756000" cy="504000"/>
          </a:xfrm>
          <a:prstGeom prst="rect">
            <a:avLst/>
          </a:prstGeom>
        </p:spPr>
      </p:pic>
      <p:pic>
        <p:nvPicPr>
          <p:cNvPr id="13" name="Vaneri" descr="Kuva, joka sisältää kohteen puinen, Lankku, vaneri, puutavara&#10;&#10;Kuvaus luotu automaattisesti">
            <a:extLst>
              <a:ext uri="{FF2B5EF4-FFF2-40B4-BE49-F238E27FC236}">
                <a16:creationId xmlns:a16="http://schemas.microsoft.com/office/drawing/2014/main" id="{4283C7EF-C0C9-0A92-080F-5A21FFF7D6C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804" y="5626058"/>
            <a:ext cx="756000" cy="50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96261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2937551B-1433-4C83-BDD7-E8E08F836FE1}" vid="{7EB92907-DF44-4AA5-AAF0-7407A51B6A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4430</TotalTime>
  <Words>20</Words>
  <Application>Microsoft Office PowerPoint</Application>
  <PresentationFormat>Laajakuva</PresentationFormat>
  <Paragraphs>6</Paragraphs>
  <Slides>2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Linkit</vt:lpstr>
      </vt:variant>
      <vt:variant>
        <vt:i4>2</vt:i4>
      </vt:variant>
      <vt:variant>
        <vt:lpstr>Dian otsikot</vt:lpstr>
      </vt:variant>
      <vt:variant>
        <vt:i4>2</vt:i4>
      </vt:variant>
    </vt:vector>
  </HeadingPairs>
  <TitlesOfParts>
    <vt:vector size="7" baseType="lpstr">
      <vt:lpstr>Arial</vt:lpstr>
      <vt:lpstr>Calibri</vt:lpstr>
      <vt:lpstr>Tekstikalvopohja</vt:lpstr>
      <vt:lpstr>file:///\\metsa\shares\yleiset\Yhteiset\Tilda\Perustietoa%20metsäteollisuudesta\TuotantoJaTulliDatat\NeljännesVuosiTuotantoTaulukko\PIVOT_UUSI.xlsm!Kvartaali!R3S2:R13S9</vt:lpstr>
      <vt:lpstr>file:///\\metsa\shares\yleiset\Yhteiset\Tilda\Perustietoa%20metsäteollisuudesta\TuotantoJaTulliDatat\NeljännesVuosiTuotantoTaulukko\PIVOT_UUSI.xlsm!vuosi!R3S2:R15S7</vt:lpstr>
      <vt:lpstr>Metsäteollisuuden 2023 neljännen neljänneksen tuotanto verrattuna edelliseen vuoteen</vt:lpstr>
      <vt:lpstr>Metsäteollisuuden tuotanto</vt:lpstr>
    </vt:vector>
  </TitlesOfParts>
  <Company>Metsäteollisuus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Metsäteollisuuden 2023 neljännen neljänneksen tuotanto verrattuna edellisen vuoden vastaavaan ajankohtaan</dc:title>
  <dc:creator>Marjukka Rautavirta</dc:creator>
  <cp:keywords/>
  <cp:lastModifiedBy>Rautavirta Marjukka</cp:lastModifiedBy>
  <cp:revision>18</cp:revision>
  <dcterms:created xsi:type="dcterms:W3CDTF">2022-10-26T07:50:00Z</dcterms:created>
  <dcterms:modified xsi:type="dcterms:W3CDTF">2024-02-07T07:59:10Z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398.83.06.204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398.90.05.211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0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0</vt:lpwstr>
  </property>
  <property fmtid="{D5CDD505-2E9C-101B-9397-08002B2CF9AE}" pid="31" name="dvLahdetext">
    <vt:lpwstr>Metsäteollisuus ry</vt:lpwstr>
  </property>
  <property fmtid="{D5CDD505-2E9C-101B-9397-08002B2CF9AE}" pid="32" name="Owner">
    <vt:lpwstr>Marjukka Rautavirta</vt:lpwstr>
  </property>
</Properties>
</file>