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71" r:id="rId2"/>
    <p:sldId id="272" r:id="rId3"/>
    <p:sldId id="273" r:id="rId4"/>
    <p:sldId id="274" r:id="rId5"/>
    <p:sldId id="275" r:id="rId6"/>
    <p:sldId id="276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529" userDrawn="1">
          <p15:clr>
            <a:srgbClr val="A4A3A4"/>
          </p15:clr>
        </p15:guide>
        <p15:guide id="3" pos="778" userDrawn="1">
          <p15:clr>
            <a:srgbClr val="A4A3A4"/>
          </p15:clr>
        </p15:guide>
        <p15:guide id="4" pos="4997" userDrawn="1">
          <p15:clr>
            <a:srgbClr val="A4A3A4"/>
          </p15:clr>
        </p15:guide>
        <p15:guide id="5" orient="horz" pos="3566" userDrawn="1">
          <p15:clr>
            <a:srgbClr val="A4A3A4"/>
          </p15:clr>
        </p15:guide>
        <p15:guide id="6" pos="7401" userDrawn="1">
          <p15:clr>
            <a:srgbClr val="A4A3A4"/>
          </p15:clr>
        </p15:guide>
        <p15:guide id="7" pos="5927" userDrawn="1">
          <p15:clr>
            <a:srgbClr val="A4A3A4"/>
          </p15:clr>
        </p15:guide>
        <p15:guide id="8" orient="horz" pos="709" userDrawn="1">
          <p15:clr>
            <a:srgbClr val="A4A3A4"/>
          </p15:clr>
        </p15:guide>
        <p15:guide id="9" orient="horz" pos="9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94A"/>
    <a:srgbClr val="85D0F3"/>
    <a:srgbClr val="17A526"/>
    <a:srgbClr val="87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78" autoAdjust="0"/>
  </p:normalViewPr>
  <p:slideViewPr>
    <p:cSldViewPr snapToGrid="0" snapToObjects="1" showGuides="1">
      <p:cViewPr varScale="1">
        <p:scale>
          <a:sx n="122" d="100"/>
          <a:sy n="122" d="100"/>
        </p:scale>
        <p:origin x="96" y="210"/>
      </p:cViewPr>
      <p:guideLst>
        <p:guide orient="horz" pos="1185"/>
        <p:guide pos="529"/>
        <p:guide pos="778"/>
        <p:guide pos="4997"/>
        <p:guide orient="horz" pos="3566"/>
        <p:guide pos="7401"/>
        <p:guide pos="5927"/>
        <p:guide orient="horz" pos="709"/>
        <p:guide orient="horz" pos="9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metdc01\yleiset\Yhteiset\Tilastot\Ymp&#228;rist&#246;\Ymp&#228;rist&#246;kysely\2.%20Kyselyn%20analysointi\ANALYSOINTI%20-%20P&#228;&#228;st&#246;t,%20kaatopaikkaj&#228;tteet,%20ymp&#228;rist&#246;nsuojelu.xlsm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10.24.11.7\Yleiset\yhteiset\Tilastot\Ymp&#228;rist&#246;\Ymp&#228;rist&#246;kysely\2.%20Kyselyn%20analysointi\ANALYSOINTI%20-%20P&#228;&#228;st&#246;t,%20kaatopaikkaj&#228;tteet,%20ymp&#228;rist&#246;nsuojelu.xlsm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metdc01\yleiset\Yhteiset\Tilastot\Ymp&#228;rist&#246;\Ymp&#228;rist&#246;kysely\2.%20Kyselyn%20analysointi\ANALYSOINTI%20-%20P&#228;&#228;st&#246;t,%20kaatopaikkaj&#228;tteet,%20ymp&#228;rist&#246;nsuojelu.xlsm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\\metdc01\yleiset\Yhteiset\Tilastot\Ymp&#228;rist&#246;\Ymp&#228;rist&#246;kysely\2.%20Kyselyn%20analysointi\ANALYSOINTI%20-%20P&#228;&#228;st&#246;t,%20kaatopaikkaj&#228;tteet,%20ymp&#228;rist&#246;nsuojelu.xlsm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4.11.7\Yleiset\yhteiset\Tilastot\Ymp&#228;rist&#246;\Ymp&#228;rist&#246;kysely\2.%20Kyselyn%20analysointi\ANALYSOINTI%20-%20P&#228;&#228;st&#246;t,%20kaatopaikkaj&#228;tteet,%20ymp&#228;rist&#246;nsuojelu.xlsm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4.11.7\Yleiset\yhteiset\Tilastot\Ymp&#228;rist&#246;\Ymp&#228;rist&#246;kysely\2.%20Kyselyn%20analysointi\ANALYSOINTI%20-%20P&#228;&#228;st&#246;t,%20kaatopaikkaj&#228;tteet,%20ymp&#228;rist&#246;nsuojelu.xlsm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spPr>
          <a:ln w="31750">
            <a:solidFill>
              <a:srgbClr val="0071A1"/>
            </a:solidFill>
          </a:ln>
        </c:spPr>
        <c:marker>
          <c:symbol val="none"/>
        </c:marker>
      </c:pivotFmt>
      <c:pivotFmt>
        <c:idx val="6"/>
        <c:spPr>
          <a:ln w="31750">
            <a:solidFill>
              <a:srgbClr val="EAB818"/>
            </a:solidFill>
          </a:ln>
        </c:spPr>
        <c:marker>
          <c:symbol val="none"/>
        </c:marker>
      </c:pivotFmt>
      <c:pivotFmt>
        <c:idx val="7"/>
        <c:spPr>
          <a:ln w="31750">
            <a:solidFill>
              <a:srgbClr val="AB7A16"/>
            </a:solidFill>
          </a:ln>
        </c:spPr>
        <c:marker>
          <c:symbol val="none"/>
        </c:marker>
      </c:pivotFmt>
      <c:pivotFmt>
        <c:idx val="8"/>
        <c:spPr>
          <a:ln w="31750">
            <a:solidFill>
              <a:srgbClr val="84BD00"/>
            </a:solidFill>
          </a:ln>
        </c:spPr>
        <c:marker>
          <c:symbol val="none"/>
        </c:marker>
      </c:pivotFmt>
      <c:pivotFmt>
        <c:idx val="9"/>
        <c:spPr>
          <a:ln w="31750">
            <a:solidFill>
              <a:srgbClr val="509E2F"/>
            </a:solidFill>
          </a:ln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5.0211588226339907E-2"/>
          <c:y val="7.7575592843276406E-2"/>
          <c:w val="0.70192768083251467"/>
          <c:h val="0.84084666836000344"/>
        </c:manualLayout>
      </c:layout>
      <c:lineChart>
        <c:grouping val="standard"/>
        <c:varyColors val="0"/>
        <c:ser>
          <c:idx val="0"/>
          <c:order val="0"/>
          <c:tx>
            <c:strRef>
              <c:f>'2. Indeksit - ilmapäästöt'!$B$99</c:f>
              <c:strCache>
                <c:ptCount val="1"/>
                <c:pt idx="0">
                  <c:v>Sellun, paperin ja kartongin tuotanto</c:v>
                </c:pt>
              </c:strCache>
            </c:strRef>
          </c:tx>
          <c:spPr>
            <a:ln w="31750">
              <a:solidFill>
                <a:srgbClr val="59594A"/>
              </a:solidFill>
            </a:ln>
          </c:spPr>
          <c:marker>
            <c:symbol val="none"/>
          </c:marker>
          <c:cat>
            <c:strRef>
              <c:f>'2. Indeksit - ilmapäästöt'!$A$100:$A$130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'2. Indeksit - ilmapäästöt'!$B$100:$B$130</c:f>
              <c:numCache>
                <c:formatCode>#,##0.00</c:formatCode>
                <c:ptCount val="31"/>
                <c:pt idx="0">
                  <c:v>1</c:v>
                </c:pt>
                <c:pt idx="1">
                  <c:v>1.0986301153748632</c:v>
                </c:pt>
                <c:pt idx="2">
                  <c:v>1.190495090286203</c:v>
                </c:pt>
                <c:pt idx="3">
                  <c:v>1.1880621923611765</c:v>
                </c:pt>
                <c:pt idx="4">
                  <c:v>1.1496150854879184</c:v>
                </c:pt>
                <c:pt idx="5">
                  <c:v>1.3337531595338616</c:v>
                </c:pt>
                <c:pt idx="6">
                  <c:v>1.3801162987034399</c:v>
                </c:pt>
                <c:pt idx="7">
                  <c:v>1.4158891010721097</c:v>
                </c:pt>
                <c:pt idx="8">
                  <c:v>1.4646117283943598</c:v>
                </c:pt>
                <c:pt idx="9">
                  <c:v>1.3537904030900043</c:v>
                </c:pt>
                <c:pt idx="10">
                  <c:v>1.416386979934757</c:v>
                </c:pt>
                <c:pt idx="11">
                  <c:v>1.4503470654852124</c:v>
                </c:pt>
                <c:pt idx="12">
                  <c:v>1.5505326436841729</c:v>
                </c:pt>
                <c:pt idx="13">
                  <c:v>1.3618644831440361</c:v>
                </c:pt>
                <c:pt idx="14">
                  <c:v>1.5701960872378142</c:v>
                </c:pt>
                <c:pt idx="15">
                  <c:v>1.5658379061059877</c:v>
                </c:pt>
                <c:pt idx="16">
                  <c:v>1.441536187251345</c:v>
                </c:pt>
                <c:pt idx="17">
                  <c:v>1.1455397416203419</c:v>
                </c:pt>
                <c:pt idx="18">
                  <c:v>1.3141388468028306</c:v>
                </c:pt>
                <c:pt idx="19">
                  <c:v>1.2846302958790472</c:v>
                </c:pt>
                <c:pt idx="20">
                  <c:v>1.2450736016468804</c:v>
                </c:pt>
                <c:pt idx="21">
                  <c:v>1.2553229086955831</c:v>
                </c:pt>
                <c:pt idx="22">
                  <c:v>1.2375766794564069</c:v>
                </c:pt>
                <c:pt idx="23">
                  <c:v>1.2229015407950827</c:v>
                </c:pt>
                <c:pt idx="24">
                  <c:v>1.2345480033110436</c:v>
                </c:pt>
                <c:pt idx="25">
                  <c:v>1.2640868399942695</c:v>
                </c:pt>
                <c:pt idx="26">
                  <c:v>1.315086962438643</c:v>
                </c:pt>
                <c:pt idx="27">
                  <c:v>1.2699144751990095</c:v>
                </c:pt>
                <c:pt idx="28">
                  <c:v>1.1163562338185817</c:v>
                </c:pt>
                <c:pt idx="29">
                  <c:v>1.1924098090237312</c:v>
                </c:pt>
                <c:pt idx="30">
                  <c:v>1.0019899440692863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55-48F3-ACC0-B339E1015158}"/>
            </c:ext>
          </c:extLst>
        </c:ser>
        <c:ser>
          <c:idx val="1"/>
          <c:order val="1"/>
          <c:tx>
            <c:strRef>
              <c:f>'2. Indeksit - ilmapäästöt'!$D$99</c:f>
              <c:strCache>
                <c:ptCount val="1"/>
                <c:pt idx="0">
                  <c:v>Typenoksidit (NOx)</c:v>
                </c:pt>
              </c:strCache>
            </c:strRef>
          </c:tx>
          <c:spPr>
            <a:ln w="31750">
              <a:solidFill>
                <a:srgbClr val="EF7D00"/>
              </a:solidFill>
            </a:ln>
          </c:spPr>
          <c:marker>
            <c:symbol val="none"/>
          </c:marker>
          <c:cat>
            <c:strRef>
              <c:f>'2. Indeksit - ilmapäästöt'!$A$100:$A$130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'2. Indeksit - ilmapäästöt'!$D$100:$D$130</c:f>
              <c:numCache>
                <c:formatCode>#,##0.00</c:formatCode>
                <c:ptCount val="31"/>
                <c:pt idx="0">
                  <c:v>1</c:v>
                </c:pt>
                <c:pt idx="1">
                  <c:v>1.1204273823357751</c:v>
                </c:pt>
                <c:pt idx="2">
                  <c:v>1.2156629736934816</c:v>
                </c:pt>
                <c:pt idx="3">
                  <c:v>1.1220942155104876</c:v>
                </c:pt>
                <c:pt idx="4">
                  <c:v>1.1082021863382781</c:v>
                </c:pt>
                <c:pt idx="5">
                  <c:v>1.1504461539270487</c:v>
                </c:pt>
                <c:pt idx="6">
                  <c:v>1.1480852451086074</c:v>
                </c:pt>
                <c:pt idx="7">
                  <c:v>1.2182289503157522</c:v>
                </c:pt>
                <c:pt idx="8">
                  <c:v>1.1752435837439072</c:v>
                </c:pt>
                <c:pt idx="9">
                  <c:v>1.0366650716948593</c:v>
                </c:pt>
                <c:pt idx="10">
                  <c:v>1.1175101613725871</c:v>
                </c:pt>
                <c:pt idx="11">
                  <c:v>1.1177562427371823</c:v>
                </c:pt>
                <c:pt idx="12">
                  <c:v>1.158943322413911</c:v>
                </c:pt>
                <c:pt idx="13">
                  <c:v>1.0090513773720826</c:v>
                </c:pt>
                <c:pt idx="14">
                  <c:v>1.2312470751547213</c:v>
                </c:pt>
                <c:pt idx="15">
                  <c:v>1.113244225238063</c:v>
                </c:pt>
                <c:pt idx="16">
                  <c:v>1.0973682965175282</c:v>
                </c:pt>
                <c:pt idx="17">
                  <c:v>0.81303006083678186</c:v>
                </c:pt>
                <c:pt idx="18">
                  <c:v>0.98803660723205811</c:v>
                </c:pt>
                <c:pt idx="19">
                  <c:v>0.98392815265457645</c:v>
                </c:pt>
                <c:pt idx="20">
                  <c:v>0.95413343078435819</c:v>
                </c:pt>
                <c:pt idx="21">
                  <c:v>0.95154105825503077</c:v>
                </c:pt>
                <c:pt idx="22">
                  <c:v>0.962355177436232</c:v>
                </c:pt>
                <c:pt idx="23">
                  <c:v>0.93341616670435046</c:v>
                </c:pt>
                <c:pt idx="24">
                  <c:v>0.9528107434496611</c:v>
                </c:pt>
                <c:pt idx="25">
                  <c:v>0.93066131737660451</c:v>
                </c:pt>
                <c:pt idx="26">
                  <c:v>0.93896630052423768</c:v>
                </c:pt>
                <c:pt idx="27">
                  <c:v>0.92375032206161523</c:v>
                </c:pt>
                <c:pt idx="28">
                  <c:v>0.81616181427166756</c:v>
                </c:pt>
                <c:pt idx="29">
                  <c:v>0.85361061304757069</c:v>
                </c:pt>
                <c:pt idx="30">
                  <c:v>0.72880939736356432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55-48F3-ACC0-B339E1015158}"/>
            </c:ext>
          </c:extLst>
        </c:ser>
        <c:ser>
          <c:idx val="2"/>
          <c:order val="2"/>
          <c:tx>
            <c:strRef>
              <c:f>'2. Indeksit - ilmapäästöt'!$F$99</c:f>
              <c:strCache>
                <c:ptCount val="1"/>
                <c:pt idx="0">
                  <c:v>Hiilidioksidi (CO2)*</c:v>
                </c:pt>
              </c:strCache>
            </c:strRef>
          </c:tx>
          <c:spPr>
            <a:ln w="31750">
              <a:solidFill>
                <a:srgbClr val="FFC000"/>
              </a:solidFill>
            </a:ln>
          </c:spPr>
          <c:marker>
            <c:symbol val="none"/>
          </c:marker>
          <c:dPt>
            <c:idx val="0"/>
            <c:bubble3D val="0"/>
            <c:spPr>
              <a:ln w="31750">
                <a:solidFill>
                  <a:srgbClr val="FFC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3-E555-48F3-ACC0-B339E1015158}"/>
              </c:ext>
            </c:extLst>
          </c:dPt>
          <c:dPt>
            <c:idx val="1"/>
            <c:bubble3D val="0"/>
            <c:spPr>
              <a:ln w="31750">
                <a:solidFill>
                  <a:srgbClr val="FFC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5-E555-48F3-ACC0-B339E1015158}"/>
              </c:ext>
            </c:extLst>
          </c:dPt>
          <c:dPt>
            <c:idx val="2"/>
            <c:bubble3D val="0"/>
            <c:spPr>
              <a:ln w="31750">
                <a:solidFill>
                  <a:srgbClr val="FFC000"/>
                </a:solidFill>
                <a:prstDash val="dashDot"/>
              </a:ln>
            </c:spPr>
            <c:extLst>
              <c:ext xmlns:c16="http://schemas.microsoft.com/office/drawing/2014/chart" uri="{C3380CC4-5D6E-409C-BE32-E72D297353CC}">
                <c16:uniqueId val="{00000007-E555-48F3-ACC0-B339E1015158}"/>
              </c:ext>
            </c:extLst>
          </c:dPt>
          <c:dPt>
            <c:idx val="3"/>
            <c:bubble3D val="0"/>
            <c:spPr>
              <a:ln w="31750">
                <a:solidFill>
                  <a:srgbClr val="FFC000"/>
                </a:solidFill>
                <a:prstDash val="dashDot"/>
              </a:ln>
            </c:spPr>
            <c:extLst>
              <c:ext xmlns:c16="http://schemas.microsoft.com/office/drawing/2014/chart" uri="{C3380CC4-5D6E-409C-BE32-E72D297353CC}">
                <c16:uniqueId val="{00000009-E555-48F3-ACC0-B339E1015158}"/>
              </c:ext>
            </c:extLst>
          </c:dPt>
          <c:dPt>
            <c:idx val="4"/>
            <c:bubble3D val="0"/>
            <c:spPr>
              <a:ln w="31750">
                <a:solidFill>
                  <a:srgbClr val="FFC000"/>
                </a:solidFill>
                <a:prstDash val="dashDot"/>
              </a:ln>
            </c:spPr>
            <c:extLst>
              <c:ext xmlns:c16="http://schemas.microsoft.com/office/drawing/2014/chart" uri="{C3380CC4-5D6E-409C-BE32-E72D297353CC}">
                <c16:uniqueId val="{0000000B-E555-48F3-ACC0-B339E1015158}"/>
              </c:ext>
            </c:extLst>
          </c:dPt>
          <c:dPt>
            <c:idx val="5"/>
            <c:bubble3D val="0"/>
            <c:spPr>
              <a:ln w="31750">
                <a:solidFill>
                  <a:srgbClr val="FFC000"/>
                </a:solidFill>
                <a:prstDash val="dashDot"/>
              </a:ln>
            </c:spPr>
            <c:extLst>
              <c:ext xmlns:c16="http://schemas.microsoft.com/office/drawing/2014/chart" uri="{C3380CC4-5D6E-409C-BE32-E72D297353CC}">
                <c16:uniqueId val="{0000000D-E555-48F3-ACC0-B339E1015158}"/>
              </c:ext>
            </c:extLst>
          </c:dPt>
          <c:cat>
            <c:strRef>
              <c:f>'2. Indeksit - ilmapäästöt'!$A$100:$A$130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'2. Indeksit - ilmapäästöt'!$F$100:$F$130</c:f>
              <c:numCache>
                <c:formatCode>#,##0.00</c:formatCode>
                <c:ptCount val="3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1.0223392857142857</c:v>
                </c:pt>
                <c:pt idx="7">
                  <c:v>0.82239914965986405</c:v>
                </c:pt>
                <c:pt idx="8">
                  <c:v>0.76473435374149656</c:v>
                </c:pt>
                <c:pt idx="9">
                  <c:v>0.7954632042517007</c:v>
                </c:pt>
                <c:pt idx="10">
                  <c:v>0.89440874523809533</c:v>
                </c:pt>
                <c:pt idx="11">
                  <c:v>0.9016489115646259</c:v>
                </c:pt>
                <c:pt idx="12">
                  <c:v>0.84402945578231281</c:v>
                </c:pt>
                <c:pt idx="13">
                  <c:v>0.7337675527210884</c:v>
                </c:pt>
                <c:pt idx="14">
                  <c:v>0.84754421768707489</c:v>
                </c:pt>
                <c:pt idx="15">
                  <c:v>0.84937061224489807</c:v>
                </c:pt>
                <c:pt idx="16">
                  <c:v>0.75184846938775507</c:v>
                </c:pt>
                <c:pt idx="17">
                  <c:v>0.5760739795918367</c:v>
                </c:pt>
                <c:pt idx="18">
                  <c:v>0.68347988095238099</c:v>
                </c:pt>
                <c:pt idx="19">
                  <c:v>0.62358679251700677</c:v>
                </c:pt>
                <c:pt idx="20">
                  <c:v>0.53232432482993197</c:v>
                </c:pt>
                <c:pt idx="21">
                  <c:v>0.51438639795918373</c:v>
                </c:pt>
                <c:pt idx="22">
                  <c:v>0.51113963792517003</c:v>
                </c:pt>
                <c:pt idx="23">
                  <c:v>0.51402777210884354</c:v>
                </c:pt>
                <c:pt idx="24">
                  <c:v>0.52465146258503403</c:v>
                </c:pt>
                <c:pt idx="25">
                  <c:v>0.50487625680272108</c:v>
                </c:pt>
                <c:pt idx="26">
                  <c:v>0.50504937585034015</c:v>
                </c:pt>
                <c:pt idx="27">
                  <c:v>0.45750982738095236</c:v>
                </c:pt>
                <c:pt idx="28">
                  <c:v>0.38182345425170072</c:v>
                </c:pt>
                <c:pt idx="29">
                  <c:v>0.39137808112244898</c:v>
                </c:pt>
                <c:pt idx="30">
                  <c:v>0.31984798809523807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555-48F3-ACC0-B339E1015158}"/>
            </c:ext>
          </c:extLst>
        </c:ser>
        <c:ser>
          <c:idx val="3"/>
          <c:order val="3"/>
          <c:tx>
            <c:strRef>
              <c:f>'2. Indeksit - ilmapäästöt'!$E$99</c:f>
              <c:strCache>
                <c:ptCount val="1"/>
                <c:pt idx="0">
                  <c:v>Hiukkaset</c:v>
                </c:pt>
              </c:strCache>
            </c:strRef>
          </c:tx>
          <c:spPr>
            <a:ln w="3175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'2. Indeksit - ilmapäästöt'!$A$100:$A$130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'2. Indeksit - ilmapäästöt'!$E$100:$E$130</c:f>
              <c:numCache>
                <c:formatCode>#,##0.00</c:formatCode>
                <c:ptCount val="31"/>
                <c:pt idx="0">
                  <c:v>1</c:v>
                </c:pt>
                <c:pt idx="1">
                  <c:v>0.83937147028314574</c:v>
                </c:pt>
                <c:pt idx="2">
                  <c:v>0.72745783549118281</c:v>
                </c:pt>
                <c:pt idx="3">
                  <c:v>0.59839409888969997</c:v>
                </c:pt>
                <c:pt idx="4">
                  <c:v>0.54238272695839251</c:v>
                </c:pt>
                <c:pt idx="5">
                  <c:v>0.4891789926620308</c:v>
                </c:pt>
                <c:pt idx="6">
                  <c:v>0.47786007914249495</c:v>
                </c:pt>
                <c:pt idx="7">
                  <c:v>0.46938414844980603</c:v>
                </c:pt>
                <c:pt idx="8">
                  <c:v>0.44292212532175651</c:v>
                </c:pt>
                <c:pt idx="9">
                  <c:v>0.34168811710015756</c:v>
                </c:pt>
                <c:pt idx="10">
                  <c:v>0.35201352337777092</c:v>
                </c:pt>
                <c:pt idx="11">
                  <c:v>0.40788428291521006</c:v>
                </c:pt>
                <c:pt idx="12">
                  <c:v>0.45578854354758153</c:v>
                </c:pt>
                <c:pt idx="13">
                  <c:v>0.37033155326750933</c:v>
                </c:pt>
                <c:pt idx="14">
                  <c:v>0.33488109416420142</c:v>
                </c:pt>
                <c:pt idx="15">
                  <c:v>0.31419724153828427</c:v>
                </c:pt>
                <c:pt idx="16">
                  <c:v>0.2339313842252872</c:v>
                </c:pt>
                <c:pt idx="17">
                  <c:v>0.12522501824887625</c:v>
                </c:pt>
                <c:pt idx="18">
                  <c:v>0.19532905605286408</c:v>
                </c:pt>
                <c:pt idx="19">
                  <c:v>0.18239809443313229</c:v>
                </c:pt>
                <c:pt idx="20">
                  <c:v>0.2095448922355834</c:v>
                </c:pt>
                <c:pt idx="21">
                  <c:v>0.17467394060471009</c:v>
                </c:pt>
                <c:pt idx="22">
                  <c:v>0.18710207845095861</c:v>
                </c:pt>
                <c:pt idx="23">
                  <c:v>0.17103569096008298</c:v>
                </c:pt>
                <c:pt idx="24">
                  <c:v>0.19037220023819587</c:v>
                </c:pt>
                <c:pt idx="25">
                  <c:v>0.1975412040416458</c:v>
                </c:pt>
                <c:pt idx="26">
                  <c:v>0.18156948019516694</c:v>
                </c:pt>
                <c:pt idx="27">
                  <c:v>0.16191632410004222</c:v>
                </c:pt>
                <c:pt idx="28">
                  <c:v>0.15381666602635524</c:v>
                </c:pt>
                <c:pt idx="29">
                  <c:v>0.15053455760882095</c:v>
                </c:pt>
                <c:pt idx="30">
                  <c:v>0.13452533712397707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E555-48F3-ACC0-B339E1015158}"/>
            </c:ext>
          </c:extLst>
        </c:ser>
        <c:ser>
          <c:idx val="4"/>
          <c:order val="4"/>
          <c:tx>
            <c:strRef>
              <c:f>'2. Indeksit - ilmapäästöt'!$C$99</c:f>
              <c:strCache>
                <c:ptCount val="1"/>
                <c:pt idx="0">
                  <c:v>Rikkipäästöt</c:v>
                </c:pt>
              </c:strCache>
            </c:strRef>
          </c:tx>
          <c:spPr>
            <a:ln w="31750">
              <a:solidFill>
                <a:srgbClr val="00B0F0"/>
              </a:solidFill>
            </a:ln>
          </c:spPr>
          <c:marker>
            <c:symbol val="none"/>
          </c:marker>
          <c:cat>
            <c:strRef>
              <c:f>'2. Indeksit - ilmapäästöt'!$A$100:$A$130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'2. Indeksit - ilmapäästöt'!$C$100:$C$130</c:f>
              <c:numCache>
                <c:formatCode>#,##0.00</c:formatCode>
                <c:ptCount val="31"/>
                <c:pt idx="0">
                  <c:v>1</c:v>
                </c:pt>
                <c:pt idx="1">
                  <c:v>0.78005719659396866</c:v>
                </c:pt>
                <c:pt idx="2">
                  <c:v>0.70567263967434013</c:v>
                </c:pt>
                <c:pt idx="3">
                  <c:v>0.61964265010885389</c:v>
                </c:pt>
                <c:pt idx="4">
                  <c:v>0.62498550761977145</c:v>
                </c:pt>
                <c:pt idx="5">
                  <c:v>0.56027316526466309</c:v>
                </c:pt>
                <c:pt idx="6">
                  <c:v>0.52580931892253979</c:v>
                </c:pt>
                <c:pt idx="7">
                  <c:v>0.49090297190410559</c:v>
                </c:pt>
                <c:pt idx="8">
                  <c:v>0.44660459633890276</c:v>
                </c:pt>
                <c:pt idx="9">
                  <c:v>0.40539148749790677</c:v>
                </c:pt>
                <c:pt idx="10">
                  <c:v>0.4225659242273952</c:v>
                </c:pt>
                <c:pt idx="11">
                  <c:v>0.37305576667911938</c:v>
                </c:pt>
                <c:pt idx="12">
                  <c:v>0.35529326136524658</c:v>
                </c:pt>
                <c:pt idx="13">
                  <c:v>0.29030363146843235</c:v>
                </c:pt>
                <c:pt idx="14">
                  <c:v>0.31545564043438495</c:v>
                </c:pt>
                <c:pt idx="15">
                  <c:v>0.2881687428343232</c:v>
                </c:pt>
                <c:pt idx="16">
                  <c:v>0.23230931248148196</c:v>
                </c:pt>
                <c:pt idx="17">
                  <c:v>0.17547676710422919</c:v>
                </c:pt>
                <c:pt idx="18">
                  <c:v>0.19529194094838132</c:v>
                </c:pt>
                <c:pt idx="19">
                  <c:v>0.16662131088409959</c:v>
                </c:pt>
                <c:pt idx="20">
                  <c:v>0.16757961147538875</c:v>
                </c:pt>
                <c:pt idx="21">
                  <c:v>0.16474809022633879</c:v>
                </c:pt>
                <c:pt idx="22">
                  <c:v>0.16142154147397167</c:v>
                </c:pt>
                <c:pt idx="23" formatCode="0.00">
                  <c:v>0.1763003254822107</c:v>
                </c:pt>
                <c:pt idx="24">
                  <c:v>0.16446070964742102</c:v>
                </c:pt>
                <c:pt idx="25">
                  <c:v>0.13077650755984543</c:v>
                </c:pt>
                <c:pt idx="26">
                  <c:v>0.13000609277044686</c:v>
                </c:pt>
                <c:pt idx="27">
                  <c:v>0.134262213599705</c:v>
                </c:pt>
                <c:pt idx="28">
                  <c:v>8.8098414276323173E-2</c:v>
                </c:pt>
                <c:pt idx="29">
                  <c:v>8.5511632381471567E-2</c:v>
                </c:pt>
                <c:pt idx="30">
                  <c:v>6.96379611666052E-2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E555-48F3-ACC0-B339E10151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17327976"/>
        <c:axId val="722456328"/>
      </c:lineChart>
      <c:catAx>
        <c:axId val="717327976"/>
        <c:scaling>
          <c:orientation val="minMax"/>
        </c:scaling>
        <c:delete val="0"/>
        <c:axPos val="b"/>
        <c:numFmt formatCode="General" sourceLinked="0"/>
        <c:majorTickMark val="cross"/>
        <c:minorTickMark val="in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crossAx val="722456328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722456328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65000"/>
                </a:sysClr>
              </a:solidFill>
            </a:ln>
          </c:spPr>
        </c:majorGridlines>
        <c:numFmt formatCode="#,##0.0" sourceLinked="0"/>
        <c:majorTickMark val="out"/>
        <c:minorTickMark val="none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crossAx val="71732797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7836975123276553"/>
          <c:y val="0.16023951307161871"/>
          <c:w val="0.19819732551005817"/>
          <c:h val="0.7081948089822105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rgbClr val="59594A"/>
          </a:solidFill>
          <a:latin typeface="+mn-lt"/>
          <a:cs typeface="Arial" pitchFamily="34" charset="0"/>
        </a:defRPr>
      </a:pPr>
      <a:endParaRPr lang="fi-FI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441529990502406E-2"/>
          <c:y val="0.10192645822184848"/>
          <c:w val="0.88207933846643705"/>
          <c:h val="0.7680151058397770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'3. Rikki'!$C$8</c:f>
              <c:strCache>
                <c:ptCount val="1"/>
                <c:pt idx="0">
                  <c:v>TRS (sellu)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cat>
            <c:strRef>
              <c:f>'3. Rikki'!$A$9:$A$39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'3. Rikki'!$C$9:$C$39</c:f>
              <c:numCache>
                <c:formatCode>#,##0</c:formatCode>
                <c:ptCount val="31"/>
                <c:pt idx="0">
                  <c:v>4.9550000000000001</c:v>
                </c:pt>
                <c:pt idx="1">
                  <c:v>3.944</c:v>
                </c:pt>
                <c:pt idx="2">
                  <c:v>3.82</c:v>
                </c:pt>
                <c:pt idx="3">
                  <c:v>2.8220000000000001</c:v>
                </c:pt>
                <c:pt idx="4">
                  <c:v>2.7890000000000001</c:v>
                </c:pt>
                <c:pt idx="5">
                  <c:v>2.3835000000000002</c:v>
                </c:pt>
                <c:pt idx="6">
                  <c:v>2.7281999999999997</c:v>
                </c:pt>
                <c:pt idx="7">
                  <c:v>2.1004999999999998</c:v>
                </c:pt>
                <c:pt idx="8">
                  <c:v>1.7560000000000002</c:v>
                </c:pt>
                <c:pt idx="9">
                  <c:v>1.0106200000000001</c:v>
                </c:pt>
                <c:pt idx="10">
                  <c:v>0.91515999999999997</c:v>
                </c:pt>
                <c:pt idx="11">
                  <c:v>0.95034000000000007</c:v>
                </c:pt>
                <c:pt idx="12">
                  <c:v>0.86785000000000001</c:v>
                </c:pt>
                <c:pt idx="13">
                  <c:v>0.84756999999999993</c:v>
                </c:pt>
                <c:pt idx="14">
                  <c:v>0.95265999999999995</c:v>
                </c:pt>
                <c:pt idx="15">
                  <c:v>0.86824000000000001</c:v>
                </c:pt>
                <c:pt idx="16">
                  <c:v>0.52527999999999997</c:v>
                </c:pt>
                <c:pt idx="17">
                  <c:v>0.37639</c:v>
                </c:pt>
                <c:pt idx="18">
                  <c:v>0.42041099999999998</c:v>
                </c:pt>
                <c:pt idx="19">
                  <c:v>0.36615100000000006</c:v>
                </c:pt>
                <c:pt idx="20">
                  <c:v>0.35912799999999995</c:v>
                </c:pt>
                <c:pt idx="21">
                  <c:v>0.30413999999999997</c:v>
                </c:pt>
                <c:pt idx="22">
                  <c:v>0.34149999999999997</c:v>
                </c:pt>
                <c:pt idx="23">
                  <c:v>0.28871000000000002</c:v>
                </c:pt>
                <c:pt idx="24">
                  <c:v>0.32467000000000001</c:v>
                </c:pt>
                <c:pt idx="25">
                  <c:v>0.24412</c:v>
                </c:pt>
                <c:pt idx="26">
                  <c:v>0.24004800000000001</c:v>
                </c:pt>
                <c:pt idx="27">
                  <c:v>0.24877999999999997</c:v>
                </c:pt>
                <c:pt idx="28">
                  <c:v>0.24055499999999999</c:v>
                </c:pt>
                <c:pt idx="29">
                  <c:v>0.20324</c:v>
                </c:pt>
                <c:pt idx="30">
                  <c:v>0.22322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C8-4BB5-A922-402020B3DBDD}"/>
            </c:ext>
          </c:extLst>
        </c:ser>
        <c:ser>
          <c:idx val="1"/>
          <c:order val="1"/>
          <c:tx>
            <c:strRef>
              <c:f>'3. Rikki'!$D$8</c:f>
              <c:strCache>
                <c:ptCount val="1"/>
                <c:pt idx="0">
                  <c:v>Rikkidioksidi (prosessi+energia)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'3. Rikki'!$A$9:$A$39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'3. Rikki'!$E$9:$E$39</c:f>
              <c:numCache>
                <c:formatCode>#,##0</c:formatCode>
                <c:ptCount val="31"/>
                <c:pt idx="0">
                  <c:v>10.570399999999999</c:v>
                </c:pt>
                <c:pt idx="1">
                  <c:v>8.1667000000000005</c:v>
                </c:pt>
                <c:pt idx="2">
                  <c:v>7.1358500000000005</c:v>
                </c:pt>
                <c:pt idx="3">
                  <c:v>6.7981999999999996</c:v>
                </c:pt>
                <c:pt idx="4">
                  <c:v>6.9141499999999994</c:v>
                </c:pt>
                <c:pt idx="5">
                  <c:v>6.3149649999999999</c:v>
                </c:pt>
                <c:pt idx="6">
                  <c:v>5.4351999999999991</c:v>
                </c:pt>
                <c:pt idx="7">
                  <c:v>5.5209650000000003</c:v>
                </c:pt>
                <c:pt idx="8">
                  <c:v>5.1777150000000001</c:v>
                </c:pt>
                <c:pt idx="9">
                  <c:v>5.2832450000000009</c:v>
                </c:pt>
                <c:pt idx="10">
                  <c:v>5.6453450000000007</c:v>
                </c:pt>
                <c:pt idx="11">
                  <c:v>4.8414999999999999</c:v>
                </c:pt>
                <c:pt idx="12">
                  <c:v>4.6482199999999994</c:v>
                </c:pt>
                <c:pt idx="13">
                  <c:v>3.6595099999999996</c:v>
                </c:pt>
                <c:pt idx="14">
                  <c:v>3.9449149999999995</c:v>
                </c:pt>
                <c:pt idx="15">
                  <c:v>3.6056950000000008</c:v>
                </c:pt>
                <c:pt idx="16">
                  <c:v>3.0814149999999998</c:v>
                </c:pt>
                <c:pt idx="17">
                  <c:v>2.3479570000000005</c:v>
                </c:pt>
                <c:pt idx="18">
                  <c:v>2.6115745000000001</c:v>
                </c:pt>
                <c:pt idx="19">
                  <c:v>2.2207114999999993</c:v>
                </c:pt>
                <c:pt idx="20">
                  <c:v>2.2426124999999999</c:v>
                </c:pt>
                <c:pt idx="21">
                  <c:v>2.2536399999999999</c:v>
                </c:pt>
                <c:pt idx="22">
                  <c:v>2.1646339999999999</c:v>
                </c:pt>
                <c:pt idx="23">
                  <c:v>1.9651440000000002</c:v>
                </c:pt>
                <c:pt idx="24">
                  <c:v>1.7744264999999997</c:v>
                </c:pt>
                <c:pt idx="25">
                  <c:v>1.4409714999999998</c:v>
                </c:pt>
                <c:pt idx="26">
                  <c:v>1.4242899999999998</c:v>
                </c:pt>
                <c:pt idx="27">
                  <c:v>1.428105</c:v>
                </c:pt>
                <c:pt idx="28">
                  <c:v>1.1559760000000001</c:v>
                </c:pt>
                <c:pt idx="29">
                  <c:v>1.1362474999999999</c:v>
                </c:pt>
                <c:pt idx="30">
                  <c:v>0.93028999999999995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C8-4BB5-A922-402020B3D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985350744"/>
        <c:axId val="985353696"/>
      </c:barChart>
      <c:lineChart>
        <c:grouping val="standard"/>
        <c:varyColors val="0"/>
        <c:ser>
          <c:idx val="2"/>
          <c:order val="2"/>
          <c:tx>
            <c:strRef>
              <c:f>'3. Rikki'!$B$8</c:f>
              <c:strCache>
                <c:ptCount val="1"/>
                <c:pt idx="0">
                  <c:v>Sellun, paperin ja kartongin tuotanto</c:v>
                </c:pt>
              </c:strCache>
            </c:strRef>
          </c:tx>
          <c:spPr>
            <a:ln>
              <a:solidFill>
                <a:srgbClr val="59594A"/>
              </a:solidFill>
            </a:ln>
          </c:spPr>
          <c:marker>
            <c:symbol val="none"/>
          </c:marker>
          <c:cat>
            <c:strRef>
              <c:f>'3. Rikki'!$A$9:$A$39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'3. Rikki'!$B$9:$B$39</c:f>
              <c:numCache>
                <c:formatCode>#,##0</c:formatCode>
                <c:ptCount val="31"/>
                <c:pt idx="0">
                  <c:v>14.071695999999999</c:v>
                </c:pt>
                <c:pt idx="1">
                  <c:v>15.459588999999999</c:v>
                </c:pt>
                <c:pt idx="2">
                  <c:v>16.752285000000001</c:v>
                </c:pt>
                <c:pt idx="3">
                  <c:v>16.718050000000002</c:v>
                </c:pt>
                <c:pt idx="4">
                  <c:v>16.177033999999999</c:v>
                </c:pt>
                <c:pt idx="5">
                  <c:v>18.768169</c:v>
                </c:pt>
                <c:pt idx="6">
                  <c:v>19.420577000000002</c:v>
                </c:pt>
                <c:pt idx="7">
                  <c:v>19.923960999999998</c:v>
                </c:pt>
                <c:pt idx="8">
                  <c:v>20.609570999999999</c:v>
                </c:pt>
                <c:pt idx="9">
                  <c:v>19.050127</c:v>
                </c:pt>
                <c:pt idx="10">
                  <c:v>19.930966999999999</c:v>
                </c:pt>
                <c:pt idx="11">
                  <c:v>20.408843000000001</c:v>
                </c:pt>
                <c:pt idx="12">
                  <c:v>21.818624</c:v>
                </c:pt>
                <c:pt idx="13">
                  <c:v>19.163743</c:v>
                </c:pt>
                <c:pt idx="14">
                  <c:v>22.095321999999999</c:v>
                </c:pt>
                <c:pt idx="15">
                  <c:v>22.033995000000001</c:v>
                </c:pt>
                <c:pt idx="16">
                  <c:v>20.284859000000001</c:v>
                </c:pt>
                <c:pt idx="17">
                  <c:v>16.119686999999999</c:v>
                </c:pt>
                <c:pt idx="18">
                  <c:v>18.492162353999998</c:v>
                </c:pt>
                <c:pt idx="19">
                  <c:v>18.076926996000001</c:v>
                </c:pt>
                <c:pt idx="20">
                  <c:v>17.52029722</c:v>
                </c:pt>
                <c:pt idx="21">
                  <c:v>17.664522352999999</c:v>
                </c:pt>
                <c:pt idx="22">
                  <c:v>17.414802809999998</c:v>
                </c:pt>
                <c:pt idx="23">
                  <c:v>17.445448719999998</c:v>
                </c:pt>
                <c:pt idx="24">
                  <c:v>17.6041232</c:v>
                </c:pt>
                <c:pt idx="25">
                  <c:v>17.979275729999998</c:v>
                </c:pt>
                <c:pt idx="26">
                  <c:v>18.695969948999998</c:v>
                </c:pt>
                <c:pt idx="27">
                  <c:v>18.044579441</c:v>
                </c:pt>
                <c:pt idx="28">
                  <c:v>15.872852549999999</c:v>
                </c:pt>
                <c:pt idx="29">
                  <c:v>16.97442045</c:v>
                </c:pt>
                <c:pt idx="30">
                  <c:v>14.246796888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4C8-4BB5-A922-402020B3D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5339592"/>
        <c:axId val="985347464"/>
      </c:lineChart>
      <c:valAx>
        <c:axId val="985347464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65000"/>
                </a:sysClr>
              </a:solidFill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crossAx val="985339592"/>
        <c:crossesAt val="1"/>
        <c:crossBetween val="between"/>
      </c:valAx>
      <c:catAx>
        <c:axId val="985339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crossAx val="985347464"/>
        <c:crosses val="autoZero"/>
        <c:auto val="1"/>
        <c:lblAlgn val="ctr"/>
        <c:lblOffset val="100"/>
        <c:tickLblSkip val="2"/>
        <c:noMultiLvlLbl val="0"/>
      </c:catAx>
      <c:valAx>
        <c:axId val="985353696"/>
        <c:scaling>
          <c:orientation val="minMax"/>
          <c:max val="25"/>
        </c:scaling>
        <c:delete val="0"/>
        <c:axPos val="r"/>
        <c:numFmt formatCode="#,##0" sourceLinked="1"/>
        <c:majorTickMark val="out"/>
        <c:minorTickMark val="none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crossAx val="985350744"/>
        <c:crosses val="max"/>
        <c:crossBetween val="between"/>
      </c:valAx>
      <c:catAx>
        <c:axId val="9853507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8535369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51003835529733099"/>
          <c:y val="0.4179287651936589"/>
          <c:w val="0.47657625428922923"/>
          <c:h val="0.2229982417246388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solidFill>
            <a:srgbClr val="59594A"/>
          </a:solidFill>
          <a:latin typeface="+mn-lt"/>
        </a:defRPr>
      </a:pPr>
      <a:endParaRPr lang="fi-FI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125197426413904E-2"/>
          <c:y val="0.1019265296118141"/>
          <c:w val="0.8895334920632153"/>
          <c:h val="0.79963529302603842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'4. Typenoksidipäästöt'!$C$9</c:f>
              <c:strCache>
                <c:ptCount val="1"/>
                <c:pt idx="0">
                  <c:v>Energian tuotannon päästöt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'4. Typenoksidipäästöt'!$A$10:$A$40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'4. Typenoksidipäästöt'!$C$10:$C$40</c:f>
              <c:numCache>
                <c:formatCode>#,##0</c:formatCode>
                <c:ptCount val="31"/>
                <c:pt idx="0">
                  <c:v>11.930099999999999</c:v>
                </c:pt>
                <c:pt idx="1">
                  <c:v>13.250400000000001</c:v>
                </c:pt>
                <c:pt idx="2">
                  <c:v>13.759600000000001</c:v>
                </c:pt>
                <c:pt idx="3">
                  <c:v>12.2151</c:v>
                </c:pt>
                <c:pt idx="4">
                  <c:v>12.280899999999999</c:v>
                </c:pt>
                <c:pt idx="5">
                  <c:v>11.7255</c:v>
                </c:pt>
                <c:pt idx="6">
                  <c:v>11.106200000000001</c:v>
                </c:pt>
                <c:pt idx="7">
                  <c:v>11.951499999999999</c:v>
                </c:pt>
                <c:pt idx="8">
                  <c:v>10.855</c:v>
                </c:pt>
                <c:pt idx="9">
                  <c:v>9.7837999999999994</c:v>
                </c:pt>
                <c:pt idx="10">
                  <c:v>10.281719999999998</c:v>
                </c:pt>
                <c:pt idx="11">
                  <c:v>10.564400000000001</c:v>
                </c:pt>
                <c:pt idx="12">
                  <c:v>10.026</c:v>
                </c:pt>
                <c:pt idx="13">
                  <c:v>8.29908</c:v>
                </c:pt>
                <c:pt idx="14">
                  <c:v>10.405149999999999</c:v>
                </c:pt>
                <c:pt idx="15">
                  <c:v>8.6807499999999997</c:v>
                </c:pt>
                <c:pt idx="16">
                  <c:v>8.0327900000000003</c:v>
                </c:pt>
                <c:pt idx="17">
                  <c:v>6.3506170000000006</c:v>
                </c:pt>
                <c:pt idx="18">
                  <c:v>7.6571600000000002</c:v>
                </c:pt>
                <c:pt idx="19">
                  <c:v>7.6349600000000004</c:v>
                </c:pt>
                <c:pt idx="20">
                  <c:v>6.6150199999999995</c:v>
                </c:pt>
                <c:pt idx="21">
                  <c:v>6.3103500000000006</c:v>
                </c:pt>
                <c:pt idx="22">
                  <c:v>6.6011300000000013</c:v>
                </c:pt>
                <c:pt idx="23">
                  <c:v>5.9315790000000002</c:v>
                </c:pt>
                <c:pt idx="24">
                  <c:v>5.9598800000000001</c:v>
                </c:pt>
                <c:pt idx="25">
                  <c:v>5.79392</c:v>
                </c:pt>
                <c:pt idx="26">
                  <c:v>5.6248949999999986</c:v>
                </c:pt>
                <c:pt idx="27">
                  <c:v>5.0706999999999995</c:v>
                </c:pt>
                <c:pt idx="28">
                  <c:v>4.1163970000000001</c:v>
                </c:pt>
                <c:pt idx="29">
                  <c:v>4.015142</c:v>
                </c:pt>
                <c:pt idx="30">
                  <c:v>3.5127899999999999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A7-40EF-90D2-2988924373A5}"/>
            </c:ext>
          </c:extLst>
        </c:ser>
        <c:ser>
          <c:idx val="2"/>
          <c:order val="2"/>
          <c:tx>
            <c:strRef>
              <c:f>'4. Typenoksidipäästöt'!$D$9</c:f>
              <c:strCache>
                <c:ptCount val="1"/>
                <c:pt idx="0">
                  <c:v>Prosessiperäiset päästöt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'4. Typenoksidipäästöt'!$A$10:$A$40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'4. Typenoksidipäästöt'!$D$10:$D$40</c:f>
              <c:numCache>
                <c:formatCode>#,##0</c:formatCode>
                <c:ptCount val="31"/>
                <c:pt idx="0">
                  <c:v>7.0880000000000001</c:v>
                </c:pt>
                <c:pt idx="1">
                  <c:v>8.0579999999999998</c:v>
                </c:pt>
                <c:pt idx="2">
                  <c:v>9.36</c:v>
                </c:pt>
                <c:pt idx="3">
                  <c:v>9.125</c:v>
                </c:pt>
                <c:pt idx="4">
                  <c:v>8.7949999999999999</c:v>
                </c:pt>
                <c:pt idx="5">
                  <c:v>10.153799999999999</c:v>
                </c:pt>
                <c:pt idx="6">
                  <c:v>10.728200000000001</c:v>
                </c:pt>
                <c:pt idx="7">
                  <c:v>11.216900000000001</c:v>
                </c:pt>
                <c:pt idx="8">
                  <c:v>11.495899999999999</c:v>
                </c:pt>
                <c:pt idx="9">
                  <c:v>9.9315999999999995</c:v>
                </c:pt>
                <c:pt idx="10">
                  <c:v>10.971200000000001</c:v>
                </c:pt>
                <c:pt idx="11">
                  <c:v>10.693200000000001</c:v>
                </c:pt>
                <c:pt idx="12">
                  <c:v>12.014899999999999</c:v>
                </c:pt>
                <c:pt idx="13">
                  <c:v>10.891159999999999</c:v>
                </c:pt>
                <c:pt idx="14">
                  <c:v>13.010829999999999</c:v>
                </c:pt>
                <c:pt idx="15">
                  <c:v>12.491040000000002</c:v>
                </c:pt>
                <c:pt idx="16">
                  <c:v>12.837069999999999</c:v>
                </c:pt>
                <c:pt idx="17">
                  <c:v>9.1116700000000002</c:v>
                </c:pt>
                <c:pt idx="18">
                  <c:v>11.133419</c:v>
                </c:pt>
                <c:pt idx="19">
                  <c:v>11.077484</c:v>
                </c:pt>
                <c:pt idx="20">
                  <c:v>11.530785000000002</c:v>
                </c:pt>
                <c:pt idx="21">
                  <c:v>11.786153000000001</c:v>
                </c:pt>
                <c:pt idx="22">
                  <c:v>11.701036999999998</c:v>
                </c:pt>
                <c:pt idx="23">
                  <c:v>11.820223</c:v>
                </c:pt>
                <c:pt idx="24">
                  <c:v>12.160769999999998</c:v>
                </c:pt>
                <c:pt idx="25">
                  <c:v>11.905489999999999</c:v>
                </c:pt>
                <c:pt idx="26">
                  <c:v>12.23246</c:v>
                </c:pt>
                <c:pt idx="27">
                  <c:v>12.497275999999999</c:v>
                </c:pt>
                <c:pt idx="28">
                  <c:v>11.40545</c:v>
                </c:pt>
                <c:pt idx="29">
                  <c:v>12.218909999999999</c:v>
                </c:pt>
                <c:pt idx="30">
                  <c:v>10.347780000000002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A7-40EF-90D2-2988924373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6"/>
        <c:overlap val="100"/>
        <c:axId val="636365552"/>
        <c:axId val="636365944"/>
      </c:barChart>
      <c:lineChart>
        <c:grouping val="standard"/>
        <c:varyColors val="0"/>
        <c:ser>
          <c:idx val="0"/>
          <c:order val="0"/>
          <c:tx>
            <c:strRef>
              <c:f>'4. Typenoksidipäästöt'!$B$9</c:f>
              <c:strCache>
                <c:ptCount val="1"/>
                <c:pt idx="0">
                  <c:v>Sellun, paperin ja kartongin tuotanto</c:v>
                </c:pt>
              </c:strCache>
            </c:strRef>
          </c:tx>
          <c:spPr>
            <a:ln>
              <a:solidFill>
                <a:srgbClr val="59594A"/>
              </a:solidFill>
            </a:ln>
          </c:spPr>
          <c:marker>
            <c:symbol val="none"/>
          </c:marker>
          <c:cat>
            <c:strRef>
              <c:f>'4. Typenoksidipäästöt'!$A$10:$A$40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'4. Typenoksidipäästöt'!$B$10:$B$40</c:f>
              <c:numCache>
                <c:formatCode>#,##0</c:formatCode>
                <c:ptCount val="31"/>
                <c:pt idx="0">
                  <c:v>14.071695999999999</c:v>
                </c:pt>
                <c:pt idx="1">
                  <c:v>15.459588999999999</c:v>
                </c:pt>
                <c:pt idx="2">
                  <c:v>16.752285000000001</c:v>
                </c:pt>
                <c:pt idx="3">
                  <c:v>16.718050000000002</c:v>
                </c:pt>
                <c:pt idx="4">
                  <c:v>16.177033999999999</c:v>
                </c:pt>
                <c:pt idx="5">
                  <c:v>18.768169</c:v>
                </c:pt>
                <c:pt idx="6">
                  <c:v>19.420577000000002</c:v>
                </c:pt>
                <c:pt idx="7">
                  <c:v>19.923960999999998</c:v>
                </c:pt>
                <c:pt idx="8">
                  <c:v>20.609570999999999</c:v>
                </c:pt>
                <c:pt idx="9">
                  <c:v>19.050127</c:v>
                </c:pt>
                <c:pt idx="10">
                  <c:v>19.930966999999999</c:v>
                </c:pt>
                <c:pt idx="11">
                  <c:v>20.408843000000001</c:v>
                </c:pt>
                <c:pt idx="12">
                  <c:v>21.818624</c:v>
                </c:pt>
                <c:pt idx="13">
                  <c:v>19.163743</c:v>
                </c:pt>
                <c:pt idx="14">
                  <c:v>22.095321999999999</c:v>
                </c:pt>
                <c:pt idx="15">
                  <c:v>22.033995000000001</c:v>
                </c:pt>
                <c:pt idx="16">
                  <c:v>20.284859000000001</c:v>
                </c:pt>
                <c:pt idx="17">
                  <c:v>16.119686999999999</c:v>
                </c:pt>
                <c:pt idx="18">
                  <c:v>18.492162353999998</c:v>
                </c:pt>
                <c:pt idx="19">
                  <c:v>18.076926996000001</c:v>
                </c:pt>
                <c:pt idx="20">
                  <c:v>17.52029722</c:v>
                </c:pt>
                <c:pt idx="21">
                  <c:v>17.664522352999999</c:v>
                </c:pt>
                <c:pt idx="22">
                  <c:v>17.414802809999998</c:v>
                </c:pt>
                <c:pt idx="23">
                  <c:v>17.445448719999998</c:v>
                </c:pt>
                <c:pt idx="24">
                  <c:v>17.6041232</c:v>
                </c:pt>
                <c:pt idx="25">
                  <c:v>17.979275729999998</c:v>
                </c:pt>
                <c:pt idx="26">
                  <c:v>18.695969948999998</c:v>
                </c:pt>
                <c:pt idx="27">
                  <c:v>18.044579441</c:v>
                </c:pt>
                <c:pt idx="28">
                  <c:v>15.872852549999999</c:v>
                </c:pt>
                <c:pt idx="29">
                  <c:v>16.97442045</c:v>
                </c:pt>
                <c:pt idx="30">
                  <c:v>14.246796888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A7-40EF-90D2-2988924373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3780112"/>
        <c:axId val="843780440"/>
      </c:lineChart>
      <c:catAx>
        <c:axId val="63636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36365944"/>
        <c:crosses val="autoZero"/>
        <c:auto val="1"/>
        <c:lblAlgn val="ctr"/>
        <c:lblOffset val="100"/>
        <c:tickLblSkip val="4"/>
        <c:noMultiLvlLbl val="0"/>
      </c:catAx>
      <c:valAx>
        <c:axId val="636365944"/>
        <c:scaling>
          <c:orientation val="minMax"/>
          <c:max val="30"/>
        </c:scaling>
        <c:delete val="0"/>
        <c:axPos val="l"/>
        <c:majorGridlines/>
        <c:numFmt formatCode="##0" sourceLinked="0"/>
        <c:majorTickMark val="out"/>
        <c:minorTickMark val="none"/>
        <c:tickLblPos val="nextTo"/>
        <c:crossAx val="636365552"/>
        <c:crosses val="autoZero"/>
        <c:crossBetween val="between"/>
      </c:valAx>
      <c:valAx>
        <c:axId val="843780440"/>
        <c:scaling>
          <c:orientation val="minMax"/>
          <c:max val="30"/>
        </c:scaling>
        <c:delete val="0"/>
        <c:axPos val="r"/>
        <c:numFmt formatCode="#,##0" sourceLinked="1"/>
        <c:majorTickMark val="out"/>
        <c:minorTickMark val="none"/>
        <c:tickLblPos val="nextTo"/>
        <c:crossAx val="843780112"/>
        <c:crosses val="max"/>
        <c:crossBetween val="between"/>
      </c:valAx>
      <c:catAx>
        <c:axId val="843780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4378044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8.9564991795794455E-2"/>
          <c:y val="8.6594640786180802E-2"/>
          <c:w val="0.83170158929106908"/>
          <c:h val="0.1442091303069146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rgbClr val="59594A"/>
          </a:solidFill>
          <a:latin typeface="+mn-lt"/>
        </a:defRPr>
      </a:pPr>
      <a:endParaRPr lang="fi-FI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441529990502406E-2"/>
          <c:y val="0.10192645822184848"/>
          <c:w val="0.87523002358966173"/>
          <c:h val="0.82115842315827026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'5. Hiukkaset'!$C$9</c:f>
              <c:strCache>
                <c:ptCount val="1"/>
                <c:pt idx="0">
                  <c:v>Energian tuotannon päästöt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'5. Hiukkaset'!$A$10:$A$40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'5. Hiukkaset'!$C$10:$C$40</c:f>
              <c:numCache>
                <c:formatCode>#,##0</c:formatCode>
                <c:ptCount val="31"/>
                <c:pt idx="0">
                  <c:v>3.9768000000000003</c:v>
                </c:pt>
                <c:pt idx="1">
                  <c:v>3.4689999999999999</c:v>
                </c:pt>
                <c:pt idx="2">
                  <c:v>3.4885000000000002</c:v>
                </c:pt>
                <c:pt idx="3">
                  <c:v>2.8358000000000003</c:v>
                </c:pt>
                <c:pt idx="4">
                  <c:v>2.2308400000000002</c:v>
                </c:pt>
                <c:pt idx="5">
                  <c:v>1.7574199999999998</c:v>
                </c:pt>
                <c:pt idx="6">
                  <c:v>1.5498099999999999</c:v>
                </c:pt>
                <c:pt idx="7">
                  <c:v>1.5460999999999998</c:v>
                </c:pt>
                <c:pt idx="8">
                  <c:v>1.5477100000000001</c:v>
                </c:pt>
                <c:pt idx="9">
                  <c:v>1.3380999999999998</c:v>
                </c:pt>
                <c:pt idx="10">
                  <c:v>1.11948</c:v>
                </c:pt>
                <c:pt idx="11">
                  <c:v>0.92191000000000012</c:v>
                </c:pt>
                <c:pt idx="12">
                  <c:v>1.0624200000000001</c:v>
                </c:pt>
                <c:pt idx="13">
                  <c:v>0.70562000000000002</c:v>
                </c:pt>
                <c:pt idx="14">
                  <c:v>0.84985999999999995</c:v>
                </c:pt>
                <c:pt idx="15">
                  <c:v>0.74545000000000006</c:v>
                </c:pt>
                <c:pt idx="16">
                  <c:v>0.43888999999999995</c:v>
                </c:pt>
                <c:pt idx="17">
                  <c:v>0.31684099999999998</c:v>
                </c:pt>
                <c:pt idx="18">
                  <c:v>0.45506999999999997</c:v>
                </c:pt>
                <c:pt idx="19">
                  <c:v>0.34273999999999993</c:v>
                </c:pt>
                <c:pt idx="20">
                  <c:v>0.250282</c:v>
                </c:pt>
                <c:pt idx="21">
                  <c:v>0.22004000000000001</c:v>
                </c:pt>
                <c:pt idx="22">
                  <c:v>0.22249000000000005</c:v>
                </c:pt>
                <c:pt idx="23">
                  <c:v>0.18194399999999999</c:v>
                </c:pt>
                <c:pt idx="24">
                  <c:v>0.229989</c:v>
                </c:pt>
                <c:pt idx="25">
                  <c:v>0.17751</c:v>
                </c:pt>
                <c:pt idx="26">
                  <c:v>0.18454600000000004</c:v>
                </c:pt>
                <c:pt idx="27">
                  <c:v>0.14035999999999996</c:v>
                </c:pt>
                <c:pt idx="28">
                  <c:v>0.11780700000000001</c:v>
                </c:pt>
                <c:pt idx="29">
                  <c:v>0.144452</c:v>
                </c:pt>
                <c:pt idx="30">
                  <c:v>8.2379999999999981E-2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0F-4786-AE7F-6D5E189426B8}"/>
            </c:ext>
          </c:extLst>
        </c:ser>
        <c:ser>
          <c:idx val="2"/>
          <c:order val="2"/>
          <c:tx>
            <c:strRef>
              <c:f>'5. Hiukkaset'!$D$9</c:f>
              <c:strCache>
                <c:ptCount val="1"/>
                <c:pt idx="0">
                  <c:v>Prosessiperäiset päästöt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'5. Hiukkaset'!$A$10:$A$40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'5. Hiukkaset'!$D$10:$D$40</c:f>
              <c:numCache>
                <c:formatCode>#,##0</c:formatCode>
                <c:ptCount val="31"/>
                <c:pt idx="0">
                  <c:v>9.037700000000001</c:v>
                </c:pt>
                <c:pt idx="1">
                  <c:v>7.4550000000000001</c:v>
                </c:pt>
                <c:pt idx="2">
                  <c:v>5.9790000000000001</c:v>
                </c:pt>
                <c:pt idx="3">
                  <c:v>4.952</c:v>
                </c:pt>
                <c:pt idx="4">
                  <c:v>4.8280000000000003</c:v>
                </c:pt>
                <c:pt idx="5">
                  <c:v>4.609</c:v>
                </c:pt>
                <c:pt idx="6">
                  <c:v>4.6692999999999998</c:v>
                </c:pt>
                <c:pt idx="7">
                  <c:v>4.5626999999999995</c:v>
                </c:pt>
                <c:pt idx="8">
                  <c:v>4.2166999999999994</c:v>
                </c:pt>
                <c:pt idx="9">
                  <c:v>3.1088</c:v>
                </c:pt>
                <c:pt idx="10">
                  <c:v>3.4618000000000002</c:v>
                </c:pt>
                <c:pt idx="11">
                  <c:v>4.3864999999999998</c:v>
                </c:pt>
                <c:pt idx="12">
                  <c:v>4.86944</c:v>
                </c:pt>
                <c:pt idx="13">
                  <c:v>4.1140600000000003</c:v>
                </c:pt>
                <c:pt idx="14">
                  <c:v>3.5084499999999998</c:v>
                </c:pt>
                <c:pt idx="15">
                  <c:v>3.3436699999999999</c:v>
                </c:pt>
                <c:pt idx="16">
                  <c:v>2.6056099999999995</c:v>
                </c:pt>
                <c:pt idx="17">
                  <c:v>1.3129000000000002</c:v>
                </c:pt>
                <c:pt idx="18">
                  <c:v>2.08704</c:v>
                </c:pt>
                <c:pt idx="19">
                  <c:v>2.0310799999999998</c:v>
                </c:pt>
                <c:pt idx="20">
                  <c:v>2.4768400000000002</c:v>
                </c:pt>
                <c:pt idx="21">
                  <c:v>2.0532539999999999</c:v>
                </c:pt>
                <c:pt idx="22">
                  <c:v>2.2125500000000002</c:v>
                </c:pt>
                <c:pt idx="23">
                  <c:v>2.044</c:v>
                </c:pt>
                <c:pt idx="24">
                  <c:v>2.2476100000000008</c:v>
                </c:pt>
                <c:pt idx="25">
                  <c:v>2.3933899999999997</c:v>
                </c:pt>
                <c:pt idx="26">
                  <c:v>2.1784899999999996</c:v>
                </c:pt>
                <c:pt idx="27">
                  <c:v>1.9668999999999999</c:v>
                </c:pt>
                <c:pt idx="28">
                  <c:v>1.8840399999999999</c:v>
                </c:pt>
                <c:pt idx="29">
                  <c:v>1.8146800000000001</c:v>
                </c:pt>
                <c:pt idx="30">
                  <c:v>1.6684000000000001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0F-4786-AE7F-6D5E18942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6"/>
        <c:overlap val="100"/>
        <c:axId val="636365552"/>
        <c:axId val="636365944"/>
      </c:barChart>
      <c:lineChart>
        <c:grouping val="standard"/>
        <c:varyColors val="0"/>
        <c:ser>
          <c:idx val="0"/>
          <c:order val="0"/>
          <c:tx>
            <c:strRef>
              <c:f>'5. Hiukkaset'!$B$9</c:f>
              <c:strCache>
                <c:ptCount val="1"/>
                <c:pt idx="0">
                  <c:v>Sellun, paperin ja kartongin tuotanto</c:v>
                </c:pt>
              </c:strCache>
            </c:strRef>
          </c:tx>
          <c:spPr>
            <a:ln>
              <a:solidFill>
                <a:srgbClr val="59594A"/>
              </a:solidFill>
            </a:ln>
          </c:spPr>
          <c:marker>
            <c:symbol val="none"/>
          </c:marker>
          <c:cat>
            <c:strRef>
              <c:f>'5. Hiukkaset'!$A$10:$A$40</c:f>
              <c:strCach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strCache>
            </c:strRef>
          </c:cat>
          <c:val>
            <c:numRef>
              <c:f>'5. Hiukkaset'!$B$10:$B$40</c:f>
              <c:numCache>
                <c:formatCode>#,##0</c:formatCode>
                <c:ptCount val="31"/>
                <c:pt idx="0">
                  <c:v>14.071695999999999</c:v>
                </c:pt>
                <c:pt idx="1">
                  <c:v>15.459588999999999</c:v>
                </c:pt>
                <c:pt idx="2">
                  <c:v>16.752285000000001</c:v>
                </c:pt>
                <c:pt idx="3">
                  <c:v>16.718050000000002</c:v>
                </c:pt>
                <c:pt idx="4">
                  <c:v>16.177033999999999</c:v>
                </c:pt>
                <c:pt idx="5">
                  <c:v>18.768169</c:v>
                </c:pt>
                <c:pt idx="6">
                  <c:v>19.420577000000002</c:v>
                </c:pt>
                <c:pt idx="7">
                  <c:v>19.923960999999998</c:v>
                </c:pt>
                <c:pt idx="8">
                  <c:v>20.609570999999999</c:v>
                </c:pt>
                <c:pt idx="9">
                  <c:v>19.050127</c:v>
                </c:pt>
                <c:pt idx="10">
                  <c:v>19.930966999999999</c:v>
                </c:pt>
                <c:pt idx="11">
                  <c:v>20.408843000000001</c:v>
                </c:pt>
                <c:pt idx="12">
                  <c:v>21.818624</c:v>
                </c:pt>
                <c:pt idx="13">
                  <c:v>19.163743</c:v>
                </c:pt>
                <c:pt idx="14">
                  <c:v>22.095321999999999</c:v>
                </c:pt>
                <c:pt idx="15">
                  <c:v>22.033995000000001</c:v>
                </c:pt>
                <c:pt idx="16">
                  <c:v>20.284859000000001</c:v>
                </c:pt>
                <c:pt idx="17">
                  <c:v>16.119686999999999</c:v>
                </c:pt>
                <c:pt idx="18">
                  <c:v>18.492162353999998</c:v>
                </c:pt>
                <c:pt idx="19">
                  <c:v>18.076926996000001</c:v>
                </c:pt>
                <c:pt idx="20">
                  <c:v>17.52029722</c:v>
                </c:pt>
                <c:pt idx="21">
                  <c:v>17.664522352999999</c:v>
                </c:pt>
                <c:pt idx="22">
                  <c:v>17.414802809999998</c:v>
                </c:pt>
                <c:pt idx="23">
                  <c:v>17.445448719999998</c:v>
                </c:pt>
                <c:pt idx="24">
                  <c:v>17.6041232</c:v>
                </c:pt>
                <c:pt idx="25">
                  <c:v>17.979275729999998</c:v>
                </c:pt>
                <c:pt idx="26">
                  <c:v>18.695969948999998</c:v>
                </c:pt>
                <c:pt idx="27">
                  <c:v>18.044579441</c:v>
                </c:pt>
                <c:pt idx="28">
                  <c:v>15.872852549999999</c:v>
                </c:pt>
                <c:pt idx="29">
                  <c:v>16.97442045</c:v>
                </c:pt>
                <c:pt idx="30">
                  <c:v>14.246796888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10F-4786-AE7F-6D5E18942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3780112"/>
        <c:axId val="843780440"/>
      </c:lineChart>
      <c:catAx>
        <c:axId val="63636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crossAx val="636365944"/>
        <c:crosses val="autoZero"/>
        <c:auto val="1"/>
        <c:lblAlgn val="ctr"/>
        <c:lblOffset val="100"/>
        <c:tickLblSkip val="4"/>
        <c:noMultiLvlLbl val="0"/>
      </c:catAx>
      <c:valAx>
        <c:axId val="636365944"/>
        <c:scaling>
          <c:orientation val="minMax"/>
          <c:max val="20"/>
        </c:scaling>
        <c:delete val="0"/>
        <c:axPos val="l"/>
        <c:majorGridlines>
          <c:spPr>
            <a:ln>
              <a:solidFill>
                <a:sysClr val="window" lastClr="FFFFFF">
                  <a:lumMod val="65000"/>
                </a:sysClr>
              </a:solidFill>
            </a:ln>
          </c:spPr>
        </c:majorGridlines>
        <c:numFmt formatCode="##0" sourceLinked="0"/>
        <c:majorTickMark val="out"/>
        <c:minorTickMark val="none"/>
        <c:tickLblPos val="nextTo"/>
        <c:spPr>
          <a:ln>
            <a:solidFill>
              <a:sysClr val="window" lastClr="FFFFFF">
                <a:lumMod val="65000"/>
              </a:sysClr>
            </a:solidFill>
          </a:ln>
        </c:spPr>
        <c:crossAx val="636365552"/>
        <c:crosses val="autoZero"/>
        <c:crossBetween val="between"/>
      </c:valAx>
      <c:valAx>
        <c:axId val="843780440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crossAx val="843780112"/>
        <c:crosses val="max"/>
        <c:crossBetween val="between"/>
      </c:valAx>
      <c:catAx>
        <c:axId val="843780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4378044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8.9564991795794455E-2"/>
          <c:y val="8.6594640786180802E-2"/>
          <c:w val="0.8676181126221123"/>
          <c:h val="0.1442091303069146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solidFill>
            <a:srgbClr val="59594A"/>
          </a:solidFill>
          <a:latin typeface="+mn-lt"/>
        </a:defRPr>
      </a:pPr>
      <a:endParaRPr lang="fi-FI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133629340957125E-2"/>
          <c:y val="9.3397633261214433E-2"/>
          <c:w val="0.89401085006362035"/>
          <c:h val="0.7582177471645540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'6. Hiilidioksidipäästöt'!$C$4</c:f>
              <c:strCache>
                <c:ptCount val="1"/>
                <c:pt idx="0">
                  <c:v>Hiilidioksidi (fossiilinen+turve)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glow>
                <a:schemeClr val="accent1">
                  <a:alpha val="40000"/>
                </a:schemeClr>
              </a:glow>
            </a:effectLst>
          </c:spPr>
          <c:invertIfNegative val="0"/>
          <c:cat>
            <c:strRef>
              <c:f>'6. Hiilidioksidipäästöt'!$A$5:$A$32</c:f>
              <c:strCache>
                <c:ptCount val="28"/>
                <c:pt idx="0">
                  <c:v>1990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  <c:pt idx="26">
                  <c:v>2021</c:v>
                </c:pt>
                <c:pt idx="27">
                  <c:v>2022</c:v>
                </c:pt>
              </c:strCache>
            </c:strRef>
          </c:cat>
          <c:val>
            <c:numRef>
              <c:f>'6. Hiilidioksidipäästöt'!$C$5:$C$32</c:f>
              <c:numCache>
                <c:formatCode>General</c:formatCode>
                <c:ptCount val="28"/>
                <c:pt idx="0" formatCode="#,##0">
                  <c:v>5.88</c:v>
                </c:pt>
                <c:pt idx="3" formatCode="#,##0">
                  <c:v>6.011355</c:v>
                </c:pt>
                <c:pt idx="4" formatCode="#,##0">
                  <c:v>4.8357070000000002</c:v>
                </c:pt>
                <c:pt idx="5" formatCode="#,##0">
                  <c:v>4.4966379999999999</c:v>
                </c:pt>
                <c:pt idx="6" formatCode="#,##0">
                  <c:v>4.6773236410000001</c:v>
                </c:pt>
                <c:pt idx="7" formatCode="#,##0">
                  <c:v>5.259123422</c:v>
                </c:pt>
                <c:pt idx="8" formatCode="#,##0">
                  <c:v>5.3016955999999995</c:v>
                </c:pt>
                <c:pt idx="9" formatCode="#,##0">
                  <c:v>4.962893199999999</c:v>
                </c:pt>
                <c:pt idx="10" formatCode="#,##0">
                  <c:v>4.3145532099999997</c:v>
                </c:pt>
                <c:pt idx="11" formatCode="#,##0">
                  <c:v>4.9835599999999998</c:v>
                </c:pt>
                <c:pt idx="12" formatCode="#,##0">
                  <c:v>4.9942992000000004</c:v>
                </c:pt>
                <c:pt idx="13" formatCode="#,##0">
                  <c:v>4.4208689999999997</c:v>
                </c:pt>
                <c:pt idx="14" formatCode="#,##0">
                  <c:v>3.3873150000000001</c:v>
                </c:pt>
                <c:pt idx="15" formatCode="#,##0">
                  <c:v>4.0188616999999995</c:v>
                </c:pt>
                <c:pt idx="16" formatCode="#,##0">
                  <c:v>3.6666903399999997</c:v>
                </c:pt>
                <c:pt idx="17" formatCode="#,##0">
                  <c:v>3.1300670299999998</c:v>
                </c:pt>
                <c:pt idx="18" formatCode="#,##0">
                  <c:v>3.02459202</c:v>
                </c:pt>
                <c:pt idx="19" formatCode="#,##0">
                  <c:v>3.0055010709999994</c:v>
                </c:pt>
                <c:pt idx="20" formatCode="#,##0">
                  <c:v>3.0224832999999998</c:v>
                </c:pt>
                <c:pt idx="21" formatCode="#,##0">
                  <c:v>3.0849506</c:v>
                </c:pt>
                <c:pt idx="22" formatCode="#,##0">
                  <c:v>2.96867239</c:v>
                </c:pt>
                <c:pt idx="23" formatCode="#,##0">
                  <c:v>2.9696903300000002</c:v>
                </c:pt>
                <c:pt idx="24" formatCode="#,##0">
                  <c:v>2.6901577849999998</c:v>
                </c:pt>
                <c:pt idx="25" formatCode="#,##0">
                  <c:v>2.2451219110000005</c:v>
                </c:pt>
                <c:pt idx="26" formatCode="#,##0">
                  <c:v>2.3013031169999998</c:v>
                </c:pt>
                <c:pt idx="27" formatCode="#,##0">
                  <c:v>1.8807061700000001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74-4ADF-A9C9-9674D82372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600978303"/>
        <c:axId val="1600976639"/>
      </c:barChart>
      <c:lineChart>
        <c:grouping val="standard"/>
        <c:varyColors val="0"/>
        <c:ser>
          <c:idx val="0"/>
          <c:order val="0"/>
          <c:tx>
            <c:strRef>
              <c:f>'6. Hiilidioksidipäästöt'!$B$4</c:f>
              <c:strCache>
                <c:ptCount val="1"/>
                <c:pt idx="0">
                  <c:v>Sellun, paperin ja kartongin tuotanto</c:v>
                </c:pt>
              </c:strCache>
            </c:strRef>
          </c:tx>
          <c:spPr>
            <a:ln w="28575" cap="rnd">
              <a:solidFill>
                <a:srgbClr val="59594A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spPr>
              <a:ln w="28575" cap="rnd">
                <a:solidFill>
                  <a:srgbClr val="59594A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4274-4ADF-A9C9-9674D82372A3}"/>
              </c:ext>
            </c:extLst>
          </c:dPt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59594A"/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4274-4ADF-A9C9-9674D82372A3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rgbClr val="59594A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4274-4ADF-A9C9-9674D82372A3}"/>
              </c:ext>
            </c:extLst>
          </c:dPt>
          <c:cat>
            <c:strRef>
              <c:f>'6. Hiilidioksidipäästöt'!$A$5:$A$32</c:f>
              <c:strCache>
                <c:ptCount val="28"/>
                <c:pt idx="0">
                  <c:v>1990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  <c:pt idx="26">
                  <c:v>2021</c:v>
                </c:pt>
                <c:pt idx="27">
                  <c:v>2022</c:v>
                </c:pt>
              </c:strCache>
            </c:strRef>
          </c:cat>
          <c:val>
            <c:numRef>
              <c:f>'6. Hiilidioksidipäästöt'!$B$5:$B$32</c:f>
              <c:numCache>
                <c:formatCode>General</c:formatCode>
                <c:ptCount val="28"/>
                <c:pt idx="0" formatCode="#,##0">
                  <c:v>14</c:v>
                </c:pt>
                <c:pt idx="3" formatCode="#,##0">
                  <c:v>19.420577000000002</c:v>
                </c:pt>
                <c:pt idx="4" formatCode="#,##0">
                  <c:v>19.923960999999998</c:v>
                </c:pt>
                <c:pt idx="5" formatCode="#,##0">
                  <c:v>20.609570999999999</c:v>
                </c:pt>
                <c:pt idx="6" formatCode="#,##0">
                  <c:v>19.050127</c:v>
                </c:pt>
                <c:pt idx="7" formatCode="#,##0">
                  <c:v>19.930966999999999</c:v>
                </c:pt>
                <c:pt idx="8" formatCode="#,##0">
                  <c:v>20.408843000000001</c:v>
                </c:pt>
                <c:pt idx="9" formatCode="#,##0">
                  <c:v>21.818624</c:v>
                </c:pt>
                <c:pt idx="10" formatCode="#,##0">
                  <c:v>19.163743</c:v>
                </c:pt>
                <c:pt idx="11" formatCode="#,##0">
                  <c:v>22.095321999999999</c:v>
                </c:pt>
                <c:pt idx="12" formatCode="#,##0">
                  <c:v>22.033995000000001</c:v>
                </c:pt>
                <c:pt idx="13" formatCode="#,##0">
                  <c:v>20.284859000000001</c:v>
                </c:pt>
                <c:pt idx="14" formatCode="#,##0">
                  <c:v>16.119686999999999</c:v>
                </c:pt>
                <c:pt idx="15" formatCode="#,##0">
                  <c:v>18.492162353999998</c:v>
                </c:pt>
                <c:pt idx="16" formatCode="#,##0">
                  <c:v>18.076926996000001</c:v>
                </c:pt>
                <c:pt idx="17" formatCode="#,##0">
                  <c:v>17.52029722</c:v>
                </c:pt>
                <c:pt idx="18" formatCode="#,##0">
                  <c:v>17.664522352999999</c:v>
                </c:pt>
                <c:pt idx="19" formatCode="#,##0">
                  <c:v>17.414802809999998</c:v>
                </c:pt>
                <c:pt idx="20" formatCode="#,##0">
                  <c:v>17.445448719999998</c:v>
                </c:pt>
                <c:pt idx="21" formatCode="#,##0">
                  <c:v>17.6041232</c:v>
                </c:pt>
                <c:pt idx="22" formatCode="#,##0">
                  <c:v>17.979275729999998</c:v>
                </c:pt>
                <c:pt idx="23" formatCode="#,##0">
                  <c:v>18.695969948999998</c:v>
                </c:pt>
                <c:pt idx="24" formatCode="#,##0">
                  <c:v>18.044579441</c:v>
                </c:pt>
                <c:pt idx="25" formatCode="#,##0">
                  <c:v>15.872852549999999</c:v>
                </c:pt>
                <c:pt idx="26" formatCode="#,##0">
                  <c:v>16.97442045</c:v>
                </c:pt>
                <c:pt idx="27" formatCode="#,##0">
                  <c:v>14.246796888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274-4ADF-A9C9-9674D82372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5084239"/>
        <c:axId val="1325091311"/>
      </c:lineChart>
      <c:catAx>
        <c:axId val="1600978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58594A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600976639"/>
        <c:crosses val="autoZero"/>
        <c:auto val="1"/>
        <c:lblAlgn val="ctr"/>
        <c:lblOffset val="100"/>
        <c:tickLblSkip val="2"/>
        <c:noMultiLvlLbl val="0"/>
      </c:catAx>
      <c:valAx>
        <c:axId val="1600976639"/>
        <c:scaling>
          <c:orientation val="minMax"/>
          <c:max val="7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#,##0" sourceLinked="1"/>
        <c:majorTickMark val="cross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58594A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600978303"/>
        <c:crosses val="autoZero"/>
        <c:crossBetween val="between"/>
      </c:valAx>
      <c:valAx>
        <c:axId val="1325091311"/>
        <c:scaling>
          <c:orientation val="minMax"/>
          <c:max val="28"/>
          <c:min val="0"/>
        </c:scaling>
        <c:delete val="0"/>
        <c:axPos val="r"/>
        <c:numFmt formatCode="#,##0" sourceLinked="1"/>
        <c:majorTickMark val="cross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58594A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325084239"/>
        <c:crosses val="max"/>
        <c:crossBetween val="between"/>
        <c:majorUnit val="4"/>
      </c:valAx>
      <c:catAx>
        <c:axId val="132508423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25091311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14555808013246965"/>
          <c:y val="9.3896690474365593E-2"/>
          <c:w val="0.62841960677836162"/>
          <c:h val="6.6596028685334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58594A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rgbClr val="58594A"/>
          </a:solidFill>
        </a:defRPr>
      </a:pPr>
      <a:endParaRPr lang="fi-FI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417626580273391E-2"/>
          <c:y val="9.3397633261214433E-2"/>
          <c:w val="0.87372687632282753"/>
          <c:h val="0.76334988679019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'6. Hiilidioksidipäästöt'!$C$40</c:f>
              <c:strCache>
                <c:ptCount val="1"/>
                <c:pt idx="0">
                  <c:v>Hiilidioksidi (ei-fossiilinen)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glow>
                <a:schemeClr val="accent1">
                  <a:alpha val="40000"/>
                </a:schemeClr>
              </a:glow>
            </a:effectLst>
          </c:spPr>
          <c:invertIfNegative val="0"/>
          <c:cat>
            <c:strRef>
              <c:f>'6. Hiilidioksidipäästöt'!$A$44:$A$68</c:f>
              <c:strCache>
                <c:ptCount val="2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</c:strCache>
            </c:strRef>
          </c:cat>
          <c:val>
            <c:numRef>
              <c:f>'6. Hiilidioksidipäästöt'!$C$44:$C$68</c:f>
              <c:numCache>
                <c:formatCode>#,##0</c:formatCode>
                <c:ptCount val="25"/>
                <c:pt idx="0">
                  <c:v>19.171275000000001</c:v>
                </c:pt>
                <c:pt idx="1">
                  <c:v>21.288878</c:v>
                </c:pt>
                <c:pt idx="2">
                  <c:v>21.510755</c:v>
                </c:pt>
                <c:pt idx="3">
                  <c:v>19.005399405999999</c:v>
                </c:pt>
                <c:pt idx="4">
                  <c:v>20.907884691</c:v>
                </c:pt>
                <c:pt idx="5">
                  <c:v>21.567596302999998</c:v>
                </c:pt>
                <c:pt idx="6">
                  <c:v>22.059219502000001</c:v>
                </c:pt>
                <c:pt idx="7">
                  <c:v>19.650745641000004</c:v>
                </c:pt>
                <c:pt idx="8">
                  <c:v>22.668382999999999</c:v>
                </c:pt>
                <c:pt idx="9">
                  <c:v>21.520454999999998</c:v>
                </c:pt>
                <c:pt idx="10">
                  <c:v>20.560428000000002</c:v>
                </c:pt>
                <c:pt idx="11">
                  <c:v>16.3980496</c:v>
                </c:pt>
                <c:pt idx="12">
                  <c:v>19.852693899999998</c:v>
                </c:pt>
                <c:pt idx="13">
                  <c:v>19.109088670000002</c:v>
                </c:pt>
                <c:pt idx="14">
                  <c:v>19.091553560000001</c:v>
                </c:pt>
                <c:pt idx="15">
                  <c:v>19.56138275</c:v>
                </c:pt>
                <c:pt idx="16">
                  <c:v>19.77787447</c:v>
                </c:pt>
                <c:pt idx="17">
                  <c:v>19.308796999999998</c:v>
                </c:pt>
                <c:pt idx="18">
                  <c:v>18.188686000000001</c:v>
                </c:pt>
                <c:pt idx="19">
                  <c:v>21.259398269999998</c:v>
                </c:pt>
                <c:pt idx="20">
                  <c:v>22.559117860000001</c:v>
                </c:pt>
                <c:pt idx="21">
                  <c:v>23.20171757</c:v>
                </c:pt>
                <c:pt idx="22">
                  <c:v>21.640983251999998</c:v>
                </c:pt>
                <c:pt idx="23">
                  <c:v>21.575319514000004</c:v>
                </c:pt>
                <c:pt idx="24">
                  <c:v>18.73659584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7D-489B-BFEE-05D874CB1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600978303"/>
        <c:axId val="1600976639"/>
      </c:barChart>
      <c:lineChart>
        <c:grouping val="standard"/>
        <c:varyColors val="0"/>
        <c:ser>
          <c:idx val="0"/>
          <c:order val="0"/>
          <c:tx>
            <c:strRef>
              <c:f>'6. Hiilidioksidipäästöt'!$B$40</c:f>
              <c:strCache>
                <c:ptCount val="1"/>
                <c:pt idx="0">
                  <c:v>Sellun, paperin ja kartongin tuotanto</c:v>
                </c:pt>
              </c:strCache>
            </c:strRef>
          </c:tx>
          <c:spPr>
            <a:ln w="28575" cap="rnd">
              <a:solidFill>
                <a:srgbClr val="59594A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spPr>
              <a:ln w="28575" cap="rnd">
                <a:solidFill>
                  <a:srgbClr val="59594A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317D-489B-BFEE-05D874CB180F}"/>
              </c:ext>
            </c:extLst>
          </c:dPt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59594A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317D-489B-BFEE-05D874CB180F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rgbClr val="59594A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317D-489B-BFEE-05D874CB180F}"/>
              </c:ext>
            </c:extLst>
          </c:dPt>
          <c:cat>
            <c:strRef>
              <c:f>'6. Hiilidioksidipäästöt'!$A$44:$A$68</c:f>
              <c:strCache>
                <c:ptCount val="2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</c:strCache>
            </c:strRef>
          </c:cat>
          <c:val>
            <c:numRef>
              <c:f>'6. Hiilidioksidipäästöt'!$B$44:$B$68</c:f>
              <c:numCache>
                <c:formatCode>#,##0</c:formatCode>
                <c:ptCount val="25"/>
                <c:pt idx="0">
                  <c:v>19.420577000000002</c:v>
                </c:pt>
                <c:pt idx="1">
                  <c:v>19.923960999999998</c:v>
                </c:pt>
                <c:pt idx="2">
                  <c:v>20.609570999999999</c:v>
                </c:pt>
                <c:pt idx="3">
                  <c:v>19.050127</c:v>
                </c:pt>
                <c:pt idx="4">
                  <c:v>19.930966999999999</c:v>
                </c:pt>
                <c:pt idx="5">
                  <c:v>20.408843000000001</c:v>
                </c:pt>
                <c:pt idx="6">
                  <c:v>21.818624</c:v>
                </c:pt>
                <c:pt idx="7">
                  <c:v>19.163743</c:v>
                </c:pt>
                <c:pt idx="8">
                  <c:v>22.095321999999999</c:v>
                </c:pt>
                <c:pt idx="9">
                  <c:v>22.033995000000001</c:v>
                </c:pt>
                <c:pt idx="10">
                  <c:v>20.284859000000001</c:v>
                </c:pt>
                <c:pt idx="11">
                  <c:v>16.119686999999999</c:v>
                </c:pt>
                <c:pt idx="12">
                  <c:v>18.492162353999998</c:v>
                </c:pt>
                <c:pt idx="13">
                  <c:v>18.076926996000001</c:v>
                </c:pt>
                <c:pt idx="14">
                  <c:v>17.52029722</c:v>
                </c:pt>
                <c:pt idx="15">
                  <c:v>17.664522352999999</c:v>
                </c:pt>
                <c:pt idx="16">
                  <c:v>17.414802809999998</c:v>
                </c:pt>
                <c:pt idx="17">
                  <c:v>17.445448719999998</c:v>
                </c:pt>
                <c:pt idx="18">
                  <c:v>17.6041232</c:v>
                </c:pt>
                <c:pt idx="19">
                  <c:v>17.979275729999998</c:v>
                </c:pt>
                <c:pt idx="20">
                  <c:v>18.695969948999998</c:v>
                </c:pt>
                <c:pt idx="21">
                  <c:v>18.044579441</c:v>
                </c:pt>
                <c:pt idx="22">
                  <c:v>15.872852549999999</c:v>
                </c:pt>
                <c:pt idx="23">
                  <c:v>16.97442045</c:v>
                </c:pt>
                <c:pt idx="24">
                  <c:v>14.246796888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17D-489B-BFEE-05D874CB1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5084239"/>
        <c:axId val="1325091311"/>
      </c:lineChart>
      <c:catAx>
        <c:axId val="1600978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59594A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600976639"/>
        <c:crosses val="autoZero"/>
        <c:auto val="1"/>
        <c:lblAlgn val="ctr"/>
        <c:lblOffset val="100"/>
        <c:tickLblSkip val="2"/>
        <c:noMultiLvlLbl val="0"/>
      </c:catAx>
      <c:valAx>
        <c:axId val="1600976639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59594A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600978303"/>
        <c:crosses val="autoZero"/>
        <c:crossBetween val="between"/>
      </c:valAx>
      <c:valAx>
        <c:axId val="1325091311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59594A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325084239"/>
        <c:crosses val="max"/>
        <c:crossBetween val="between"/>
      </c:valAx>
      <c:catAx>
        <c:axId val="132508423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25091311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0.13083014091120862"/>
          <c:y val="9.3896690474365593E-2"/>
          <c:w val="0.60663643147729829"/>
          <c:h val="5.72015680993757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59594A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rgbClr val="59594A"/>
          </a:solidFill>
        </a:defRPr>
      </a:pPr>
      <a:endParaRPr lang="fi-FI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0.04781</cdr:x>
      <cdr:y>0.02411</cdr:y>
    </cdr:from>
    <cdr:to>
      <cdr:x>0.40524</cdr:x>
      <cdr:y>0.08958</cdr:y>
    </cdr:to>
    <cdr:sp macro="" textlink="">
      <cdr:nvSpPr>
        <cdr:cNvPr id="2" name="Tekstikehys 1">
          <a:extLst xmlns:a="http://schemas.openxmlformats.org/drawingml/2006/main">
            <a:ext uri="{FF2B5EF4-FFF2-40B4-BE49-F238E27FC236}">
              <a16:creationId xmlns:a16="http://schemas.microsoft.com/office/drawing/2014/main" id="{E848F3D4-E903-4AEA-946B-B8D459F8C16D}"/>
            </a:ext>
          </a:extLst>
        </cdr:cNvPr>
        <cdr:cNvSpPr txBox="1"/>
      </cdr:nvSpPr>
      <cdr:spPr>
        <a:xfrm xmlns:a="http://schemas.openxmlformats.org/drawingml/2006/main">
          <a:off x="518202" y="128121"/>
          <a:ext cx="3874345" cy="3479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>
              <a:solidFill>
                <a:srgbClr val="59594A"/>
              </a:solidFill>
              <a:latin typeface="+mn-lt"/>
              <a:cs typeface="Arial" pitchFamily="34" charset="0"/>
            </a:rPr>
            <a:t>Indeksi</a:t>
          </a:r>
          <a:r>
            <a:rPr lang="en-US" sz="1200" baseline="0">
              <a:solidFill>
                <a:srgbClr val="59594A"/>
              </a:solidFill>
              <a:latin typeface="+mn-lt"/>
              <a:cs typeface="Arial" pitchFamily="34" charset="0"/>
            </a:rPr>
            <a:t> 1992 = 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0.06003</cdr:x>
      <cdr:y>0.02913</cdr:y>
    </cdr:from>
    <cdr:to>
      <cdr:x>0.27342</cdr:x>
      <cdr:y>0.09466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B4F572F-5313-496F-8F98-78735B742C51}"/>
            </a:ext>
          </a:extLst>
        </cdr:cNvPr>
        <cdr:cNvSpPr txBox="1"/>
      </cdr:nvSpPr>
      <cdr:spPr>
        <a:xfrm xmlns:a="http://schemas.openxmlformats.org/drawingml/2006/main">
          <a:off x="375377" y="130408"/>
          <a:ext cx="1334362" cy="2933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200">
              <a:solidFill>
                <a:srgbClr val="59594A"/>
              </a:solidFill>
              <a:latin typeface="+mn-lt"/>
              <a:cs typeface="Arial" pitchFamily="34" charset="0"/>
            </a:rPr>
            <a:t>Päästöt 1000</a:t>
          </a:r>
          <a:r>
            <a:rPr lang="fi-FI" sz="1200" baseline="0">
              <a:solidFill>
                <a:srgbClr val="59594A"/>
              </a:solidFill>
              <a:latin typeface="+mn-lt"/>
              <a:cs typeface="Arial" pitchFamily="34" charset="0"/>
            </a:rPr>
            <a:t> S-t/v</a:t>
          </a:r>
          <a:endParaRPr lang="fi-FI" sz="1200">
            <a:solidFill>
              <a:srgbClr val="59594A"/>
            </a:solidFill>
            <a:latin typeface="+mn-lt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0.77152</cdr:x>
      <cdr:y>0.03479</cdr:y>
    </cdr:from>
    <cdr:to>
      <cdr:x>1</cdr:x>
      <cdr:y>0.1068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E9583574-0BC2-4B21-B195-6BAAE16AB09D}"/>
            </a:ext>
          </a:extLst>
        </cdr:cNvPr>
        <cdr:cNvSpPr txBox="1"/>
      </cdr:nvSpPr>
      <cdr:spPr>
        <a:xfrm xmlns:a="http://schemas.openxmlformats.org/drawingml/2006/main">
          <a:off x="4824414" y="136525"/>
          <a:ext cx="1428749" cy="282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 dirty="0">
              <a:solidFill>
                <a:srgbClr val="59594A"/>
              </a:solidFill>
              <a:latin typeface="+mn-lt"/>
              <a:cs typeface="Arial" pitchFamily="34" charset="0"/>
            </a:rPr>
            <a:t>Tuotanto</a:t>
          </a:r>
          <a:r>
            <a:rPr lang="fi-FI" sz="1200" baseline="0" dirty="0">
              <a:solidFill>
                <a:srgbClr val="59594A"/>
              </a:solidFill>
              <a:latin typeface="+mn-lt"/>
              <a:cs typeface="Arial" pitchFamily="34" charset="0"/>
            </a:rPr>
            <a:t> Milj. t</a:t>
          </a:r>
        </a:p>
        <a:p xmlns:a="http://schemas.openxmlformats.org/drawingml/2006/main">
          <a:endParaRPr lang="fi-FI" sz="1200" dirty="0">
            <a:solidFill>
              <a:srgbClr val="59594A"/>
            </a:solidFill>
            <a:latin typeface="+mn-lt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0.06478</cdr:x>
      <cdr:y>0.03886</cdr:y>
    </cdr:from>
    <cdr:to>
      <cdr:x>0.2159</cdr:x>
      <cdr:y>0.10117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B4F572F-5313-496F-8F98-78735B742C51}"/>
            </a:ext>
          </a:extLst>
        </cdr:cNvPr>
        <cdr:cNvSpPr txBox="1"/>
      </cdr:nvSpPr>
      <cdr:spPr>
        <a:xfrm xmlns:a="http://schemas.openxmlformats.org/drawingml/2006/main">
          <a:off x="520116" y="190242"/>
          <a:ext cx="1213434" cy="305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200">
              <a:solidFill>
                <a:srgbClr val="59594A"/>
              </a:solidFill>
              <a:latin typeface="+mn-lt"/>
              <a:cs typeface="Arial" pitchFamily="34" charset="0"/>
            </a:rPr>
            <a:t>Päästöt 1000</a:t>
          </a:r>
          <a:r>
            <a:rPr lang="fi-FI" sz="1200" baseline="0">
              <a:solidFill>
                <a:srgbClr val="59594A"/>
              </a:solidFill>
              <a:latin typeface="+mn-lt"/>
              <a:cs typeface="Arial" pitchFamily="34" charset="0"/>
            </a:rPr>
            <a:t> t/v</a:t>
          </a:r>
        </a:p>
      </cdr:txBody>
    </cdr:sp>
  </cdr:relSizeAnchor>
  <cdr:relSizeAnchor xmlns:cdr="http://schemas.openxmlformats.org/drawingml/2006/chartDrawing">
    <cdr:from>
      <cdr:x>0.80829</cdr:x>
      <cdr:y>0.04063</cdr:y>
    </cdr:from>
    <cdr:to>
      <cdr:x>0.96441</cdr:x>
      <cdr:y>0.09728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E9583574-0BC2-4B21-B195-6BAAE16AB09D}"/>
            </a:ext>
          </a:extLst>
        </cdr:cNvPr>
        <cdr:cNvSpPr txBox="1"/>
      </cdr:nvSpPr>
      <cdr:spPr>
        <a:xfrm xmlns:a="http://schemas.openxmlformats.org/drawingml/2006/main">
          <a:off x="6490224" y="198918"/>
          <a:ext cx="1253601" cy="277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>
              <a:solidFill>
                <a:srgbClr val="59594A"/>
              </a:solidFill>
              <a:latin typeface="+mn-lt"/>
              <a:cs typeface="Arial" pitchFamily="34" charset="0"/>
            </a:rPr>
            <a:t>Tuotanto</a:t>
          </a:r>
          <a:r>
            <a:rPr lang="fi-FI" sz="1200" baseline="0">
              <a:solidFill>
                <a:srgbClr val="59594A"/>
              </a:solidFill>
              <a:latin typeface="+mn-lt"/>
              <a:cs typeface="Arial" pitchFamily="34" charset="0"/>
            </a:rPr>
            <a:t> Milj. t/v</a:t>
          </a:r>
        </a:p>
        <a:p xmlns:a="http://schemas.openxmlformats.org/drawingml/2006/main">
          <a:endParaRPr lang="fi-FI" sz="1200" baseline="0">
            <a:solidFill>
              <a:srgbClr val="59594A"/>
            </a:solidFill>
            <a:latin typeface="+mn-lt"/>
            <a:cs typeface="Arial" pitchFamily="34" charset="0"/>
          </a:endParaRPr>
        </a:p>
        <a:p xmlns:a="http://schemas.openxmlformats.org/drawingml/2006/main">
          <a:endParaRPr lang="fi-FI" sz="1200">
            <a:solidFill>
              <a:srgbClr val="59594A"/>
            </a:solidFill>
            <a:latin typeface="+mn-lt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0.06237</cdr:x>
      <cdr:y>0.04362</cdr:y>
    </cdr:from>
    <cdr:to>
      <cdr:x>0.23463</cdr:x>
      <cdr:y>0.10915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1B4F572F-5313-496F-8F98-78735B742C51}"/>
            </a:ext>
          </a:extLst>
        </cdr:cNvPr>
        <cdr:cNvSpPr txBox="1"/>
      </cdr:nvSpPr>
      <cdr:spPr>
        <a:xfrm xmlns:a="http://schemas.openxmlformats.org/drawingml/2006/main">
          <a:off x="507927" y="200690"/>
          <a:ext cx="1402864" cy="30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200">
              <a:solidFill>
                <a:srgbClr val="59594A"/>
              </a:solidFill>
              <a:latin typeface="+mn-lt"/>
              <a:cs typeface="Arial" pitchFamily="34" charset="0"/>
            </a:rPr>
            <a:t>Päästöt 1000</a:t>
          </a:r>
          <a:r>
            <a:rPr lang="fi-FI" sz="1200" baseline="0">
              <a:solidFill>
                <a:srgbClr val="59594A"/>
              </a:solidFill>
              <a:latin typeface="+mn-lt"/>
              <a:cs typeface="Arial" pitchFamily="34" charset="0"/>
            </a:rPr>
            <a:t> t/v</a:t>
          </a:r>
        </a:p>
      </cdr:txBody>
    </cdr:sp>
  </cdr:relSizeAnchor>
  <cdr:relSizeAnchor xmlns:cdr="http://schemas.openxmlformats.org/drawingml/2006/chartDrawing">
    <cdr:from>
      <cdr:x>0.80117</cdr:x>
      <cdr:y>0.04307</cdr:y>
    </cdr:from>
    <cdr:to>
      <cdr:x>0.99766</cdr:x>
      <cdr:y>0.11508</cdr:y>
    </cdr:to>
    <cdr:sp macro="" textlink="">
      <cdr:nvSpPr>
        <cdr:cNvPr id="3" name="Tekstiruutu 1">
          <a:extLst xmlns:a="http://schemas.openxmlformats.org/drawingml/2006/main">
            <a:ext uri="{FF2B5EF4-FFF2-40B4-BE49-F238E27FC236}">
              <a16:creationId xmlns:a16="http://schemas.microsoft.com/office/drawing/2014/main" id="{E9583574-0BC2-4B21-B195-6BAAE16AB09D}"/>
            </a:ext>
          </a:extLst>
        </cdr:cNvPr>
        <cdr:cNvSpPr txBox="1"/>
      </cdr:nvSpPr>
      <cdr:spPr>
        <a:xfrm xmlns:a="http://schemas.openxmlformats.org/drawingml/2006/main">
          <a:off x="6524626" y="198154"/>
          <a:ext cx="1600199" cy="3312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>
              <a:solidFill>
                <a:srgbClr val="59594A"/>
              </a:solidFill>
              <a:latin typeface="+mn-lt"/>
              <a:cs typeface="Arial" pitchFamily="34" charset="0"/>
            </a:rPr>
            <a:t>Tuotanto</a:t>
          </a:r>
          <a:r>
            <a:rPr lang="fi-FI" sz="1200" baseline="0">
              <a:solidFill>
                <a:srgbClr val="59594A"/>
              </a:solidFill>
              <a:latin typeface="+mn-lt"/>
              <a:cs typeface="Arial" pitchFamily="34" charset="0"/>
            </a:rPr>
            <a:t> Milj. t/v</a:t>
          </a:r>
        </a:p>
        <a:p xmlns:a="http://schemas.openxmlformats.org/drawingml/2006/main">
          <a:endParaRPr lang="fi-FI" sz="1200" baseline="0">
            <a:solidFill>
              <a:srgbClr val="59594A"/>
            </a:solidFill>
            <a:latin typeface="+mn-lt"/>
            <a:cs typeface="Arial" pitchFamily="34" charset="0"/>
          </a:endParaRPr>
        </a:p>
        <a:p xmlns:a="http://schemas.openxmlformats.org/drawingml/2006/main">
          <a:endParaRPr lang="fi-FI" sz="1200">
            <a:solidFill>
              <a:srgbClr val="59594A"/>
            </a:solidFill>
            <a:latin typeface="+mn-lt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0.82986</cdr:x>
      <cdr:y>0.03506</cdr:y>
    </cdr:from>
    <cdr:to>
      <cdr:x>0.99899</cdr:x>
      <cdr:y>0.09857</cdr:y>
    </cdr:to>
    <cdr:sp macro="" textlink="">
      <cdr:nvSpPr>
        <cdr:cNvPr id="2" name="Tekstikehys 1">
          <a:extLst xmlns:a="http://schemas.openxmlformats.org/drawingml/2006/main">
            <a:ext uri="{FF2B5EF4-FFF2-40B4-BE49-F238E27FC236}">
              <a16:creationId xmlns:a16="http://schemas.microsoft.com/office/drawing/2014/main" id="{4B114473-B59B-4F60-AC68-5F5364D7B35D}"/>
            </a:ext>
          </a:extLst>
        </cdr:cNvPr>
        <cdr:cNvSpPr txBox="1"/>
      </cdr:nvSpPr>
      <cdr:spPr>
        <a:xfrm xmlns:a="http://schemas.openxmlformats.org/drawingml/2006/main">
          <a:off x="7793715" y="165625"/>
          <a:ext cx="1588410" cy="300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>
              <a:solidFill>
                <a:srgbClr val="58594A"/>
              </a:solidFill>
              <a:latin typeface="+mn-lt"/>
              <a:ea typeface="+mn-ea"/>
              <a:cs typeface="Arial" panose="020B0604020202020204" pitchFamily="34" charset="0"/>
            </a:rPr>
            <a:t>Tuotanto </a:t>
          </a:r>
          <a:r>
            <a:rPr lang="en-US" sz="1200" dirty="0" err="1">
              <a:solidFill>
                <a:srgbClr val="58594A"/>
              </a:solidFill>
              <a:latin typeface="+mn-lt"/>
              <a:ea typeface="+mn-ea"/>
              <a:cs typeface="Arial" panose="020B0604020202020204" pitchFamily="34" charset="0"/>
            </a:rPr>
            <a:t>milj</a:t>
          </a:r>
          <a:r>
            <a:rPr lang="en-US" sz="1200" dirty="0">
              <a:solidFill>
                <a:srgbClr val="58594A"/>
              </a:solidFill>
              <a:latin typeface="+mn-lt"/>
              <a:ea typeface="+mn-ea"/>
              <a:cs typeface="Arial" panose="020B0604020202020204" pitchFamily="34" charset="0"/>
            </a:rPr>
            <a:t>. t/v</a:t>
          </a:r>
        </a:p>
        <a:p xmlns:a="http://schemas.openxmlformats.org/drawingml/2006/main">
          <a:endParaRPr lang="en-US" sz="1200" dirty="0">
            <a:solidFill>
              <a:srgbClr val="58594A"/>
            </a:solidFill>
            <a:latin typeface="+mn-lt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0.07004</cdr:x>
      <cdr:y>0.03506</cdr:y>
    </cdr:from>
    <cdr:to>
      <cdr:x>0.29018</cdr:x>
      <cdr:y>0.09857</cdr:y>
    </cdr:to>
    <cdr:sp macro="" textlink="">
      <cdr:nvSpPr>
        <cdr:cNvPr id="3" name="Tekstikehys 1">
          <a:extLst xmlns:a="http://schemas.openxmlformats.org/drawingml/2006/main">
            <a:ext uri="{FF2B5EF4-FFF2-40B4-BE49-F238E27FC236}">
              <a16:creationId xmlns:a16="http://schemas.microsoft.com/office/drawing/2014/main" id="{3CBB608A-AD9A-4CCA-93F4-153260A46D40}"/>
            </a:ext>
          </a:extLst>
        </cdr:cNvPr>
        <cdr:cNvSpPr txBox="1"/>
      </cdr:nvSpPr>
      <cdr:spPr>
        <a:xfrm xmlns:a="http://schemas.openxmlformats.org/drawingml/2006/main">
          <a:off x="657818" y="165625"/>
          <a:ext cx="2067477" cy="300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 err="1">
              <a:solidFill>
                <a:srgbClr val="58594A"/>
              </a:solidFill>
              <a:latin typeface="+mn-lt"/>
              <a:cs typeface="Arial" panose="020B0604020202020204" pitchFamily="34" charset="0"/>
            </a:rPr>
            <a:t>Päästö</a:t>
          </a:r>
          <a:r>
            <a:rPr lang="en-US" sz="1200" baseline="0" dirty="0">
              <a:solidFill>
                <a:srgbClr val="58594A"/>
              </a:solidFill>
              <a:latin typeface="+mn-lt"/>
              <a:cs typeface="Arial" panose="020B0604020202020204" pitchFamily="34" charset="0"/>
            </a:rPr>
            <a:t> </a:t>
          </a:r>
          <a:r>
            <a:rPr lang="en-US" sz="1200" baseline="0" dirty="0" err="1">
              <a:solidFill>
                <a:srgbClr val="58594A"/>
              </a:solidFill>
              <a:latin typeface="+mn-lt"/>
              <a:cs typeface="Arial" panose="020B0604020202020204" pitchFamily="34" charset="0"/>
            </a:rPr>
            <a:t>milj</a:t>
          </a:r>
          <a:r>
            <a:rPr lang="en-US" sz="1200" baseline="0" dirty="0">
              <a:solidFill>
                <a:srgbClr val="58594A"/>
              </a:solidFill>
              <a:latin typeface="+mn-lt"/>
              <a:cs typeface="Arial" panose="020B0604020202020204" pitchFamily="34" charset="0"/>
            </a:rPr>
            <a:t>. t/v</a:t>
          </a:r>
        </a:p>
        <a:p xmlns:a="http://schemas.openxmlformats.org/drawingml/2006/main">
          <a:endParaRPr lang="en-US" sz="1200" dirty="0">
            <a:solidFill>
              <a:srgbClr val="58594A"/>
            </a:solidFill>
            <a:latin typeface="+mn-lt"/>
            <a:cs typeface="Arial" panose="020B0604020202020204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0.83087</cdr:x>
      <cdr:y>0.01288</cdr:y>
    </cdr:from>
    <cdr:to>
      <cdr:x>1</cdr:x>
      <cdr:y>0.07639</cdr:y>
    </cdr:to>
    <cdr:sp macro="" textlink="">
      <cdr:nvSpPr>
        <cdr:cNvPr id="2" name="Tekstikehys 1">
          <a:extLst xmlns:a="http://schemas.openxmlformats.org/drawingml/2006/main">
            <a:ext uri="{FF2B5EF4-FFF2-40B4-BE49-F238E27FC236}">
              <a16:creationId xmlns:a16="http://schemas.microsoft.com/office/drawing/2014/main" id="{4B114473-B59B-4F60-AC68-5F5364D7B35D}"/>
            </a:ext>
          </a:extLst>
        </cdr:cNvPr>
        <cdr:cNvSpPr txBox="1"/>
      </cdr:nvSpPr>
      <cdr:spPr>
        <a:xfrm xmlns:a="http://schemas.openxmlformats.org/drawingml/2006/main">
          <a:off x="8562975" y="52272"/>
          <a:ext cx="1743074" cy="257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rPr>
            <a:t>Tuotanto </a:t>
          </a:r>
          <a:r>
            <a:rPr lang="en-US" sz="1200" dirty="0" err="1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rPr>
            <a:t>milj</a:t>
          </a:r>
          <a:r>
            <a:rPr lang="en-US" sz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rPr>
            <a:t>. t/v</a:t>
          </a:r>
        </a:p>
        <a:p xmlns:a="http://schemas.openxmlformats.org/drawingml/2006/main">
          <a:endParaRPr lang="en-US" sz="1200" dirty="0">
            <a:solidFill>
              <a:schemeClr val="tx1"/>
            </a:solidFill>
            <a:latin typeface="+mn-lt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0.08627</cdr:x>
      <cdr:y>0.01288</cdr:y>
    </cdr:from>
    <cdr:to>
      <cdr:x>0.30641</cdr:x>
      <cdr:y>0.07639</cdr:y>
    </cdr:to>
    <cdr:sp macro="" textlink="">
      <cdr:nvSpPr>
        <cdr:cNvPr id="3" name="Tekstikehys 1">
          <a:extLst xmlns:a="http://schemas.openxmlformats.org/drawingml/2006/main">
            <a:ext uri="{FF2B5EF4-FFF2-40B4-BE49-F238E27FC236}">
              <a16:creationId xmlns:a16="http://schemas.microsoft.com/office/drawing/2014/main" id="{3CBB608A-AD9A-4CCA-93F4-153260A46D40}"/>
            </a:ext>
          </a:extLst>
        </cdr:cNvPr>
        <cdr:cNvSpPr txBox="1"/>
      </cdr:nvSpPr>
      <cdr:spPr>
        <a:xfrm xmlns:a="http://schemas.openxmlformats.org/drawingml/2006/main">
          <a:off x="889071" y="52272"/>
          <a:ext cx="2268785" cy="257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>
              <a:solidFill>
                <a:srgbClr val="59594A"/>
              </a:solidFill>
              <a:latin typeface="+mn-lt"/>
              <a:cs typeface="Arial" panose="020B0604020202020204" pitchFamily="34" charset="0"/>
            </a:rPr>
            <a:t>Päästö</a:t>
          </a:r>
          <a:r>
            <a:rPr lang="en-US" sz="1200" baseline="0">
              <a:solidFill>
                <a:srgbClr val="59594A"/>
              </a:solidFill>
              <a:latin typeface="+mn-lt"/>
              <a:cs typeface="Arial" panose="020B0604020202020204" pitchFamily="34" charset="0"/>
            </a:rPr>
            <a:t> milj. t/v</a:t>
          </a:r>
        </a:p>
        <a:p xmlns:a="http://schemas.openxmlformats.org/drawingml/2006/main">
          <a:endParaRPr lang="en-US" sz="1200">
            <a:solidFill>
              <a:srgbClr val="59594A"/>
            </a:solidFill>
            <a:latin typeface="+mn-lt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20E199-B762-D64A-A7F0-21A7BE620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1F764-0F4C-A64B-8AC2-5016FB74DC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F2F23-DA50-4146-8383-3E585F7267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44BDB-4F38-8349-80B4-5EE2B52EDC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C6956-5781-8D43-ADC8-71B346F5FD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5CB36-8C9F-A043-9700-704CA117CB51}" type="datetimeFigureOut">
              <a:rPr lang="fi-FI" smtClean="0"/>
              <a:t>28.9.2023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829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A83AA-AA2C-6A4A-B056-614432B0C774}" type="datetimeFigureOut">
              <a:rPr lang="fi-FI" smtClean="0"/>
              <a:t>28.9.2023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5D5B-E391-4540-B1D3-B24AC8736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66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kuvapaikalla" preserve="1" userDrawn="1">
  <p:cSld name="title_slid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FAC7C955-DA2F-1448-8363-505EB94817A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7600" y="0"/>
            <a:ext cx="52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pic>
        <p:nvPicPr>
          <p:cNvPr id="18" name="dtitlelogoshape">
            <a:extLst>
              <a:ext uri="{FF2B5EF4-FFF2-40B4-BE49-F238E27FC236}">
                <a16:creationId xmlns:a16="http://schemas.microsoft.com/office/drawing/2014/main" id="{C1A1051A-2102-044D-823E-EBBE4C152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23" y="5568634"/>
            <a:ext cx="3218762" cy="547845"/>
          </a:xfrm>
          <a:prstGeom prst="rect">
            <a:avLst/>
          </a:prstGeom>
        </p:spPr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087C93FA-7150-4107-BD02-B0F3C61A1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600" y="363795"/>
            <a:ext cx="6304490" cy="2620606"/>
          </a:xfrm>
        </p:spPr>
        <p:txBody>
          <a:bodyPr tIns="0" bIns="0" anchor="b" anchorCtr="0">
            <a:normAutofit/>
          </a:bodyPr>
          <a:lstStyle>
            <a:lvl1pPr algn="l">
              <a:defRPr sz="40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3AAF16EA-E806-4F3B-8D54-55B5E448C5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8800" y="3117599"/>
            <a:ext cx="6315290" cy="11250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 alaotsikko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0460D9-4BE0-4477-A717-E061943A0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9600" y="4774883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i-FI" sz="2000" smtClean="0">
                <a:solidFill>
                  <a:schemeClr val="tx1"/>
                </a:solidFill>
              </a:defRPr>
            </a:lvl1pPr>
          </a:lstStyle>
          <a:p>
            <a:r>
              <a:rPr lang="fi-FI"/>
              <a:t>28.9.2023</a:t>
            </a:r>
          </a:p>
        </p:txBody>
      </p:sp>
      <p:sp>
        <p:nvSpPr>
          <p:cNvPr id="8" name="DUName">
            <a:extLst>
              <a:ext uri="{FF2B5EF4-FFF2-40B4-BE49-F238E27FC236}">
                <a16:creationId xmlns:a16="http://schemas.microsoft.com/office/drawing/2014/main" id="{2A64F931-48AE-4641-8266-D1A73AF23F18}"/>
              </a:ext>
            </a:extLst>
          </p:cNvPr>
          <p:cNvSpPr txBox="1">
            <a:spLocks/>
          </p:cNvSpPr>
          <p:nvPr userDrawn="1"/>
        </p:nvSpPr>
        <p:spPr>
          <a:xfrm>
            <a:off x="478800" y="4394271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lang="fi-FI" sz="10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5B2B150C-058A-4AAF-A6B7-8C299D589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568196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3254064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aaltopahvikuvalla" preserve="1" userDrawn="1">
  <p:cSld name="subtilte_slide_aaltopahviru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sisä, istuminen, pöytä, banaani&#10;&#10;Kuvaus luotu automaattisesti">
            <a:extLst>
              <a:ext uri="{FF2B5EF4-FFF2-40B4-BE49-F238E27FC236}">
                <a16:creationId xmlns:a16="http://schemas.microsoft.com/office/drawing/2014/main" id="{2D8B7CEC-246E-4FCA-BDB9-B47EFD2FF2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1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28.9.2023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07DEC4F-8D47-460E-AEDB-CF1B60977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>
            <a:extLst>
              <a:ext uri="{FF2B5EF4-FFF2-40B4-BE49-F238E27FC236}">
                <a16:creationId xmlns:a16="http://schemas.microsoft.com/office/drawing/2014/main" id="{D39CC49F-E603-006D-3599-D7BCB90D1109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3908316492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pilvikuvalla" preserve="1" userDrawn="1">
  <p:cSld name="subtilte_slide_pilv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ulko, pilvinen, pilvet, lentävä&#10;&#10;Kuvaus luotu automaattisesti">
            <a:extLst>
              <a:ext uri="{FF2B5EF4-FFF2-40B4-BE49-F238E27FC236}">
                <a16:creationId xmlns:a16="http://schemas.microsoft.com/office/drawing/2014/main" id="{D26B070C-9980-4BEA-9008-EA60AD26C4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9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28.9.2023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070A6AE-34F3-437C-827C-F2C6E610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>
            <a:extLst>
              <a:ext uri="{FF2B5EF4-FFF2-40B4-BE49-F238E27FC236}">
                <a16:creationId xmlns:a16="http://schemas.microsoft.com/office/drawing/2014/main" id="{CC3D3B97-7CDC-6A64-0367-153A1FB83914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3023879835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vapaikalla" preserve="1" userDrawn="1">
  <p:cSld name="subtilte_slide_picture_pl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28.9.2023</a:t>
            </a:r>
          </a:p>
        </p:txBody>
      </p:sp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E0C36D7A-CD07-401E-8192-94AA27DE716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97055" y="0"/>
            <a:ext cx="5281612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4248FBDF-AA11-4A95-A47C-5CE8B232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>
            <a:extLst>
              <a:ext uri="{FF2B5EF4-FFF2-40B4-BE49-F238E27FC236}">
                <a16:creationId xmlns:a16="http://schemas.microsoft.com/office/drawing/2014/main" id="{ED64B9F0-B9DE-872F-5753-593DEFEE80BA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28879345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ppudia" preserve="1" userDrawn="1">
  <p:cSld name="end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F28FEEC-3BFE-459E-9537-9A066B8AAE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51200" y="1141476"/>
            <a:ext cx="4587240" cy="4575048"/>
          </a:xfrm>
          <a:prstGeom prst="rect">
            <a:avLst/>
          </a:prstGeom>
        </p:spPr>
      </p:pic>
      <p:sp>
        <p:nvSpPr>
          <p:cNvPr id="2" name="d_lahde">
            <a:extLst>
              <a:ext uri="{FF2B5EF4-FFF2-40B4-BE49-F238E27FC236}">
                <a16:creationId xmlns:a16="http://schemas.microsoft.com/office/drawing/2014/main" id="{267A36D6-7132-AC8D-B173-776AA57FB9BB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73377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28.9.2023</a:t>
            </a:r>
          </a:p>
        </p:txBody>
      </p:sp>
      <p:sp>
        <p:nvSpPr>
          <p:cNvPr id="2" name="d_lahde">
            <a:extLst>
              <a:ext uri="{FF2B5EF4-FFF2-40B4-BE49-F238E27FC236}">
                <a16:creationId xmlns:a16="http://schemas.microsoft.com/office/drawing/2014/main" id="{E714C406-C18C-9451-57B5-33B83B90830A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1322865712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graafi ja tila seliitteelle" preserve="1" userDrawn="1">
  <p:cSld name="title_and_content_empty_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7300800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28.9.2023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A2C6D4DB-8D1C-4F75-A5A8-D7B2BC3497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38921" y="1439999"/>
            <a:ext cx="3308565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2" name="d_lahde">
            <a:extLst>
              <a:ext uri="{FF2B5EF4-FFF2-40B4-BE49-F238E27FC236}">
                <a16:creationId xmlns:a16="http://schemas.microsoft.com/office/drawing/2014/main" id="{38FF3AD2-91BD-60AB-0E23-09CD24B2C8F8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308253495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ksi sisältökohdetta väliotsikoilla" preserve="1" userDrawn="1">
  <p:cSld name="title_two_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E18BC3-C71F-1F40-8265-FB7F5E6503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0CCE5E25-4848-EB46-9136-ED0A10CF88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2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9EF23142-3D3C-F044-8150-57AC95574F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59600" y="1440000"/>
            <a:ext cx="5089525" cy="420372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C8703391-D147-0448-B90A-931413949C9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2781" y="1440000"/>
            <a:ext cx="5106873" cy="42037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D6AA817-A14F-FF48-B5EF-D0E10D035D3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28.9.2023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E1DD3D1-C9EC-4205-9824-EB76ADE4310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1D00C477-2AB1-456B-B72B-6A17886806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39892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2" name="d_lahde">
            <a:extLst>
              <a:ext uri="{FF2B5EF4-FFF2-40B4-BE49-F238E27FC236}">
                <a16:creationId xmlns:a16="http://schemas.microsoft.com/office/drawing/2014/main" id="{39815EC9-F6A6-9FE4-D2CE-B12884EE53F3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602491538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Photo"/>
          <p:cNvSpPr>
            <a:spLocks noGrp="1"/>
          </p:cNvSpPr>
          <p:nvPr>
            <p:ph type="pic" sz="quarter" idx="14" hasCustomPrompt="1"/>
          </p:nvPr>
        </p:nvSpPr>
        <p:spPr>
          <a:xfrm>
            <a:off x="6897600" y="0"/>
            <a:ext cx="5292000" cy="686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28.9.2023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44E2F194-21B6-4684-B8A0-703CBCD131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109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34DBB5-2665-4313-BB6F-9FA2D9513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>
            <a:extLst>
              <a:ext uri="{FF2B5EF4-FFF2-40B4-BE49-F238E27FC236}">
                <a16:creationId xmlns:a16="http://schemas.microsoft.com/office/drawing/2014/main" id="{C68F9601-333D-09A9-B8E7-F2EDD5B831B3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1650753613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sisältö ja kaksi kuvaa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isällön paikkamerkki 3">
            <a:extLst>
              <a:ext uri="{FF2B5EF4-FFF2-40B4-BE49-F238E27FC236}">
                <a16:creationId xmlns:a16="http://schemas.microsoft.com/office/drawing/2014/main" id="{C14A879C-D0C2-4202-BEEC-2A2E70EAB2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53364" y="3429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567358-739E-E245-AC37-B69830A46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28.9.2023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2FC9C602-9A8A-4E8E-B582-95F10872FB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1840675"/>
            <a:ext cx="5351486" cy="441135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Sisällön paikkamerkki 3">
            <a:extLst>
              <a:ext uri="{FF2B5EF4-FFF2-40B4-BE49-F238E27FC236}">
                <a16:creationId xmlns:a16="http://schemas.microsoft.com/office/drawing/2014/main" id="{C98B356A-C02A-475A-BBC7-AB9C9EDFC71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853365" y="36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21283CA2-FEA7-4DA4-84BA-197EB032A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>
            <a:extLst>
              <a:ext uri="{FF2B5EF4-FFF2-40B4-BE49-F238E27FC236}">
                <a16:creationId xmlns:a16="http://schemas.microsoft.com/office/drawing/2014/main" id="{55B8730F-EE1F-1C67-2C38-E75503069937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2781293024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slogan (vihreä tausta)" preserve="1" userDrawn="1">
  <p:cSld name="title_content_sloga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7AAFB5-1906-3D40-93A2-CB76400FAD65}"/>
              </a:ext>
            </a:extLst>
          </p:cNvPr>
          <p:cNvSpPr/>
          <p:nvPr userDrawn="1"/>
        </p:nvSpPr>
        <p:spPr>
          <a:xfrm>
            <a:off x="6840514" y="0"/>
            <a:ext cx="5351486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100" dirty="0" err="1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D1A27-B895-1A42-AFA3-236D0273B1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55864" y="1383160"/>
            <a:ext cx="4120786" cy="33613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lainaus</a:t>
            </a:r>
            <a:r>
              <a:rPr lang="en-GB" dirty="0"/>
              <a:t> tai </a:t>
            </a:r>
            <a:r>
              <a:rPr lang="en-GB" dirty="0" err="1"/>
              <a:t>nosto</a:t>
            </a:r>
            <a:endParaRPr lang="fi-FI" dirty="0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E24E172B-E61E-4E9D-AA95-F2EB6D4CF7F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469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258FA17-5238-4491-84C7-75BA8F132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293E101-5A2B-4FEA-B87E-1BC0B08E2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28.9.2023</a:t>
            </a:r>
          </a:p>
        </p:txBody>
      </p:sp>
      <p:sp>
        <p:nvSpPr>
          <p:cNvPr id="2" name="d_lahde">
            <a:extLst>
              <a:ext uri="{FF2B5EF4-FFF2-40B4-BE49-F238E27FC236}">
                <a16:creationId xmlns:a16="http://schemas.microsoft.com/office/drawing/2014/main" id="{CCCE6E2F-64B4-0A5D-BBE5-5C9928291B81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1642652520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usimetsäkuvalla" preserve="1" userDrawn="1">
  <p:cSld name="subtilte_slide_kuusimets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kasvi, ruoho, vihreä&#10;&#10;Kuvaus luotu automaattisesti">
            <a:extLst>
              <a:ext uri="{FF2B5EF4-FFF2-40B4-BE49-F238E27FC236}">
                <a16:creationId xmlns:a16="http://schemas.microsoft.com/office/drawing/2014/main" id="{89BFC2AF-24A7-45CC-A8BF-2273DDC71A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1595" y="-10873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28.9.2023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C54521D-862D-45BD-8F4E-0FC18AFE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>
            <a:extLst>
              <a:ext uri="{FF2B5EF4-FFF2-40B4-BE49-F238E27FC236}">
                <a16:creationId xmlns:a16="http://schemas.microsoft.com/office/drawing/2014/main" id="{09DADF44-3AED-864E-52D8-5EC1ACF9079F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2930463876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lautatapulikuvalla" preserve="1" userDrawn="1">
  <p:cSld name="subtilte_slide_lautatapu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rakennus, katu, sivu&#10;&#10;Kuvaus luotu automaattisesti">
            <a:extLst>
              <a:ext uri="{FF2B5EF4-FFF2-40B4-BE49-F238E27FC236}">
                <a16:creationId xmlns:a16="http://schemas.microsoft.com/office/drawing/2014/main" id="{AA034375-BA2C-4707-B5C0-460E551550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82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/>
              <a:t>Lisää väliotsikko</a:t>
            </a:r>
            <a:endParaRPr lang="fi-FI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28.9.2023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59857A7-4588-4320-B874-283C0351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2" name="d_lahde">
            <a:extLst>
              <a:ext uri="{FF2B5EF4-FFF2-40B4-BE49-F238E27FC236}">
                <a16:creationId xmlns:a16="http://schemas.microsoft.com/office/drawing/2014/main" id="{72F1B74A-77E4-9A42-C5B6-E00E7D7ADBDD}"/>
              </a:ext>
            </a:extLst>
          </p:cNvPr>
          <p:cNvSpPr txBox="1"/>
          <p:nvPr userDrawn="1"/>
        </p:nvSpPr>
        <p:spPr>
          <a:xfrm>
            <a:off x="2336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fi-FI" sz="1000">
                <a:solidFill>
                  <a:srgbClr val="58594A"/>
                </a:solidFill>
                <a:latin typeface="Calibri" panose="020F0502020204030204" pitchFamily="34" charset="0"/>
              </a:rPr>
              <a:t>LÄHDE: Metsäteolllisuus ry</a:t>
            </a:r>
          </a:p>
        </p:txBody>
      </p:sp>
    </p:spTree>
    <p:extLst>
      <p:ext uri="{BB962C8B-B14F-4D97-AF65-F5344CB8AC3E}">
        <p14:creationId xmlns:p14="http://schemas.microsoft.com/office/powerpoint/2010/main" val="3479021957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59693" y="1440000"/>
            <a:ext cx="10687793" cy="47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9" name="dlogoplaceholder" hidden="1"/>
          <p:cNvSpPr txBox="1"/>
          <p:nvPr userDrawn="1"/>
        </p:nvSpPr>
        <p:spPr>
          <a:xfrm>
            <a:off x="9337232" y="324000"/>
            <a:ext cx="1706844" cy="338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fi-FI" sz="800"/>
          </a:p>
        </p:txBody>
      </p:sp>
      <p:pic>
        <p:nvPicPr>
          <p:cNvPr id="7" name="dlogoshape">
            <a:extLst>
              <a:ext uri="{FF2B5EF4-FFF2-40B4-BE49-F238E27FC236}">
                <a16:creationId xmlns:a16="http://schemas.microsoft.com/office/drawing/2014/main" id="{BB2D5D97-EC59-497F-8A4A-2A10BF2E030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3" y="6398996"/>
            <a:ext cx="1988206" cy="33840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r>
              <a:rPr lang="fi-FI"/>
              <a:t>28.9.2023</a:t>
            </a:r>
          </a:p>
        </p:txBody>
      </p:sp>
    </p:spTree>
    <p:extLst>
      <p:ext uri="{BB962C8B-B14F-4D97-AF65-F5344CB8AC3E}">
        <p14:creationId xmlns:p14="http://schemas.microsoft.com/office/powerpoint/2010/main" val="21147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3" r:id="rId2"/>
    <p:sldLayoutId id="2147483745" r:id="rId3"/>
    <p:sldLayoutId id="2147483706" r:id="rId4"/>
    <p:sldLayoutId id="2147483668" r:id="rId5"/>
    <p:sldLayoutId id="2147483726" r:id="rId6"/>
    <p:sldLayoutId id="2147483741" r:id="rId7"/>
    <p:sldLayoutId id="2147483743" r:id="rId8"/>
    <p:sldLayoutId id="2147483744" r:id="rId9"/>
    <p:sldLayoutId id="2147483742" r:id="rId10"/>
    <p:sldLayoutId id="2147483746" r:id="rId11"/>
    <p:sldLayoutId id="2147483747" r:id="rId12"/>
    <p:sldLayoutId id="2147483673" r:id="rId13"/>
  </p:sldLayoutIdLst>
  <p:hf hdr="0" ftr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lang="fi-FI" sz="320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 cap="none" baseline="0">
          <a:solidFill>
            <a:srgbClr val="59594A"/>
          </a:solidFill>
          <a:latin typeface="+mn-lt"/>
          <a:ea typeface="+mn-ea"/>
          <a:cs typeface="+mn-cs"/>
        </a:defRPr>
      </a:lvl1pPr>
      <a:lvl2pPr marL="56880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3200" indent="-2844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A9AB52A4-29E8-4611-9206-BB94D3828D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1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1FE635D3-015E-4D21-BA2D-21CB81CA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Massa- ja paperiteollisuuden päästöt ilmaan ovat vähentyneet huomattavasti vuodesta 1992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79011DF-5463-4FCB-9DE8-F811CB221A1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28.9.2023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33A75E8-11EB-463E-8144-DA5DAA577FBB}"/>
              </a:ext>
            </a:extLst>
          </p:cNvPr>
          <p:cNvSpPr txBox="1"/>
          <p:nvPr/>
        </p:nvSpPr>
        <p:spPr>
          <a:xfrm>
            <a:off x="773030" y="1133718"/>
            <a:ext cx="4423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srgbClr val="59594A"/>
                </a:solidFill>
                <a:latin typeface="Calibri" panose="020F0502020204030204"/>
              </a:rPr>
              <a:t>Massa- ja paperiteollisuuden päästöt ilmaan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srgbClr val="59594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EF47B2E5-F856-4A32-9BC3-F10CDC3A4CFB}"/>
              </a:ext>
            </a:extLst>
          </p:cNvPr>
          <p:cNvSpPr txBox="1"/>
          <p:nvPr/>
        </p:nvSpPr>
        <p:spPr>
          <a:xfrm>
            <a:off x="9168636" y="6327840"/>
            <a:ext cx="21176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59594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*C02 indeksi 1990=1 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5811848"/>
              </p:ext>
            </p:extLst>
          </p:nvPr>
        </p:nvGraphicFramePr>
        <p:xfrm>
          <a:off x="764305" y="1539393"/>
          <a:ext cx="9494621" cy="4500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347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0102576C-0D30-4D55-90C3-E83232A3D6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2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6FAF59C0-72D1-478E-870C-2999C41D3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Rikkipäästöt ovat laskeneet merkittävästi - sellutehtaat lähes hajuttomia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FD0B639-DF29-4B40-85FE-03CDB9DFDFE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28.9.2023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3946A24E-5371-4ED6-94EF-7535F9B9E301}"/>
              </a:ext>
            </a:extLst>
          </p:cNvPr>
          <p:cNvSpPr txBox="1"/>
          <p:nvPr/>
        </p:nvSpPr>
        <p:spPr>
          <a:xfrm>
            <a:off x="777922" y="1134236"/>
            <a:ext cx="5659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Suomen massa- ja paperiteollisuuden rikkipäästöt ilmaan</a:t>
            </a:r>
          </a:p>
        </p:txBody>
      </p:sp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5F6CC129-24D4-40A6-BFC7-9AA68BA335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2316541"/>
              </p:ext>
            </p:extLst>
          </p:nvPr>
        </p:nvGraphicFramePr>
        <p:xfrm>
          <a:off x="550716" y="1391269"/>
          <a:ext cx="9271064" cy="4914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3559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0102576C-0D30-4D55-90C3-E83232A3D6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3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6FAF59C0-72D1-478E-870C-2999C41D3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Typenoksidipäästöjen vähentäminen on haastavaa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FD0B639-DF29-4B40-85FE-03CDB9DFDFE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28.9.2023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4E25947F-F8AD-48CC-AE3D-123BE136DEBD}"/>
              </a:ext>
            </a:extLst>
          </p:cNvPr>
          <p:cNvSpPr txBox="1"/>
          <p:nvPr/>
        </p:nvSpPr>
        <p:spPr>
          <a:xfrm>
            <a:off x="775735" y="1135448"/>
            <a:ext cx="6354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Suomen massa- ja paperiteollisuuden typenoksidipäästöt ilmaan</a:t>
            </a:r>
          </a:p>
        </p:txBody>
      </p:sp>
      <p:graphicFrame>
        <p:nvGraphicFramePr>
          <p:cNvPr id="7" name="Kaavio 6">
            <a:extLst>
              <a:ext uri="{FF2B5EF4-FFF2-40B4-BE49-F238E27FC236}">
                <a16:creationId xmlns:a16="http://schemas.microsoft.com/office/drawing/2014/main" id="{D1F3908F-46A3-46A5-8A34-9B512AA1FB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6840514"/>
              </p:ext>
            </p:extLst>
          </p:nvPr>
        </p:nvGraphicFramePr>
        <p:xfrm>
          <a:off x="591080" y="1409365"/>
          <a:ext cx="9196388" cy="4720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4366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0102576C-0D30-4D55-90C3-E83232A3D6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4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6FAF59C0-72D1-478E-870C-2999C41D3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Hiukkaspäästöjä on vähennetty merkittävästi investoimalla ilmansuojelutekniikkaan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FD0B639-DF29-4B40-85FE-03CDB9DFDFE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28.9.2023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1F0B4E22-1039-49F8-8355-7C46ED7AAE58}"/>
              </a:ext>
            </a:extLst>
          </p:cNvPr>
          <p:cNvSpPr txBox="1"/>
          <p:nvPr/>
        </p:nvSpPr>
        <p:spPr>
          <a:xfrm>
            <a:off x="779746" y="1136853"/>
            <a:ext cx="5970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Suomen massa- ja paperiteollisuuden hiukkaspäästöt ilmaan</a:t>
            </a:r>
          </a:p>
        </p:txBody>
      </p:sp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D3210402-363D-4E88-9940-FE6152D2B4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9005643"/>
              </p:ext>
            </p:extLst>
          </p:nvPr>
        </p:nvGraphicFramePr>
        <p:xfrm>
          <a:off x="550860" y="1423267"/>
          <a:ext cx="9355142" cy="460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2906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0102576C-0D30-4D55-90C3-E83232A3D6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5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6FAF59C0-72D1-478E-870C-2999C41D3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Hiilidioksidipäästöt ovat vähentyneet energia-tehokkuusinvestointien ja kasvavan bioenergian osuuden myötä 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FD0B639-DF29-4B40-85FE-03CDB9DFDFE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28.9.2023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708B7455-7024-4F11-ABD8-9831801E28E5}"/>
              </a:ext>
            </a:extLst>
          </p:cNvPr>
          <p:cNvSpPr txBox="1"/>
          <p:nvPr/>
        </p:nvSpPr>
        <p:spPr>
          <a:xfrm>
            <a:off x="775735" y="1141959"/>
            <a:ext cx="6753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Massa- ja paperiteollisuuden fossiiliset hiilidioksidipäästöt Suomessa</a:t>
            </a:r>
          </a:p>
        </p:txBody>
      </p:sp>
      <p:graphicFrame>
        <p:nvGraphicFramePr>
          <p:cNvPr id="12" name="Kaavio 11">
            <a:extLst>
              <a:ext uri="{FF2B5EF4-FFF2-40B4-BE49-F238E27FC236}">
                <a16:creationId xmlns:a16="http://schemas.microsoft.com/office/drawing/2014/main" id="{30E1BD0A-565D-43D5-B278-BDEEBB306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10416"/>
              </p:ext>
            </p:extLst>
          </p:nvPr>
        </p:nvGraphicFramePr>
        <p:xfrm>
          <a:off x="695521" y="1424152"/>
          <a:ext cx="9158035" cy="4970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3934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A4C89532-F397-C524-ED6D-8CFC0FCE11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6</a:t>
            </a:fld>
            <a:endParaRPr lang="fi-FI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15D16D87-3E63-5407-9006-215C64F6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Massa- ja paperiteollisuuden ei-fossiiliset hiilidioksidipäästöt Suomessa</a:t>
            </a:r>
            <a:br>
              <a:rPr lang="fi-FI" dirty="0"/>
            </a:b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D859650-A0EA-6412-4205-8512DE0205A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ctr"/>
            <a:r>
              <a:rPr lang="fi-FI"/>
              <a:t>28.9.2023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F0B2413E-A7B0-497B-ADB3-C9F1A09CEDF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27251058"/>
              </p:ext>
            </p:extLst>
          </p:nvPr>
        </p:nvGraphicFramePr>
        <p:xfrm>
          <a:off x="484916" y="1416414"/>
          <a:ext cx="9368329" cy="4949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9876438"/>
      </p:ext>
    </p:extLst>
  </p:cSld>
  <p:clrMapOvr>
    <a:masterClrMapping/>
  </p:clrMapOvr>
</p:sld>
</file>

<file path=ppt/theme/theme1.xml><?xml version="1.0" encoding="utf-8"?>
<a:theme xmlns:a="http://schemas.openxmlformats.org/drawingml/2006/main" name="Tekstikalvopohja">
  <a:themeElements>
    <a:clrScheme name="MT viralliset värit">
      <a:dk1>
        <a:srgbClr val="59594A"/>
      </a:dk1>
      <a:lt1>
        <a:sysClr val="window" lastClr="FFFFFF"/>
      </a:lt1>
      <a:dk2>
        <a:srgbClr val="85B526"/>
      </a:dk2>
      <a:lt2>
        <a:srgbClr val="EDEDED"/>
      </a:lt2>
      <a:accent1>
        <a:srgbClr val="85B526"/>
      </a:accent1>
      <a:accent2>
        <a:srgbClr val="59594A"/>
      </a:accent2>
      <a:accent3>
        <a:srgbClr val="EF7D00"/>
      </a:accent3>
      <a:accent4>
        <a:srgbClr val="0F72A2"/>
      </a:accent4>
      <a:accent5>
        <a:srgbClr val="E8548D"/>
      </a:accent5>
      <a:accent6>
        <a:srgbClr val="000000"/>
      </a:accent6>
      <a:hlink>
        <a:srgbClr val="59594A"/>
      </a:hlink>
      <a:folHlink>
        <a:srgbClr val="87878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tsäteollisuus_pohja.potx" id="{2937551B-1433-4C83-BDD7-E8E08F836FE1}" vid="{7EB92907-DF44-4AA5-AAF0-7407A51B6A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tsäteollisuu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etsateollisuus ry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etsateollisuus ry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Metsateollisuus ry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metsäteollisuus_pohja</Template>
  <TotalTime>192</TotalTime>
  <Words>148</Words>
  <Application>Microsoft Office PowerPoint</Application>
  <PresentationFormat>Laajakuva</PresentationFormat>
  <Paragraphs>35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Calibri</vt:lpstr>
      <vt:lpstr>Tekstikalvopohja</vt:lpstr>
      <vt:lpstr>Massa- ja paperiteollisuuden päästöt ilmaan ovat vähentyneet huomattavasti vuodesta 1992</vt:lpstr>
      <vt:lpstr>Rikkipäästöt ovat laskeneet merkittävästi - sellutehtaat lähes hajuttomia</vt:lpstr>
      <vt:lpstr>Typenoksidipäästöjen vähentäminen on haastavaa</vt:lpstr>
      <vt:lpstr>Hiukkaspäästöjä on vähennetty merkittävästi investoimalla ilmansuojelutekniikkaan</vt:lpstr>
      <vt:lpstr>Hiilidioksidipäästöt ovat vähentyneet energia-tehokkuusinvestointien ja kasvavan bioenergian osuuden myötä </vt:lpstr>
      <vt:lpstr>Massa- ja paperiteollisuuden ei-fossiiliset hiilidioksidipäästöt Suomessa </vt:lpstr>
    </vt:vector>
  </TitlesOfParts>
  <Company>Metsäteollisuus 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Massa- ja paperiteollisuuden päästöt ilmaan</dc:title>
  <dc:creator>Marjukka Rautavirta</dc:creator>
  <cp:keywords/>
  <cp:lastModifiedBy>Rautavirta Marjukka</cp:lastModifiedBy>
  <cp:revision>16</cp:revision>
  <dcterms:created xsi:type="dcterms:W3CDTF">2022-10-24T11:13:44Z</dcterms:created>
  <dcterms:modified xsi:type="dcterms:W3CDTF">2023-09-28T08:03:49Z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398.83.06.204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metsäteollisuus_pohja.potx</vt:lpwstr>
  </property>
  <property fmtid="{D5CDD505-2E9C-101B-9397-08002B2CF9AE}" pid="6" name="dvDefinition">
    <vt:lpwstr>252 (dd_default.xml)</vt:lpwstr>
  </property>
  <property fmtid="{D5CDD505-2E9C-101B-9397-08002B2CF9AE}" pid="7" name="dvDefinitionID">
    <vt:lpwstr>252</vt:lpwstr>
  </property>
  <property fmtid="{D5CDD505-2E9C-101B-9397-08002B2CF9AE}" pid="8" name="dvContentFile">
    <vt:lpwstr>dd_default.xml</vt:lpwstr>
  </property>
  <property fmtid="{D5CDD505-2E9C-101B-9397-08002B2CF9AE}" pid="9" name="dvGlobalVerID">
    <vt:lpwstr>398.90.05.211</vt:lpwstr>
  </property>
  <property fmtid="{D5CDD505-2E9C-101B-9397-08002B2CF9AE}" pid="10" name="dvDefinitionVersion">
    <vt:lpwstr>1.0 / 5.12.2019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0</vt:lpwstr>
  </property>
  <property fmtid="{D5CDD505-2E9C-101B-9397-08002B2CF9AE}" pid="15" name="dvDateExist">
    <vt:lpwstr>-1</vt:lpwstr>
  </property>
  <property fmtid="{D5CDD505-2E9C-101B-9397-08002B2CF9AE}" pid="16" name="dvCategory">
    <vt:lpwstr>29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METE</vt:lpwstr>
  </property>
  <property fmtid="{D5CDD505-2E9C-101B-9397-08002B2CF9AE}" pid="21" name="dvSite">
    <vt:lpwstr>Yleinen</vt:lpwstr>
  </property>
  <property fmtid="{D5CDD505-2E9C-101B-9397-08002B2CF9AE}" pid="22" name="dvNumbering">
    <vt:lpwstr>0</vt:lpwstr>
  </property>
  <property fmtid="{D5CDD505-2E9C-101B-9397-08002B2CF9AE}" pid="23" name="dvDUname">
    <vt:lpwstr>Marjukka Rautavirta</vt:lpwstr>
  </property>
  <property fmtid="{D5CDD505-2E9C-101B-9397-08002B2CF9AE}" pid="24" name="dvDUdepartment">
    <vt:lpwstr/>
  </property>
  <property fmtid="{D5CDD505-2E9C-101B-9397-08002B2CF9AE}" pid="25" name="dvDate_Page">
    <vt:lpwstr>0</vt:lpwstr>
  </property>
  <property fmtid="{D5CDD505-2E9C-101B-9397-08002B2CF9AE}" pid="26" name="dvAuthor">
    <vt:lpwstr>Marjukka Rautavirta</vt:lpwstr>
  </property>
  <property fmtid="{D5CDD505-2E9C-101B-9397-08002B2CF9AE}" pid="27" name="dvAuthor_Page">
    <vt:lpwstr>0</vt:lpwstr>
  </property>
  <property fmtid="{D5CDD505-2E9C-101B-9397-08002B2CF9AE}" pid="28" name="dvSectorExist">
    <vt:lpwstr>0</vt:lpwstr>
  </property>
  <property fmtid="{D5CDD505-2E9C-101B-9397-08002B2CF9AE}" pid="29" name="dvSector">
    <vt:lpwstr/>
  </property>
  <property fmtid="{D5CDD505-2E9C-101B-9397-08002B2CF9AE}" pid="30" name="dvLahde">
    <vt:lpwstr>0</vt:lpwstr>
  </property>
  <property fmtid="{D5CDD505-2E9C-101B-9397-08002B2CF9AE}" pid="31" name="dvLahdetext">
    <vt:lpwstr>Metsäteolllisuus ry</vt:lpwstr>
  </property>
  <property fmtid="{D5CDD505-2E9C-101B-9397-08002B2CF9AE}" pid="32" name="Owner">
    <vt:lpwstr>Marjukka Rautavirta</vt:lpwstr>
  </property>
</Properties>
</file>