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 userDrawn="1">
          <p15:clr>
            <a:srgbClr val="A4A3A4"/>
          </p15:clr>
        </p15:guide>
        <p15:guide id="2" pos="551" userDrawn="1">
          <p15:clr>
            <a:srgbClr val="A4A3A4"/>
          </p15:clr>
        </p15:guide>
        <p15:guide id="3" orient="horz" pos="3612" userDrawn="1">
          <p15:clr>
            <a:srgbClr val="A4A3A4"/>
          </p15:clr>
        </p15:guide>
        <p15:guide id="4" pos="5405" userDrawn="1">
          <p15:clr>
            <a:srgbClr val="A4A3A4"/>
          </p15:clr>
        </p15:guide>
        <p15:guide id="5" orient="horz" pos="709" userDrawn="1">
          <p15:clr>
            <a:srgbClr val="A4A3A4"/>
          </p15:clr>
        </p15:guide>
        <p15:guide id="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7440" autoAdjust="0"/>
  </p:normalViewPr>
  <p:slideViewPr>
    <p:cSldViewPr snapToGrid="0" snapToObjects="1" showGuides="1">
      <p:cViewPr varScale="1">
        <p:scale>
          <a:sx n="66" d="100"/>
          <a:sy n="66" d="100"/>
        </p:scale>
        <p:origin x="66" y="1416"/>
      </p:cViewPr>
      <p:guideLst>
        <p:guide orient="horz" pos="1162"/>
        <p:guide pos="551"/>
        <p:guide orient="horz" pos="3612"/>
        <p:guide pos="5405"/>
        <p:guide orient="horz" pos="709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metdc01\yleiset\Yhteiset\Tilastot\Ymp&#228;rist&#246;\Ymp&#228;rist&#246;kysely\2.%20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metdc01\yleiset\Yhteiset\Tilastot\Ymp&#228;rist&#246;\Ymp&#228;rist&#246;kysely\2.%20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metdc01\yleiset\Yhteiset\Tilastot\Ymp&#228;rist&#246;\Ymp&#228;rist&#246;kysely\2.%20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metdc01\yleiset\Yhteiset\Tilastot\Ymp&#228;rist&#246;\Ymp&#228;rist&#246;kysely\2.%20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metdc01\yleiset\Yhteiset\Tilastot\Ymp&#228;rist&#246;\Ymp&#228;rist&#246;kysely\2.%20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spPr>
          <a:ln w="31750">
            <a:solidFill>
              <a:srgbClr val="0071A1"/>
            </a:solidFill>
          </a:ln>
        </c:spPr>
        <c:marker>
          <c:symbol val="none"/>
        </c:marker>
      </c:pivotFmt>
      <c:pivotFmt>
        <c:idx val="6"/>
        <c:spPr>
          <a:ln w="31750">
            <a:solidFill>
              <a:srgbClr val="EAB818"/>
            </a:solidFill>
          </a:ln>
        </c:spPr>
        <c:marker>
          <c:symbol val="none"/>
        </c:marker>
      </c:pivotFmt>
      <c:pivotFmt>
        <c:idx val="7"/>
        <c:spPr>
          <a:ln w="31750">
            <a:solidFill>
              <a:srgbClr val="AB7A16"/>
            </a:solidFill>
          </a:ln>
        </c:spPr>
        <c:marker>
          <c:symbol val="none"/>
        </c:marker>
      </c:pivotFmt>
      <c:pivotFmt>
        <c:idx val="8"/>
        <c:spPr>
          <a:ln w="31750">
            <a:solidFill>
              <a:srgbClr val="84BD00"/>
            </a:solidFill>
          </a:ln>
        </c:spPr>
        <c:marker>
          <c:symbol val="none"/>
        </c:marker>
      </c:pivotFmt>
      <c:pivotFmt>
        <c:idx val="9"/>
        <c:spPr>
          <a:ln w="31750">
            <a:solidFill>
              <a:srgbClr val="509E2F"/>
            </a:solidFill>
          </a:ln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7590304197407164E-2"/>
          <c:y val="7.7575592843276406E-2"/>
          <c:w val="0.6711251901429699"/>
          <c:h val="0.84084666836000344"/>
        </c:manualLayout>
      </c:layout>
      <c:lineChart>
        <c:grouping val="standard"/>
        <c:varyColors val="0"/>
        <c:ser>
          <c:idx val="0"/>
          <c:order val="0"/>
          <c:tx>
            <c:strRef>
              <c:f>'7. Indkesit - vesipäästöt'!$B$5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 w="28575"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'7. Indkesit - vesipäästöt'!$A$99:$A$129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'7. Indkesit - vesipäästöt'!$B$99:$B$129</c:f>
              <c:numCache>
                <c:formatCode>#,##0.00</c:formatCode>
                <c:ptCount val="31"/>
                <c:pt idx="0">
                  <c:v>1</c:v>
                </c:pt>
                <c:pt idx="1">
                  <c:v>1.0986301153748632</c:v>
                </c:pt>
                <c:pt idx="2">
                  <c:v>1.190495090286203</c:v>
                </c:pt>
                <c:pt idx="3">
                  <c:v>1.1880621923611767</c:v>
                </c:pt>
                <c:pt idx="4">
                  <c:v>1.1496150854879184</c:v>
                </c:pt>
                <c:pt idx="5">
                  <c:v>1.3337531595338616</c:v>
                </c:pt>
                <c:pt idx="6">
                  <c:v>1.3801162987034401</c:v>
                </c:pt>
                <c:pt idx="7">
                  <c:v>1.4158891010721095</c:v>
                </c:pt>
                <c:pt idx="8">
                  <c:v>1.4646117283943598</c:v>
                </c:pt>
                <c:pt idx="9">
                  <c:v>1.3537904030900043</c:v>
                </c:pt>
                <c:pt idx="10">
                  <c:v>1.416386979934757</c:v>
                </c:pt>
                <c:pt idx="11">
                  <c:v>1.4503470654852124</c:v>
                </c:pt>
                <c:pt idx="12">
                  <c:v>1.5505326436841729</c:v>
                </c:pt>
                <c:pt idx="13">
                  <c:v>1.3618644831440361</c:v>
                </c:pt>
                <c:pt idx="14">
                  <c:v>1.5701960872378142</c:v>
                </c:pt>
                <c:pt idx="15">
                  <c:v>1.5658379061059877</c:v>
                </c:pt>
                <c:pt idx="16">
                  <c:v>1.441536187251345</c:v>
                </c:pt>
                <c:pt idx="17">
                  <c:v>1.1455397416203419</c:v>
                </c:pt>
                <c:pt idx="18">
                  <c:v>1.3141388468028306</c:v>
                </c:pt>
                <c:pt idx="19">
                  <c:v>1.284630295879047</c:v>
                </c:pt>
                <c:pt idx="20">
                  <c:v>1.2338460992903768</c:v>
                </c:pt>
                <c:pt idx="21">
                  <c:v>1.2365853663268453</c:v>
                </c:pt>
                <c:pt idx="22">
                  <c:v>1.219493713479882</c:v>
                </c:pt>
                <c:pt idx="23">
                  <c:v>1.2229015407950825</c:v>
                </c:pt>
                <c:pt idx="24">
                  <c:v>1.2345480033110436</c:v>
                </c:pt>
                <c:pt idx="25">
                  <c:v>1.2640868399942693</c:v>
                </c:pt>
                <c:pt idx="26">
                  <c:v>1.315086962438643</c:v>
                </c:pt>
                <c:pt idx="27">
                  <c:v>1.2699144751990097</c:v>
                </c:pt>
                <c:pt idx="28">
                  <c:v>1.1163562338185815</c:v>
                </c:pt>
                <c:pt idx="29">
                  <c:v>1.1924098090237312</c:v>
                </c:pt>
                <c:pt idx="30">
                  <c:v>1.0019899440692865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1B-4382-9769-1168BDE10327}"/>
            </c:ext>
          </c:extLst>
        </c:ser>
        <c:ser>
          <c:idx val="5"/>
          <c:order val="1"/>
          <c:tx>
            <c:strRef>
              <c:f>'7. Indkesit - vesipäästöt'!$G$5</c:f>
              <c:strCache>
                <c:ptCount val="1"/>
                <c:pt idx="0">
                  <c:v>Typpi</c:v>
                </c:pt>
              </c:strCache>
            </c:strRef>
          </c:tx>
          <c:spPr>
            <a:ln w="28575">
              <a:solidFill>
                <a:srgbClr val="E8548D"/>
              </a:solidFill>
            </a:ln>
          </c:spPr>
          <c:marker>
            <c:symbol val="none"/>
          </c:marker>
          <c:cat>
            <c:strRef>
              <c:f>'7. Indkesit - vesipäästöt'!$A$99:$A$129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'7. Indkesit - vesipäästöt'!$G$99:$G$129</c:f>
              <c:numCache>
                <c:formatCode>#,##0.00</c:formatCode>
                <c:ptCount val="31"/>
                <c:pt idx="0">
                  <c:v>1</c:v>
                </c:pt>
                <c:pt idx="1">
                  <c:v>0.88363217505849523</c:v>
                </c:pt>
                <c:pt idx="2">
                  <c:v>0.92437369551226145</c:v>
                </c:pt>
                <c:pt idx="3">
                  <c:v>0.9463769074843762</c:v>
                </c:pt>
                <c:pt idx="4">
                  <c:v>0.7744912873752654</c:v>
                </c:pt>
                <c:pt idx="5">
                  <c:v>0.81473116274593549</c:v>
                </c:pt>
                <c:pt idx="6">
                  <c:v>0.83772954473001993</c:v>
                </c:pt>
                <c:pt idx="7">
                  <c:v>0.84533903147612366</c:v>
                </c:pt>
                <c:pt idx="8">
                  <c:v>0.72373130108930361</c:v>
                </c:pt>
                <c:pt idx="9">
                  <c:v>0.80381797621697049</c:v>
                </c:pt>
                <c:pt idx="10">
                  <c:v>0.75697581397027414</c:v>
                </c:pt>
                <c:pt idx="11">
                  <c:v>0.76222865151305552</c:v>
                </c:pt>
                <c:pt idx="12">
                  <c:v>0.76552483263459914</c:v>
                </c:pt>
                <c:pt idx="13">
                  <c:v>0.74107113856592066</c:v>
                </c:pt>
                <c:pt idx="14">
                  <c:v>0.81579730892074098</c:v>
                </c:pt>
                <c:pt idx="15">
                  <c:v>0.7901270954509092</c:v>
                </c:pt>
                <c:pt idx="16">
                  <c:v>0.6823642280139306</c:v>
                </c:pt>
                <c:pt idx="17">
                  <c:v>0.5928461441297298</c:v>
                </c:pt>
                <c:pt idx="18">
                  <c:v>0.67893000427059969</c:v>
                </c:pt>
                <c:pt idx="19">
                  <c:v>0.66689804093760707</c:v>
                </c:pt>
                <c:pt idx="20">
                  <c:v>0.65574004679614795</c:v>
                </c:pt>
                <c:pt idx="21">
                  <c:v>0.69206420335272145</c:v>
                </c:pt>
                <c:pt idx="22">
                  <c:v>0.65703115131757028</c:v>
                </c:pt>
                <c:pt idx="23">
                  <c:v>0.56493747481248435</c:v>
                </c:pt>
                <c:pt idx="24">
                  <c:v>0.59664878227761287</c:v>
                </c:pt>
                <c:pt idx="25">
                  <c:v>0.5781005455540652</c:v>
                </c:pt>
                <c:pt idx="26">
                  <c:v>0.63355789068467938</c:v>
                </c:pt>
                <c:pt idx="27">
                  <c:v>0.61994971519310926</c:v>
                </c:pt>
                <c:pt idx="28">
                  <c:v>0.5729051505837488</c:v>
                </c:pt>
                <c:pt idx="29">
                  <c:v>0.53815269498896257</c:v>
                </c:pt>
                <c:pt idx="30">
                  <c:v>0.52257102127480404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1B-4382-9769-1168BDE10327}"/>
            </c:ext>
          </c:extLst>
        </c:ser>
        <c:ser>
          <c:idx val="6"/>
          <c:order val="2"/>
          <c:tx>
            <c:strRef>
              <c:f>'7. Indkesit - vesipäästöt'!$H$5</c:f>
              <c:strCache>
                <c:ptCount val="1"/>
                <c:pt idx="0">
                  <c:v>Jäteveden määrä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'7. Indkesit - vesipäästöt'!$A$99:$A$129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'7. Indkesit - vesipäästöt'!$H$99:$H$129</c:f>
              <c:numCache>
                <c:formatCode>#,##0.00</c:formatCode>
                <c:ptCount val="31"/>
                <c:pt idx="0">
                  <c:v>1</c:v>
                </c:pt>
                <c:pt idx="1">
                  <c:v>1.0425113478801251</c:v>
                </c:pt>
                <c:pt idx="2">
                  <c:v>1.0788512218031099</c:v>
                </c:pt>
                <c:pt idx="3">
                  <c:v>1.0234749655395816</c:v>
                </c:pt>
                <c:pt idx="4">
                  <c:v>0.89019535024932139</c:v>
                </c:pt>
                <c:pt idx="5">
                  <c:v>0.91142527205771739</c:v>
                </c:pt>
                <c:pt idx="6">
                  <c:v>0.94079167745319547</c:v>
                </c:pt>
                <c:pt idx="7">
                  <c:v>0.93948961985787538</c:v>
                </c:pt>
                <c:pt idx="8">
                  <c:v>0.92446357632050835</c:v>
                </c:pt>
                <c:pt idx="9">
                  <c:v>0.87915085869805354</c:v>
                </c:pt>
                <c:pt idx="10">
                  <c:v>0.79189128940923259</c:v>
                </c:pt>
                <c:pt idx="11">
                  <c:v>0.76319924288732899</c:v>
                </c:pt>
                <c:pt idx="12">
                  <c:v>0.75598230421941903</c:v>
                </c:pt>
                <c:pt idx="13">
                  <c:v>0.6585771039152728</c:v>
                </c:pt>
                <c:pt idx="14">
                  <c:v>0.80223480658116053</c:v>
                </c:pt>
                <c:pt idx="15">
                  <c:v>0.79968638511906298</c:v>
                </c:pt>
                <c:pt idx="16">
                  <c:v>0.75107873375413226</c:v>
                </c:pt>
                <c:pt idx="17">
                  <c:v>0.56487327782619479</c:v>
                </c:pt>
                <c:pt idx="18">
                  <c:v>0.66913328219050339</c:v>
                </c:pt>
                <c:pt idx="19">
                  <c:v>0.66162199259151833</c:v>
                </c:pt>
                <c:pt idx="20">
                  <c:v>0.64620230874637263</c:v>
                </c:pt>
                <c:pt idx="21">
                  <c:v>0.65561169146777665</c:v>
                </c:pt>
                <c:pt idx="22">
                  <c:v>0.61630049078141458</c:v>
                </c:pt>
                <c:pt idx="23">
                  <c:v>0.61824159023479164</c:v>
                </c:pt>
                <c:pt idx="24">
                  <c:v>0.62709711481249064</c:v>
                </c:pt>
                <c:pt idx="25">
                  <c:v>0.61925053029060606</c:v>
                </c:pt>
                <c:pt idx="26">
                  <c:v>0.61948114801647591</c:v>
                </c:pt>
                <c:pt idx="27">
                  <c:v>0.64340890454498023</c:v>
                </c:pt>
                <c:pt idx="28">
                  <c:v>0.60020776438968126</c:v>
                </c:pt>
                <c:pt idx="29">
                  <c:v>0.6028156204976125</c:v>
                </c:pt>
                <c:pt idx="30">
                  <c:v>0.49940591052083011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1B-4382-9769-1168BDE10327}"/>
            </c:ext>
          </c:extLst>
        </c:ser>
        <c:ser>
          <c:idx val="2"/>
          <c:order val="3"/>
          <c:tx>
            <c:strRef>
              <c:f>'7. Indkesit - vesipäästöt'!$D$5</c:f>
              <c:strCache>
                <c:ptCount val="1"/>
                <c:pt idx="0">
                  <c:v>Kemiallinen hapenkulutus (COD)</c:v>
                </c:pt>
              </c:strCache>
            </c:strRef>
          </c:tx>
          <c:spPr>
            <a:ln w="28575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'7. Indkesit - vesipäästöt'!$A$99:$A$129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'7. Indkesit - vesipäästöt'!$D$99:$D$129</c:f>
              <c:numCache>
                <c:formatCode>#,##0.00</c:formatCode>
                <c:ptCount val="31"/>
                <c:pt idx="0">
                  <c:v>1</c:v>
                </c:pt>
                <c:pt idx="1">
                  <c:v>0.83668891942053258</c:v>
                </c:pt>
                <c:pt idx="2">
                  <c:v>0.81695152202681365</c:v>
                </c:pt>
                <c:pt idx="3">
                  <c:v>0.77877660739810373</c:v>
                </c:pt>
                <c:pt idx="4">
                  <c:v>0.64807710062736124</c:v>
                </c:pt>
                <c:pt idx="5">
                  <c:v>0.69025952201828178</c:v>
                </c:pt>
                <c:pt idx="6">
                  <c:v>0.66145177660953103</c:v>
                </c:pt>
                <c:pt idx="7">
                  <c:v>0.62546312877436783</c:v>
                </c:pt>
                <c:pt idx="8">
                  <c:v>0.60749012520716272</c:v>
                </c:pt>
                <c:pt idx="9">
                  <c:v>0.54312714113815996</c:v>
                </c:pt>
                <c:pt idx="10">
                  <c:v>0.5556450236315531</c:v>
                </c:pt>
                <c:pt idx="11">
                  <c:v>0.57618680185907845</c:v>
                </c:pt>
                <c:pt idx="12">
                  <c:v>0.55370926866962777</c:v>
                </c:pt>
                <c:pt idx="13">
                  <c:v>0.47272287718996753</c:v>
                </c:pt>
                <c:pt idx="14">
                  <c:v>0.54654419882011351</c:v>
                </c:pt>
                <c:pt idx="15">
                  <c:v>0.54600367903259184</c:v>
                </c:pt>
                <c:pt idx="16">
                  <c:v>0.48933739324970349</c:v>
                </c:pt>
                <c:pt idx="17">
                  <c:v>0.37705841934450812</c:v>
                </c:pt>
                <c:pt idx="18">
                  <c:v>0.45280535223979462</c:v>
                </c:pt>
                <c:pt idx="19">
                  <c:v>0.43808397177072261</c:v>
                </c:pt>
                <c:pt idx="20">
                  <c:v>0.41066456601645229</c:v>
                </c:pt>
                <c:pt idx="21">
                  <c:v>0.41954578238251028</c:v>
                </c:pt>
                <c:pt idx="22">
                  <c:v>0.41264230351196179</c:v>
                </c:pt>
                <c:pt idx="23">
                  <c:v>0.41451389631612257</c:v>
                </c:pt>
                <c:pt idx="24">
                  <c:v>0.42145988486340435</c:v>
                </c:pt>
                <c:pt idx="25">
                  <c:v>0.42012574649411727</c:v>
                </c:pt>
                <c:pt idx="26">
                  <c:v>0.42140597609695291</c:v>
                </c:pt>
                <c:pt idx="27">
                  <c:v>0.4255348568075053</c:v>
                </c:pt>
                <c:pt idx="28">
                  <c:v>0.40168290907451037</c:v>
                </c:pt>
                <c:pt idx="29">
                  <c:v>0.39602781792292802</c:v>
                </c:pt>
                <c:pt idx="30">
                  <c:v>0.33290942187631878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1B-4382-9769-1168BDE10327}"/>
            </c:ext>
          </c:extLst>
        </c:ser>
        <c:ser>
          <c:idx val="1"/>
          <c:order val="4"/>
          <c:tx>
            <c:strRef>
              <c:f>'7. Indkesit - vesipäästöt'!$C$5</c:f>
              <c:strCache>
                <c:ptCount val="1"/>
                <c:pt idx="0">
                  <c:v>Kiintoaine</c:v>
                </c:pt>
              </c:strCache>
            </c:strRef>
          </c:tx>
          <c:spPr>
            <a:ln w="28575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'7. Indkesit - vesipäästöt'!$A$99:$A$129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'7. Indkesit - vesipäästöt'!$C$99:$C$129</c:f>
              <c:numCache>
                <c:formatCode>#,##0.00</c:formatCode>
                <c:ptCount val="31"/>
                <c:pt idx="0">
                  <c:v>1</c:v>
                </c:pt>
                <c:pt idx="1">
                  <c:v>0.74748395503409015</c:v>
                </c:pt>
                <c:pt idx="2">
                  <c:v>0.69457700154877489</c:v>
                </c:pt>
                <c:pt idx="3">
                  <c:v>0.69851751944541274</c:v>
                </c:pt>
                <c:pt idx="4">
                  <c:v>0.5674945850026003</c:v>
                </c:pt>
                <c:pt idx="5">
                  <c:v>0.63798670682432534</c:v>
                </c:pt>
                <c:pt idx="6">
                  <c:v>0.60175248746978161</c:v>
                </c:pt>
                <c:pt idx="7">
                  <c:v>0.54885313498345489</c:v>
                </c:pt>
                <c:pt idx="8">
                  <c:v>0.52730930350846117</c:v>
                </c:pt>
                <c:pt idx="9">
                  <c:v>0.53033298662109873</c:v>
                </c:pt>
                <c:pt idx="10">
                  <c:v>0.53734430810906575</c:v>
                </c:pt>
                <c:pt idx="11">
                  <c:v>0.62121498825559929</c:v>
                </c:pt>
                <c:pt idx="12">
                  <c:v>0.508516690765072</c:v>
                </c:pt>
                <c:pt idx="13">
                  <c:v>0.40081779319567712</c:v>
                </c:pt>
                <c:pt idx="14">
                  <c:v>0.39975136732256228</c:v>
                </c:pt>
                <c:pt idx="15">
                  <c:v>0.41148956720026059</c:v>
                </c:pt>
                <c:pt idx="16">
                  <c:v>0.40558524834692555</c:v>
                </c:pt>
                <c:pt idx="17">
                  <c:v>0.32347302788366461</c:v>
                </c:pt>
                <c:pt idx="18">
                  <c:v>0.38335021174211464</c:v>
                </c:pt>
                <c:pt idx="19">
                  <c:v>0.4102047126193728</c:v>
                </c:pt>
                <c:pt idx="20">
                  <c:v>0.38565402881521565</c:v>
                </c:pt>
                <c:pt idx="21">
                  <c:v>0.35289823805414428</c:v>
                </c:pt>
                <c:pt idx="22">
                  <c:v>0.36902107134080486</c:v>
                </c:pt>
                <c:pt idx="23">
                  <c:v>0.35405684747138183</c:v>
                </c:pt>
                <c:pt idx="24">
                  <c:v>0.30353360727409878</c:v>
                </c:pt>
                <c:pt idx="25">
                  <c:v>0.29837978705772744</c:v>
                </c:pt>
                <c:pt idx="26">
                  <c:v>0.34154843207964475</c:v>
                </c:pt>
                <c:pt idx="27">
                  <c:v>0.29131934482817751</c:v>
                </c:pt>
                <c:pt idx="28">
                  <c:v>0.29745909462386472</c:v>
                </c:pt>
                <c:pt idx="29">
                  <c:v>0.28181549575087006</c:v>
                </c:pt>
                <c:pt idx="30">
                  <c:v>0.2360059322082331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F1B-4382-9769-1168BDE10327}"/>
            </c:ext>
          </c:extLst>
        </c:ser>
        <c:ser>
          <c:idx val="4"/>
          <c:order val="5"/>
          <c:tx>
            <c:strRef>
              <c:f>'7. Indkesit - vesipäästöt'!$F$5</c:f>
              <c:strCache>
                <c:ptCount val="1"/>
                <c:pt idx="0">
                  <c:v>Fosfori</c:v>
                </c:pt>
              </c:strCache>
            </c:strRef>
          </c:tx>
          <c:spPr>
            <a:ln w="28575">
              <a:solidFill>
                <a:srgbClr val="92D050"/>
              </a:solidFill>
            </a:ln>
          </c:spPr>
          <c:marker>
            <c:symbol val="none"/>
          </c:marker>
          <c:cat>
            <c:strRef>
              <c:f>'7. Indkesit - vesipäästöt'!$A$99:$A$129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'7. Indkesit - vesipäästöt'!$F$99:$F$129</c:f>
              <c:numCache>
                <c:formatCode>#,##0.00</c:formatCode>
                <c:ptCount val="31"/>
                <c:pt idx="0">
                  <c:v>1</c:v>
                </c:pt>
                <c:pt idx="1">
                  <c:v>0.832518011206973</c:v>
                </c:pt>
                <c:pt idx="2">
                  <c:v>0.74444987992528677</c:v>
                </c:pt>
                <c:pt idx="3">
                  <c:v>0.70921906964333348</c:v>
                </c:pt>
                <c:pt idx="4">
                  <c:v>0.55068487058614235</c:v>
                </c:pt>
                <c:pt idx="5">
                  <c:v>0.50749577514898159</c:v>
                </c:pt>
                <c:pt idx="6">
                  <c:v>0.51901182958285152</c:v>
                </c:pt>
                <c:pt idx="7">
                  <c:v>0.49903050787156444</c:v>
                </c:pt>
                <c:pt idx="8">
                  <c:v>0.44787868006759746</c:v>
                </c:pt>
                <c:pt idx="9">
                  <c:v>0.4589010940140531</c:v>
                </c:pt>
                <c:pt idx="10">
                  <c:v>0.42769278662278742</c:v>
                </c:pt>
                <c:pt idx="11">
                  <c:v>0.4643489282220048</c:v>
                </c:pt>
                <c:pt idx="12">
                  <c:v>0.40534332473539081</c:v>
                </c:pt>
                <c:pt idx="13">
                  <c:v>0.36640353998043224</c:v>
                </c:pt>
                <c:pt idx="14">
                  <c:v>0.39167259628213091</c:v>
                </c:pt>
                <c:pt idx="15">
                  <c:v>0.3922662990305078</c:v>
                </c:pt>
                <c:pt idx="16">
                  <c:v>0.34861691719291998</c:v>
                </c:pt>
                <c:pt idx="17">
                  <c:v>0.28186871831361732</c:v>
                </c:pt>
                <c:pt idx="18">
                  <c:v>0.32447967624299562</c:v>
                </c:pt>
                <c:pt idx="19">
                  <c:v>0.35275504758516407</c:v>
                </c:pt>
                <c:pt idx="20">
                  <c:v>0.29658231788668504</c:v>
                </c:pt>
                <c:pt idx="21">
                  <c:v>0.27785288624032722</c:v>
                </c:pt>
                <c:pt idx="22">
                  <c:v>0.28230232144445422</c:v>
                </c:pt>
                <c:pt idx="23">
                  <c:v>0.27675664858133942</c:v>
                </c:pt>
                <c:pt idx="24">
                  <c:v>0.25836742862225376</c:v>
                </c:pt>
                <c:pt idx="25">
                  <c:v>0.25813395001334161</c:v>
                </c:pt>
                <c:pt idx="26">
                  <c:v>0.28318954015832065</c:v>
                </c:pt>
                <c:pt idx="27">
                  <c:v>0.27721693498176642</c:v>
                </c:pt>
                <c:pt idx="28">
                  <c:v>0.25626834474784305</c:v>
                </c:pt>
                <c:pt idx="29">
                  <c:v>0.23758783242906692</c:v>
                </c:pt>
                <c:pt idx="30">
                  <c:v>0.21943431468469268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F1B-4382-9769-1168BDE10327}"/>
            </c:ext>
          </c:extLst>
        </c:ser>
        <c:ser>
          <c:idx val="3"/>
          <c:order val="6"/>
          <c:tx>
            <c:strRef>
              <c:f>'7. Indkesit - vesipäästöt'!$E$5</c:f>
              <c:strCache>
                <c:ptCount val="1"/>
                <c:pt idx="0">
                  <c:v>Orgaaniset klooriyhdisteet (AOX)</c:v>
                </c:pt>
              </c:strCache>
            </c:strRef>
          </c:tx>
          <c:spPr>
            <a:ln w="28575">
              <a:solidFill>
                <a:srgbClr val="EF7D00"/>
              </a:solidFill>
            </a:ln>
          </c:spPr>
          <c:marker>
            <c:symbol val="none"/>
          </c:marker>
          <c:cat>
            <c:strRef>
              <c:f>'7. Indkesit - vesipäästöt'!$A$99:$A$129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'7. Indkesit - vesipäästöt'!$E$99:$E$129</c:f>
              <c:numCache>
                <c:formatCode>#,##0.00</c:formatCode>
                <c:ptCount val="31"/>
                <c:pt idx="0">
                  <c:v>1</c:v>
                </c:pt>
                <c:pt idx="1">
                  <c:v>0.60988498983828665</c:v>
                </c:pt>
                <c:pt idx="2">
                  <c:v>0.4323670575838634</c:v>
                </c:pt>
                <c:pt idx="3">
                  <c:v>0.35136857948150441</c:v>
                </c:pt>
                <c:pt idx="4">
                  <c:v>0.26480526562632722</c:v>
                </c:pt>
                <c:pt idx="5">
                  <c:v>0.27080832911723784</c:v>
                </c:pt>
                <c:pt idx="6">
                  <c:v>0.23469311133077206</c:v>
                </c:pt>
                <c:pt idx="7">
                  <c:v>0.23114994979666315</c:v>
                </c:pt>
                <c:pt idx="8">
                  <c:v>0.20655872641499759</c:v>
                </c:pt>
                <c:pt idx="9">
                  <c:v>0.19467631260081189</c:v>
                </c:pt>
                <c:pt idx="10">
                  <c:v>0.22761704640249089</c:v>
                </c:pt>
                <c:pt idx="11">
                  <c:v>0.23886058326142381</c:v>
                </c:pt>
                <c:pt idx="12">
                  <c:v>0.24214216222714885</c:v>
                </c:pt>
                <c:pt idx="13">
                  <c:v>0.20907976688582156</c:v>
                </c:pt>
                <c:pt idx="14">
                  <c:v>0.25126370025879241</c:v>
                </c:pt>
                <c:pt idx="15">
                  <c:v>0.25316063549587237</c:v>
                </c:pt>
                <c:pt idx="16">
                  <c:v>0.22866727476920212</c:v>
                </c:pt>
                <c:pt idx="17">
                  <c:v>0.16679735536945922</c:v>
                </c:pt>
                <c:pt idx="18">
                  <c:v>0.21310670229934153</c:v>
                </c:pt>
                <c:pt idx="19">
                  <c:v>0.2258124344248405</c:v>
                </c:pt>
                <c:pt idx="20">
                  <c:v>0.1913963749374766</c:v>
                </c:pt>
                <c:pt idx="21">
                  <c:v>0.17051900853846536</c:v>
                </c:pt>
                <c:pt idx="22">
                  <c:v>0.15416322506071795</c:v>
                </c:pt>
                <c:pt idx="23">
                  <c:v>0.15401571300842931</c:v>
                </c:pt>
                <c:pt idx="24">
                  <c:v>0.17574450502218014</c:v>
                </c:pt>
                <c:pt idx="25">
                  <c:v>0.16724871352667056</c:v>
                </c:pt>
                <c:pt idx="26">
                  <c:v>0.16430462736486029</c:v>
                </c:pt>
                <c:pt idx="27">
                  <c:v>0.17504695150648994</c:v>
                </c:pt>
                <c:pt idx="28">
                  <c:v>0.16409536131015323</c:v>
                </c:pt>
                <c:pt idx="29">
                  <c:v>0.15848026067164558</c:v>
                </c:pt>
                <c:pt idx="30">
                  <c:v>0.14126669153239788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F1B-4382-9769-1168BDE10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7327976"/>
        <c:axId val="722456328"/>
      </c:lineChart>
      <c:catAx>
        <c:axId val="717327976"/>
        <c:scaling>
          <c:orientation val="minMax"/>
        </c:scaling>
        <c:delete val="0"/>
        <c:axPos val="b"/>
        <c:numFmt formatCode="#,##0.00" sourceLinked="0"/>
        <c:majorTickMark val="cross"/>
        <c:minorTickMark val="in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722456328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22456328"/>
        <c:scaling>
          <c:orientation val="minMax"/>
          <c:max val="1.6"/>
        </c:scaling>
        <c:delete val="0"/>
        <c:axPos val="l"/>
        <c:majorGridlines>
          <c:spPr>
            <a:ln>
              <a:solidFill>
                <a:sysClr val="window" lastClr="FFFFFF">
                  <a:lumMod val="65000"/>
                </a:sys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7173279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263437185864313"/>
          <c:y val="0.12734504617945405"/>
          <c:w val="0.23409639676239039"/>
          <c:h val="0.7915429720221142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solidFill>
            <a:srgbClr val="59594A"/>
          </a:solidFill>
          <a:latin typeface="+mn-lt"/>
          <a:cs typeface="Arial" pitchFamily="34" charset="0"/>
        </a:defRPr>
      </a:pPr>
      <a:endParaRPr lang="fi-FI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41529990502406E-2"/>
          <c:y val="0.10192645822184848"/>
          <c:w val="0.87523002358966173"/>
          <c:h val="0.82115842315827026"/>
        </c:manualLayout>
      </c:layout>
      <c:lineChart>
        <c:grouping val="standard"/>
        <c:varyColors val="0"/>
        <c:ser>
          <c:idx val="2"/>
          <c:order val="0"/>
          <c:tx>
            <c:strRef>
              <c:f>'8. Jätevesipäästöt'!$D$150</c:f>
              <c:strCache>
                <c:ptCount val="1"/>
                <c:pt idx="0">
                  <c:v>Kiintoainepäästö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strRef>
              <c:f>'8. Jätevesipäästöt'!$A$151:$A$223</c:f>
              <c:strCache>
                <c:ptCount val="7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</c:strCache>
            </c:strRef>
          </c:cat>
          <c:val>
            <c:numRef>
              <c:f>'8. Jätevesipäästöt'!$D$151:$D$223</c:f>
              <c:numCache>
                <c:formatCode>#,##0</c:formatCode>
                <c:ptCount val="73"/>
                <c:pt idx="0">
                  <c:v>136</c:v>
                </c:pt>
                <c:pt idx="1">
                  <c:v>133</c:v>
                </c:pt>
                <c:pt idx="2">
                  <c:v>136</c:v>
                </c:pt>
                <c:pt idx="3">
                  <c:v>156</c:v>
                </c:pt>
                <c:pt idx="4">
                  <c:v>177</c:v>
                </c:pt>
                <c:pt idx="5">
                  <c:v>199</c:v>
                </c:pt>
                <c:pt idx="6">
                  <c:v>221</c:v>
                </c:pt>
                <c:pt idx="7">
                  <c:v>235</c:v>
                </c:pt>
                <c:pt idx="8">
                  <c:v>248</c:v>
                </c:pt>
                <c:pt idx="9">
                  <c:v>274</c:v>
                </c:pt>
                <c:pt idx="10">
                  <c:v>299</c:v>
                </c:pt>
                <c:pt idx="11">
                  <c:v>325</c:v>
                </c:pt>
                <c:pt idx="12">
                  <c:v>350</c:v>
                </c:pt>
                <c:pt idx="13">
                  <c:v>366</c:v>
                </c:pt>
                <c:pt idx="14">
                  <c:v>381</c:v>
                </c:pt>
                <c:pt idx="15">
                  <c:v>377</c:v>
                </c:pt>
                <c:pt idx="16">
                  <c:v>374</c:v>
                </c:pt>
                <c:pt idx="17">
                  <c:v>371</c:v>
                </c:pt>
                <c:pt idx="18">
                  <c:v>367</c:v>
                </c:pt>
                <c:pt idx="19">
                  <c:v>381</c:v>
                </c:pt>
                <c:pt idx="20">
                  <c:v>394</c:v>
                </c:pt>
                <c:pt idx="21">
                  <c:v>337</c:v>
                </c:pt>
                <c:pt idx="22">
                  <c:v>300</c:v>
                </c:pt>
                <c:pt idx="23">
                  <c:v>231</c:v>
                </c:pt>
                <c:pt idx="24">
                  <c:v>196</c:v>
                </c:pt>
                <c:pt idx="25">
                  <c:v>147</c:v>
                </c:pt>
                <c:pt idx="26">
                  <c:v>120</c:v>
                </c:pt>
                <c:pt idx="27">
                  <c:v>104</c:v>
                </c:pt>
                <c:pt idx="28">
                  <c:v>102</c:v>
                </c:pt>
                <c:pt idx="29">
                  <c:v>102</c:v>
                </c:pt>
                <c:pt idx="30">
                  <c:v>105</c:v>
                </c:pt>
                <c:pt idx="31">
                  <c:v>90</c:v>
                </c:pt>
                <c:pt idx="32">
                  <c:v>96</c:v>
                </c:pt>
                <c:pt idx="33">
                  <c:v>83</c:v>
                </c:pt>
                <c:pt idx="34">
                  <c:v>81</c:v>
                </c:pt>
                <c:pt idx="35">
                  <c:v>76</c:v>
                </c:pt>
                <c:pt idx="36">
                  <c:v>79</c:v>
                </c:pt>
                <c:pt idx="37">
                  <c:v>66</c:v>
                </c:pt>
                <c:pt idx="38">
                  <c:v>65</c:v>
                </c:pt>
                <c:pt idx="39">
                  <c:v>57</c:v>
                </c:pt>
                <c:pt idx="40">
                  <c:v>50</c:v>
                </c:pt>
                <c:pt idx="41">
                  <c:v>41</c:v>
                </c:pt>
                <c:pt idx="42">
                  <c:v>34.995400000000004</c:v>
                </c:pt>
                <c:pt idx="43">
                  <c:v>26.1585</c:v>
                </c:pt>
                <c:pt idx="44">
                  <c:v>24.306999999999999</c:v>
                </c:pt>
                <c:pt idx="45">
                  <c:v>24.444900000000001</c:v>
                </c:pt>
                <c:pt idx="46">
                  <c:v>19.8597</c:v>
                </c:pt>
                <c:pt idx="47">
                  <c:v>22.326599999999999</c:v>
                </c:pt>
                <c:pt idx="48">
                  <c:v>21.058568999999999</c:v>
                </c:pt>
                <c:pt idx="49">
                  <c:v>19.207335</c:v>
                </c:pt>
                <c:pt idx="50">
                  <c:v>18.453400000000002</c:v>
                </c:pt>
                <c:pt idx="51">
                  <c:v>18.559215000000002</c:v>
                </c:pt>
                <c:pt idx="52">
                  <c:v>18.804579</c:v>
                </c:pt>
                <c:pt idx="53">
                  <c:v>21.739667000000001</c:v>
                </c:pt>
                <c:pt idx="54">
                  <c:v>17.795745000000004</c:v>
                </c:pt>
                <c:pt idx="55">
                  <c:v>14.026779000000001</c:v>
                </c:pt>
                <c:pt idx="56">
                  <c:v>13.989458999999998</c:v>
                </c:pt>
                <c:pt idx="57">
                  <c:v>14.400242</c:v>
                </c:pt>
                <c:pt idx="58">
                  <c:v>14.193618000000001</c:v>
                </c:pt>
                <c:pt idx="59">
                  <c:v>11.320067999999997</c:v>
                </c:pt>
                <c:pt idx="60">
                  <c:v>13.415494000000001</c:v>
                </c:pt>
                <c:pt idx="61">
                  <c:v>14.355278</c:v>
                </c:pt>
                <c:pt idx="62">
                  <c:v>13.496117</c:v>
                </c:pt>
                <c:pt idx="63">
                  <c:v>12.349815000000001</c:v>
                </c:pt>
                <c:pt idx="64">
                  <c:v>12.914040000000004</c:v>
                </c:pt>
                <c:pt idx="65">
                  <c:v>12.390360999999997</c:v>
                </c:pt>
                <c:pt idx="66">
                  <c:v>10.622279999999998</c:v>
                </c:pt>
                <c:pt idx="67">
                  <c:v>10.441919999999996</c:v>
                </c:pt>
                <c:pt idx="68">
                  <c:v>11.952624</c:v>
                </c:pt>
                <c:pt idx="69">
                  <c:v>10.194837000000003</c:v>
                </c:pt>
                <c:pt idx="70">
                  <c:v>10.409699999999997</c:v>
                </c:pt>
                <c:pt idx="71">
                  <c:v>9.862245999999999</c:v>
                </c:pt>
                <c:pt idx="72">
                  <c:v>8.2591220000000014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B1-4E13-9782-4B08BB00119B}"/>
            </c:ext>
          </c:extLst>
        </c:ser>
        <c:ser>
          <c:idx val="3"/>
          <c:order val="1"/>
          <c:tx>
            <c:strRef>
              <c:f>'8. Jätevesipäästöt'!$E$150</c:f>
              <c:strCache>
                <c:ptCount val="1"/>
                <c:pt idx="0">
                  <c:v>Biologinen hapenkulutus (BOD7)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'8. Jätevesipäästöt'!$A$151:$A$223</c:f>
              <c:strCache>
                <c:ptCount val="7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</c:strCache>
            </c:strRef>
          </c:cat>
          <c:val>
            <c:numRef>
              <c:f>'8. Jätevesipäästöt'!$E$151:$E$223</c:f>
              <c:numCache>
                <c:formatCode>#,##0</c:formatCode>
                <c:ptCount val="73"/>
                <c:pt idx="0">
                  <c:v>272</c:v>
                </c:pt>
                <c:pt idx="1">
                  <c:v>265</c:v>
                </c:pt>
                <c:pt idx="2">
                  <c:v>272</c:v>
                </c:pt>
                <c:pt idx="3">
                  <c:v>309</c:v>
                </c:pt>
                <c:pt idx="4">
                  <c:v>347</c:v>
                </c:pt>
                <c:pt idx="5">
                  <c:v>369</c:v>
                </c:pt>
                <c:pt idx="6">
                  <c:v>391</c:v>
                </c:pt>
                <c:pt idx="7">
                  <c:v>376</c:v>
                </c:pt>
                <c:pt idx="8">
                  <c:v>360</c:v>
                </c:pt>
                <c:pt idx="9">
                  <c:v>381</c:v>
                </c:pt>
                <c:pt idx="10">
                  <c:v>401</c:v>
                </c:pt>
                <c:pt idx="11">
                  <c:v>415</c:v>
                </c:pt>
                <c:pt idx="12">
                  <c:v>422</c:v>
                </c:pt>
                <c:pt idx="13">
                  <c:v>469</c:v>
                </c:pt>
                <c:pt idx="14">
                  <c:v>517</c:v>
                </c:pt>
                <c:pt idx="15">
                  <c:v>520</c:v>
                </c:pt>
                <c:pt idx="16">
                  <c:v>524</c:v>
                </c:pt>
                <c:pt idx="17">
                  <c:v>520</c:v>
                </c:pt>
                <c:pt idx="18">
                  <c:v>517</c:v>
                </c:pt>
                <c:pt idx="19">
                  <c:v>525</c:v>
                </c:pt>
                <c:pt idx="20">
                  <c:v>534</c:v>
                </c:pt>
                <c:pt idx="21">
                  <c:v>520</c:v>
                </c:pt>
                <c:pt idx="22">
                  <c:v>500</c:v>
                </c:pt>
                <c:pt idx="23">
                  <c:v>470</c:v>
                </c:pt>
                <c:pt idx="24">
                  <c:v>433</c:v>
                </c:pt>
                <c:pt idx="25">
                  <c:v>370</c:v>
                </c:pt>
                <c:pt idx="26">
                  <c:v>320</c:v>
                </c:pt>
                <c:pt idx="27">
                  <c:v>295</c:v>
                </c:pt>
                <c:pt idx="28">
                  <c:v>278</c:v>
                </c:pt>
                <c:pt idx="29">
                  <c:v>279</c:v>
                </c:pt>
                <c:pt idx="30">
                  <c:v>281</c:v>
                </c:pt>
                <c:pt idx="31">
                  <c:v>262</c:v>
                </c:pt>
                <c:pt idx="32">
                  <c:v>259</c:v>
                </c:pt>
                <c:pt idx="33">
                  <c:v>219</c:v>
                </c:pt>
                <c:pt idx="34">
                  <c:v>222</c:v>
                </c:pt>
                <c:pt idx="35">
                  <c:v>199</c:v>
                </c:pt>
                <c:pt idx="36">
                  <c:v>168</c:v>
                </c:pt>
                <c:pt idx="37">
                  <c:v>147</c:v>
                </c:pt>
                <c:pt idx="38">
                  <c:v>138</c:v>
                </c:pt>
                <c:pt idx="39">
                  <c:v>114</c:v>
                </c:pt>
                <c:pt idx="40">
                  <c:v>89</c:v>
                </c:pt>
                <c:pt idx="41">
                  <c:v>71</c:v>
                </c:pt>
                <c:pt idx="42">
                  <c:v>60.159500000000001</c:v>
                </c:pt>
                <c:pt idx="43">
                  <c:v>39.844999999999999</c:v>
                </c:pt>
                <c:pt idx="44">
                  <c:v>35.954999999999998</c:v>
                </c:pt>
                <c:pt idx="45">
                  <c:v>29.415400000000002</c:v>
                </c:pt>
                <c:pt idx="46">
                  <c:v>22.078699999999998</c:v>
                </c:pt>
                <c:pt idx="47">
                  <c:v>20.8794</c:v>
                </c:pt>
                <c:pt idx="48">
                  <c:v>19.073915</c:v>
                </c:pt>
                <c:pt idx="49">
                  <c:v>18.795307000000001</c:v>
                </c:pt>
                <c:pt idx="50">
                  <c:v>17.809200000000001</c:v>
                </c:pt>
                <c:pt idx="51">
                  <c:v>14.956417000000002</c:v>
                </c:pt>
                <c:pt idx="52">
                  <c:v>15.589129</c:v>
                </c:pt>
                <c:pt idx="53">
                  <c:v>16.452095</c:v>
                </c:pt>
                <c:pt idx="54">
                  <c:v>13.703153</c:v>
                </c:pt>
                <c:pt idx="55">
                  <c:v>11.412563999999998</c:v>
                </c:pt>
                <c:pt idx="56">
                  <c:v>13.048256999999998</c:v>
                </c:pt>
                <c:pt idx="57">
                  <c:v>13.345494</c:v>
                </c:pt>
                <c:pt idx="58">
                  <c:v>9.9941980000000008</c:v>
                </c:pt>
                <c:pt idx="59">
                  <c:v>8.0091339999999995</c:v>
                </c:pt>
                <c:pt idx="60">
                  <c:v>9.0179270000000002</c:v>
                </c:pt>
                <c:pt idx="61">
                  <c:v>8.2938369999999999</c:v>
                </c:pt>
                <c:pt idx="62">
                  <c:v>8.7611909999999984</c:v>
                </c:pt>
                <c:pt idx="63">
                  <c:v>9.4647450000000006</c:v>
                </c:pt>
                <c:pt idx="64">
                  <c:v>9.1828240000000019</c:v>
                </c:pt>
                <c:pt idx="65">
                  <c:v>9.1948690000000006</c:v>
                </c:pt>
                <c:pt idx="66">
                  <c:v>8.6559339999999985</c:v>
                </c:pt>
                <c:pt idx="67">
                  <c:v>8.2806299999999968</c:v>
                </c:pt>
                <c:pt idx="68">
                  <c:v>9.3312600000000003</c:v>
                </c:pt>
                <c:pt idx="69">
                  <c:v>9.3819289999999995</c:v>
                </c:pt>
                <c:pt idx="70">
                  <c:v>7.5080099999999996</c:v>
                </c:pt>
                <c:pt idx="71">
                  <c:v>6.8999769999999998</c:v>
                </c:pt>
                <c:pt idx="72">
                  <c:v>4.7605940000000011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B1-4E13-9782-4B08BB001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6365552"/>
        <c:axId val="636365944"/>
      </c:lineChart>
      <c:lineChart>
        <c:grouping val="standard"/>
        <c:varyColors val="0"/>
        <c:ser>
          <c:idx val="0"/>
          <c:order val="2"/>
          <c:tx>
            <c:strRef>
              <c:f>'8. Jätevesipäästöt'!$B$150</c:f>
              <c:strCache>
                <c:ptCount val="1"/>
                <c:pt idx="0">
                  <c:v>Paperi ja kartongin tuotanto</c:v>
                </c:pt>
              </c:strCache>
            </c:strRef>
          </c:tx>
          <c:spPr>
            <a:ln>
              <a:solidFill>
                <a:sysClr val="windowText" lastClr="000000">
                  <a:lumMod val="65000"/>
                  <a:lumOff val="35000"/>
                </a:sysClr>
              </a:solidFill>
            </a:ln>
          </c:spPr>
          <c:marker>
            <c:symbol val="none"/>
          </c:marker>
          <c:cat>
            <c:strRef>
              <c:f>'[3]4 Vesipäästöt'!$A$7:$A$76</c:f>
              <c:strCache>
                <c:ptCount val="70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</c:strCache>
            </c:strRef>
          </c:cat>
          <c:val>
            <c:numRef>
              <c:f>'8. Jätevesipäästöt'!$B$151:$B$223</c:f>
              <c:numCache>
                <c:formatCode>#,##0</c:formatCode>
                <c:ptCount val="73"/>
                <c:pt idx="0">
                  <c:v>0.76500000000000001</c:v>
                </c:pt>
                <c:pt idx="1">
                  <c:v>0.88800000000000001</c:v>
                </c:pt>
                <c:pt idx="2">
                  <c:v>0.82799999999999996</c:v>
                </c:pt>
                <c:pt idx="3">
                  <c:v>0.93700000000000006</c:v>
                </c:pt>
                <c:pt idx="4">
                  <c:v>1.095</c:v>
                </c:pt>
                <c:pt idx="5">
                  <c:v>1.2909999999999999</c:v>
                </c:pt>
                <c:pt idx="6">
                  <c:v>1.379</c:v>
                </c:pt>
                <c:pt idx="7">
                  <c:v>1.5429999999999999</c:v>
                </c:pt>
                <c:pt idx="8">
                  <c:v>1.571</c:v>
                </c:pt>
                <c:pt idx="9">
                  <c:v>1.696</c:v>
                </c:pt>
                <c:pt idx="10">
                  <c:v>1.97</c:v>
                </c:pt>
                <c:pt idx="11">
                  <c:v>2.387</c:v>
                </c:pt>
                <c:pt idx="12">
                  <c:v>2.5150000000000001</c:v>
                </c:pt>
                <c:pt idx="13">
                  <c:v>2.738</c:v>
                </c:pt>
                <c:pt idx="14">
                  <c:v>2.9790000000000001</c:v>
                </c:pt>
                <c:pt idx="15">
                  <c:v>3.2050000000000001</c:v>
                </c:pt>
                <c:pt idx="16">
                  <c:v>3.2050000000000001</c:v>
                </c:pt>
                <c:pt idx="17">
                  <c:v>3.4609999999999999</c:v>
                </c:pt>
                <c:pt idx="18">
                  <c:v>3.3889999999999998</c:v>
                </c:pt>
                <c:pt idx="19">
                  <c:v>3.629</c:v>
                </c:pt>
                <c:pt idx="20">
                  <c:v>4.0599999999999996</c:v>
                </c:pt>
                <c:pt idx="21">
                  <c:v>4.4240000000000004</c:v>
                </c:pt>
                <c:pt idx="22">
                  <c:v>4.9649999999999999</c:v>
                </c:pt>
                <c:pt idx="23">
                  <c:v>5.4459999999999997</c:v>
                </c:pt>
                <c:pt idx="24">
                  <c:v>5.5149999999999997</c:v>
                </c:pt>
                <c:pt idx="25">
                  <c:v>3.9929999999999999</c:v>
                </c:pt>
                <c:pt idx="26">
                  <c:v>4.5490000000000004</c:v>
                </c:pt>
                <c:pt idx="27">
                  <c:v>4.62</c:v>
                </c:pt>
                <c:pt idx="28">
                  <c:v>5.14</c:v>
                </c:pt>
                <c:pt idx="29">
                  <c:v>5.7380000000000004</c:v>
                </c:pt>
                <c:pt idx="30">
                  <c:v>5.9189999999999996</c:v>
                </c:pt>
                <c:pt idx="31">
                  <c:v>6.1349999999999998</c:v>
                </c:pt>
                <c:pt idx="32">
                  <c:v>5.8949999999999996</c:v>
                </c:pt>
                <c:pt idx="33">
                  <c:v>6.3879999999999999</c:v>
                </c:pt>
                <c:pt idx="34">
                  <c:v>7.3179999999999996</c:v>
                </c:pt>
                <c:pt idx="35">
                  <c:v>7.4470000000000001</c:v>
                </c:pt>
                <c:pt idx="36">
                  <c:v>7.5490000000000004</c:v>
                </c:pt>
                <c:pt idx="37">
                  <c:v>8.0120000000000005</c:v>
                </c:pt>
                <c:pt idx="38">
                  <c:v>8.6539999999999999</c:v>
                </c:pt>
                <c:pt idx="39">
                  <c:v>8.7530000000000001</c:v>
                </c:pt>
                <c:pt idx="40">
                  <c:v>8.9659999999999993</c:v>
                </c:pt>
                <c:pt idx="41">
                  <c:v>8.7769999999999992</c:v>
                </c:pt>
                <c:pt idx="42">
                  <c:v>9.1582460000000001</c:v>
                </c:pt>
                <c:pt idx="43">
                  <c:v>9.9944989999999994</c:v>
                </c:pt>
                <c:pt idx="44">
                  <c:v>10.908614</c:v>
                </c:pt>
                <c:pt idx="45">
                  <c:v>10.935727</c:v>
                </c:pt>
                <c:pt idx="46">
                  <c:v>10.441503000000001</c:v>
                </c:pt>
                <c:pt idx="47">
                  <c:v>12.14866</c:v>
                </c:pt>
                <c:pt idx="48">
                  <c:v>12.702927000000001</c:v>
                </c:pt>
                <c:pt idx="49">
                  <c:v>12.947094999999999</c:v>
                </c:pt>
                <c:pt idx="50">
                  <c:v>13.508884999999999</c:v>
                </c:pt>
                <c:pt idx="51">
                  <c:v>12.502624000000001</c:v>
                </c:pt>
                <c:pt idx="52">
                  <c:v>12.787863</c:v>
                </c:pt>
                <c:pt idx="53">
                  <c:v>13.058434</c:v>
                </c:pt>
                <c:pt idx="54">
                  <c:v>14.036041000000001</c:v>
                </c:pt>
                <c:pt idx="55">
                  <c:v>12.390673</c:v>
                </c:pt>
                <c:pt idx="56">
                  <c:v>14.149399000000001</c:v>
                </c:pt>
                <c:pt idx="57">
                  <c:v>14.334885</c:v>
                </c:pt>
                <c:pt idx="58">
                  <c:v>13.125781999999999</c:v>
                </c:pt>
                <c:pt idx="59">
                  <c:v>10.601545</c:v>
                </c:pt>
                <c:pt idx="60">
                  <c:v>11.758670353999999</c:v>
                </c:pt>
                <c:pt idx="61">
                  <c:v>11.328812396</c:v>
                </c:pt>
                <c:pt idx="62">
                  <c:v>10.694480619999998</c:v>
                </c:pt>
                <c:pt idx="63">
                  <c:v>10.591595653000001</c:v>
                </c:pt>
                <c:pt idx="64">
                  <c:v>10.408390410000001</c:v>
                </c:pt>
                <c:pt idx="65">
                  <c:v>10.318847620000001</c:v>
                </c:pt>
                <c:pt idx="66">
                  <c:v>10.1449715</c:v>
                </c:pt>
                <c:pt idx="67">
                  <c:v>10.27667973</c:v>
                </c:pt>
                <c:pt idx="68">
                  <c:v>10.544081848999999</c:v>
                </c:pt>
                <c:pt idx="69">
                  <c:v>9.7244698409999994</c:v>
                </c:pt>
                <c:pt idx="70">
                  <c:v>8.1921699500000038</c:v>
                </c:pt>
                <c:pt idx="71">
                  <c:v>8.6587243500000017</c:v>
                </c:pt>
                <c:pt idx="72">
                  <c:v>7.2074947879999991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EB1-4E13-9782-4B08BB00119B}"/>
            </c:ext>
          </c:extLst>
        </c:ser>
        <c:ser>
          <c:idx val="1"/>
          <c:order val="3"/>
          <c:tx>
            <c:strRef>
              <c:f>'8. Jätevesipäästöt'!$C$150</c:f>
              <c:strCache>
                <c:ptCount val="1"/>
                <c:pt idx="0">
                  <c:v>Sellun tuotanto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'[3]4 Vesipäästöt'!$A$7:$A$76</c:f>
              <c:strCache>
                <c:ptCount val="70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</c:strCache>
            </c:strRef>
          </c:cat>
          <c:val>
            <c:numRef>
              <c:f>'8. Jätevesipäästöt'!$C$151:$C$223</c:f>
              <c:numCache>
                <c:formatCode>#,##0</c:formatCode>
                <c:ptCount val="73"/>
                <c:pt idx="0">
                  <c:v>1.194</c:v>
                </c:pt>
                <c:pt idx="1">
                  <c:v>1.383</c:v>
                </c:pt>
                <c:pt idx="2">
                  <c:v>1.1559999999999999</c:v>
                </c:pt>
                <c:pt idx="3">
                  <c:v>1.135</c:v>
                </c:pt>
                <c:pt idx="4">
                  <c:v>1.5820000000000001</c:v>
                </c:pt>
                <c:pt idx="5">
                  <c:v>1.8180000000000001</c:v>
                </c:pt>
                <c:pt idx="6">
                  <c:v>1.851</c:v>
                </c:pt>
                <c:pt idx="7">
                  <c:v>2.0619999999999998</c:v>
                </c:pt>
                <c:pt idx="8">
                  <c:v>2.0649999999999999</c:v>
                </c:pt>
                <c:pt idx="9">
                  <c:v>2.1480000000000001</c:v>
                </c:pt>
                <c:pt idx="10">
                  <c:v>2.283096</c:v>
                </c:pt>
                <c:pt idx="11">
                  <c:v>2.6136879999999998</c:v>
                </c:pt>
                <c:pt idx="12">
                  <c:v>2.700259</c:v>
                </c:pt>
                <c:pt idx="13">
                  <c:v>2.9511150000000002</c:v>
                </c:pt>
                <c:pt idx="14">
                  <c:v>3.271706</c:v>
                </c:pt>
                <c:pt idx="15">
                  <c:v>3.3930210000000001</c:v>
                </c:pt>
                <c:pt idx="16">
                  <c:v>3.4787460000000001</c:v>
                </c:pt>
                <c:pt idx="17">
                  <c:v>3.578287</c:v>
                </c:pt>
                <c:pt idx="18">
                  <c:v>3.710925</c:v>
                </c:pt>
                <c:pt idx="19">
                  <c:v>3.895886</c:v>
                </c:pt>
                <c:pt idx="20">
                  <c:v>3.9045230000000002</c:v>
                </c:pt>
                <c:pt idx="21">
                  <c:v>3.6483979999999998</c:v>
                </c:pt>
                <c:pt idx="22">
                  <c:v>3.7972549999999998</c:v>
                </c:pt>
                <c:pt idx="23">
                  <c:v>3.932388</c:v>
                </c:pt>
                <c:pt idx="24">
                  <c:v>3.8289469999999999</c:v>
                </c:pt>
                <c:pt idx="25">
                  <c:v>3.138366</c:v>
                </c:pt>
                <c:pt idx="26">
                  <c:v>3.253749</c:v>
                </c:pt>
                <c:pt idx="27">
                  <c:v>3.0136250000000002</c:v>
                </c:pt>
                <c:pt idx="28">
                  <c:v>3.5813009999999998</c:v>
                </c:pt>
                <c:pt idx="29">
                  <c:v>4.2452629999999996</c:v>
                </c:pt>
                <c:pt idx="30">
                  <c:v>4.3110419999999996</c:v>
                </c:pt>
                <c:pt idx="31">
                  <c:v>4.2501860000000002</c:v>
                </c:pt>
                <c:pt idx="32">
                  <c:v>3.7937780000000001</c:v>
                </c:pt>
                <c:pt idx="33">
                  <c:v>4.0782389999999999</c:v>
                </c:pt>
                <c:pt idx="34">
                  <c:v>4.4681430000000004</c:v>
                </c:pt>
                <c:pt idx="35">
                  <c:v>4.4823700000000004</c:v>
                </c:pt>
                <c:pt idx="36">
                  <c:v>4.5146639999999998</c:v>
                </c:pt>
                <c:pt idx="37">
                  <c:v>4.8303789999999998</c:v>
                </c:pt>
                <c:pt idx="38">
                  <c:v>5.1427250000000004</c:v>
                </c:pt>
                <c:pt idx="39">
                  <c:v>5.3162649999999996</c:v>
                </c:pt>
                <c:pt idx="40">
                  <c:v>4.9715429999999996</c:v>
                </c:pt>
                <c:pt idx="41">
                  <c:v>4.7417360000000004</c:v>
                </c:pt>
                <c:pt idx="42">
                  <c:v>4.9134500000000001</c:v>
                </c:pt>
                <c:pt idx="43">
                  <c:v>5.46509</c:v>
                </c:pt>
                <c:pt idx="44">
                  <c:v>5.8436709999999996</c:v>
                </c:pt>
                <c:pt idx="45">
                  <c:v>5.7823229999999999</c:v>
                </c:pt>
                <c:pt idx="46">
                  <c:v>5.7355309999999999</c:v>
                </c:pt>
                <c:pt idx="47">
                  <c:v>6.6195089999999999</c:v>
                </c:pt>
                <c:pt idx="48">
                  <c:v>6.7176499999999999</c:v>
                </c:pt>
                <c:pt idx="49">
                  <c:v>6.9768660000000002</c:v>
                </c:pt>
                <c:pt idx="50">
                  <c:v>7.1006859999999996</c:v>
                </c:pt>
                <c:pt idx="51">
                  <c:v>6.5475029999999999</c:v>
                </c:pt>
                <c:pt idx="52">
                  <c:v>7.1431040000000001</c:v>
                </c:pt>
                <c:pt idx="53">
                  <c:v>7.350409</c:v>
                </c:pt>
                <c:pt idx="54">
                  <c:v>7.7825829999999998</c:v>
                </c:pt>
                <c:pt idx="55">
                  <c:v>6.7730699999999997</c:v>
                </c:pt>
                <c:pt idx="56">
                  <c:v>7.9459229999999996</c:v>
                </c:pt>
                <c:pt idx="57">
                  <c:v>7.6991100000000001</c:v>
                </c:pt>
                <c:pt idx="58">
                  <c:v>7.1590769999999999</c:v>
                </c:pt>
                <c:pt idx="59">
                  <c:v>5.5181420000000001</c:v>
                </c:pt>
                <c:pt idx="60">
                  <c:v>6.733492</c:v>
                </c:pt>
                <c:pt idx="61">
                  <c:v>6.7481145999999992</c:v>
                </c:pt>
                <c:pt idx="62">
                  <c:v>6.8258166000000005</c:v>
                </c:pt>
                <c:pt idx="63">
                  <c:v>7.0729267000000009</c:v>
                </c:pt>
                <c:pt idx="64">
                  <c:v>7.0064124000000003</c:v>
                </c:pt>
                <c:pt idx="65">
                  <c:v>7.1266010999999994</c:v>
                </c:pt>
                <c:pt idx="66">
                  <c:v>7.4591516999999996</c:v>
                </c:pt>
                <c:pt idx="67">
                  <c:v>7.7025960000000007</c:v>
                </c:pt>
                <c:pt idx="68">
                  <c:v>8.151888099999999</c:v>
                </c:pt>
                <c:pt idx="69">
                  <c:v>8.3201096000000003</c:v>
                </c:pt>
                <c:pt idx="70">
                  <c:v>7.6806825999999999</c:v>
                </c:pt>
                <c:pt idx="71">
                  <c:v>8.315696100000002</c:v>
                </c:pt>
                <c:pt idx="72">
                  <c:v>7.0393020999999996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EB1-4E13-9782-4B08BB001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0306544"/>
        <c:axId val="700304248"/>
      </c:line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636365944"/>
        <c:crosses val="autoZero"/>
        <c:auto val="1"/>
        <c:lblAlgn val="ctr"/>
        <c:lblOffset val="100"/>
        <c:tickLblSkip val="5"/>
        <c:noMultiLvlLbl val="0"/>
      </c:catAx>
      <c:valAx>
        <c:axId val="636365944"/>
        <c:scaling>
          <c:orientation val="minMax"/>
          <c:max val="600"/>
        </c:scaling>
        <c:delete val="0"/>
        <c:axPos val="l"/>
        <c:majorGridlines>
          <c:spPr>
            <a:ln>
              <a:solidFill>
                <a:sysClr val="window" lastClr="FFFFFF">
                  <a:lumMod val="65000"/>
                </a:sysClr>
              </a:solidFill>
            </a:ln>
          </c:spPr>
        </c:majorGridlines>
        <c:minorGridlines/>
        <c:numFmt formatCode="##0" sourceLinked="0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636365552"/>
        <c:crosses val="autoZero"/>
        <c:crossBetween val="between"/>
        <c:minorUnit val="50"/>
      </c:valAx>
      <c:valAx>
        <c:axId val="700304248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crossAx val="700306544"/>
        <c:crosses val="max"/>
        <c:crossBetween val="between"/>
        <c:majorUnit val="3"/>
      </c:valAx>
      <c:catAx>
        <c:axId val="700306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0030424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34393467430527586"/>
          <c:y val="9.665558471857684E-2"/>
          <c:w val="0.60372056359197257"/>
          <c:h val="0.1516846505297948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41529990502406E-2"/>
          <c:y val="0.10192645822184848"/>
          <c:w val="0.87523002358966173"/>
          <c:h val="0.8211584231582702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'9. COD-päästöt'!$C$5</c:f>
              <c:strCache>
                <c:ptCount val="1"/>
                <c:pt idx="0">
                  <c:v>COD (kemiallinen hapenkulutus)</c:v>
                </c:pt>
              </c:strCache>
            </c:strRef>
          </c:tx>
          <c:spPr>
            <a:solidFill>
              <a:srgbClr val="84BD00"/>
            </a:solidFill>
          </c:spPr>
          <c:invertIfNegative val="0"/>
          <c:cat>
            <c:strRef>
              <c:f>'9. COD-päästöt'!$A$99:$A$129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'9. COD-päästöt'!$C$99:$C$129</c:f>
              <c:numCache>
                <c:formatCode>#,##0</c:formatCode>
                <c:ptCount val="31"/>
                <c:pt idx="0">
                  <c:v>328.1841</c:v>
                </c:pt>
                <c:pt idx="1">
                  <c:v>274.58800000000002</c:v>
                </c:pt>
                <c:pt idx="2">
                  <c:v>268.1105</c:v>
                </c:pt>
                <c:pt idx="3">
                  <c:v>255.5821</c:v>
                </c:pt>
                <c:pt idx="4">
                  <c:v>212.68859999999998</c:v>
                </c:pt>
                <c:pt idx="5">
                  <c:v>226.53219999999999</c:v>
                </c:pt>
                <c:pt idx="6">
                  <c:v>217.077956</c:v>
                </c:pt>
                <c:pt idx="7">
                  <c:v>205.267054</c:v>
                </c:pt>
                <c:pt idx="8">
                  <c:v>199.36860000000001</c:v>
                </c:pt>
                <c:pt idx="9">
                  <c:v>178.24569199999999</c:v>
                </c:pt>
                <c:pt idx="10">
                  <c:v>182.35386199999999</c:v>
                </c:pt>
                <c:pt idx="11">
                  <c:v>189.09534699999998</c:v>
                </c:pt>
                <c:pt idx="12">
                  <c:v>181.71857799999998</c:v>
                </c:pt>
                <c:pt idx="13">
                  <c:v>155.14013200000002</c:v>
                </c:pt>
                <c:pt idx="14">
                  <c:v>179.36711600000001</c:v>
                </c:pt>
                <c:pt idx="15">
                  <c:v>179.18972600000001</c:v>
                </c:pt>
                <c:pt idx="16">
                  <c:v>160.59275200000002</c:v>
                </c:pt>
                <c:pt idx="17">
                  <c:v>123.74457799999999</c:v>
                </c:pt>
                <c:pt idx="18">
                  <c:v>148.60351699999998</c:v>
                </c:pt>
                <c:pt idx="19">
                  <c:v>143.77219400000001</c:v>
                </c:pt>
                <c:pt idx="20">
                  <c:v>134.77358099999998</c:v>
                </c:pt>
                <c:pt idx="21">
                  <c:v>137.688255</c:v>
                </c:pt>
                <c:pt idx="22">
                  <c:v>135.42264299999999</c:v>
                </c:pt>
                <c:pt idx="23">
                  <c:v>136.03686999999999</c:v>
                </c:pt>
                <c:pt idx="24">
                  <c:v>138.31643299999999</c:v>
                </c:pt>
                <c:pt idx="25">
                  <c:v>137.87859000000003</c:v>
                </c:pt>
                <c:pt idx="26">
                  <c:v>138.29874100000001</c:v>
                </c:pt>
                <c:pt idx="27">
                  <c:v>139.653774</c:v>
                </c:pt>
                <c:pt idx="28">
                  <c:v>131.82594400000002</c:v>
                </c:pt>
                <c:pt idx="29">
                  <c:v>129.970033</c:v>
                </c:pt>
                <c:pt idx="30">
                  <c:v>109.25557899999998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7F-475F-A6BD-6DF8F1BC9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636365552"/>
        <c:axId val="636365944"/>
      </c:barChart>
      <c:lineChart>
        <c:grouping val="standard"/>
        <c:varyColors val="0"/>
        <c:ser>
          <c:idx val="0"/>
          <c:order val="0"/>
          <c:tx>
            <c:strRef>
              <c:f>'9. COD-päästöt'!$B$5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>
              <a:solidFill>
                <a:sysClr val="windowText" lastClr="000000">
                  <a:lumMod val="65000"/>
                  <a:lumOff val="35000"/>
                </a:sysClr>
              </a:solidFill>
            </a:ln>
          </c:spPr>
          <c:marker>
            <c:symbol val="none"/>
          </c:marker>
          <c:val>
            <c:numRef>
              <c:f>'9. COD-päästöt'!$B$99:$B$129</c:f>
              <c:numCache>
                <c:formatCode>#,##0</c:formatCode>
                <c:ptCount val="31"/>
                <c:pt idx="0">
                  <c:v>14.071695999999999</c:v>
                </c:pt>
                <c:pt idx="1">
                  <c:v>15.459588999999999</c:v>
                </c:pt>
                <c:pt idx="2">
                  <c:v>16.752285000000001</c:v>
                </c:pt>
                <c:pt idx="3">
                  <c:v>16.718050000000002</c:v>
                </c:pt>
                <c:pt idx="4">
                  <c:v>16.177033999999999</c:v>
                </c:pt>
                <c:pt idx="5">
                  <c:v>18.768169</c:v>
                </c:pt>
                <c:pt idx="6">
                  <c:v>19.420577000000002</c:v>
                </c:pt>
                <c:pt idx="7">
                  <c:v>19.923960999999998</c:v>
                </c:pt>
                <c:pt idx="8">
                  <c:v>20.609570999999999</c:v>
                </c:pt>
                <c:pt idx="9">
                  <c:v>19.050127</c:v>
                </c:pt>
                <c:pt idx="10">
                  <c:v>19.930966999999999</c:v>
                </c:pt>
                <c:pt idx="11">
                  <c:v>20.408843000000001</c:v>
                </c:pt>
                <c:pt idx="12">
                  <c:v>21.818624</c:v>
                </c:pt>
                <c:pt idx="13">
                  <c:v>19.163743</c:v>
                </c:pt>
                <c:pt idx="14">
                  <c:v>22.095321999999999</c:v>
                </c:pt>
                <c:pt idx="15">
                  <c:v>22.033995000000001</c:v>
                </c:pt>
                <c:pt idx="16">
                  <c:v>20.284859000000001</c:v>
                </c:pt>
                <c:pt idx="17">
                  <c:v>16.119686999999999</c:v>
                </c:pt>
                <c:pt idx="18">
                  <c:v>18.492162353999998</c:v>
                </c:pt>
                <c:pt idx="19">
                  <c:v>18.076926996000001</c:v>
                </c:pt>
                <c:pt idx="20">
                  <c:v>17.52029722</c:v>
                </c:pt>
                <c:pt idx="21">
                  <c:v>17.664522352999999</c:v>
                </c:pt>
                <c:pt idx="22">
                  <c:v>17.414802809999998</c:v>
                </c:pt>
                <c:pt idx="23">
                  <c:v>17.445448719999998</c:v>
                </c:pt>
                <c:pt idx="24">
                  <c:v>17.6041232</c:v>
                </c:pt>
                <c:pt idx="25">
                  <c:v>17.979275729999998</c:v>
                </c:pt>
                <c:pt idx="26">
                  <c:v>18.695969948999998</c:v>
                </c:pt>
                <c:pt idx="27">
                  <c:v>18.044579441</c:v>
                </c:pt>
                <c:pt idx="28">
                  <c:v>15.872852549999999</c:v>
                </c:pt>
                <c:pt idx="29">
                  <c:v>16.97442045</c:v>
                </c:pt>
                <c:pt idx="30">
                  <c:v>14.246796888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7F-475F-A6BD-6DF8F1BC9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3780112"/>
        <c:axId val="843780440"/>
      </c:line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36365944"/>
        <c:crosses val="autoZero"/>
        <c:auto val="1"/>
        <c:lblAlgn val="ctr"/>
        <c:lblOffset val="100"/>
        <c:tickLblSkip val="2"/>
        <c:noMultiLvlLbl val="0"/>
      </c:catAx>
      <c:valAx>
        <c:axId val="636365944"/>
        <c:scaling>
          <c:orientation val="minMax"/>
          <c:max val="500"/>
        </c:scaling>
        <c:delete val="0"/>
        <c:axPos val="l"/>
        <c:majorGridlines/>
        <c:numFmt formatCode="##0" sourceLinked="0"/>
        <c:majorTickMark val="out"/>
        <c:minorTickMark val="none"/>
        <c:tickLblPos val="nextTo"/>
        <c:crossAx val="636365552"/>
        <c:crosses val="autoZero"/>
        <c:crossBetween val="between"/>
      </c:valAx>
      <c:valAx>
        <c:axId val="843780440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crossAx val="843780112"/>
        <c:crosses val="max"/>
        <c:crossBetween val="between"/>
      </c:valAx>
      <c:catAx>
        <c:axId val="843780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437804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8.9564991795794455E-2"/>
          <c:y val="8.6594640786180802E-2"/>
          <c:w val="0.83170158929106908"/>
          <c:h val="0.144209130306914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473442958722466E-2"/>
          <c:y val="0.1019263848849495"/>
          <c:w val="0.87064281939815313"/>
          <c:h val="0.8132009923070721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'10. Ravinnepäästöt'!$C$5</c:f>
              <c:strCache>
                <c:ptCount val="1"/>
                <c:pt idx="0">
                  <c:v>Typpi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'10. Ravinnepäästöt'!$A$99:$A$129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'10. Ravinnepäästöt'!$C$99:$C$129</c:f>
              <c:numCache>
                <c:formatCode>#\ ##0.0</c:formatCode>
                <c:ptCount val="31"/>
                <c:pt idx="0">
                  <c:v>3.3250600000000001</c:v>
                </c:pt>
                <c:pt idx="1">
                  <c:v>2.9381300000000001</c:v>
                </c:pt>
                <c:pt idx="2">
                  <c:v>3.0735980000000001</c:v>
                </c:pt>
                <c:pt idx="3">
                  <c:v>3.14676</c:v>
                </c:pt>
                <c:pt idx="4">
                  <c:v>2.5752299999999999</c:v>
                </c:pt>
                <c:pt idx="5">
                  <c:v>2.7090300000000003</c:v>
                </c:pt>
                <c:pt idx="6">
                  <c:v>2.785501</c:v>
                </c:pt>
                <c:pt idx="7">
                  <c:v>2.8108029999999999</c:v>
                </c:pt>
                <c:pt idx="8">
                  <c:v>2.40645</c:v>
                </c:pt>
                <c:pt idx="9">
                  <c:v>2.6727430000000001</c:v>
                </c:pt>
                <c:pt idx="10">
                  <c:v>2.5169899999999998</c:v>
                </c:pt>
                <c:pt idx="11">
                  <c:v>2.5344560000000005</c:v>
                </c:pt>
                <c:pt idx="12">
                  <c:v>2.5454160000000003</c:v>
                </c:pt>
                <c:pt idx="13">
                  <c:v>2.4641060000000001</c:v>
                </c:pt>
                <c:pt idx="14">
                  <c:v>2.7125749999999993</c:v>
                </c:pt>
                <c:pt idx="15">
                  <c:v>2.6272200000000003</c:v>
                </c:pt>
                <c:pt idx="16">
                  <c:v>2.2689020000000002</c:v>
                </c:pt>
                <c:pt idx="17">
                  <c:v>1.9712489999999996</c:v>
                </c:pt>
                <c:pt idx="18">
                  <c:v>2.2574830000000001</c:v>
                </c:pt>
                <c:pt idx="19">
                  <c:v>2.217476</c:v>
                </c:pt>
                <c:pt idx="20">
                  <c:v>2.1803749999999997</c:v>
                </c:pt>
                <c:pt idx="21">
                  <c:v>2.3011550000000001</c:v>
                </c:pt>
                <c:pt idx="22">
                  <c:v>2.1846680000000003</c:v>
                </c:pt>
                <c:pt idx="23">
                  <c:v>1.8784509999999994</c:v>
                </c:pt>
                <c:pt idx="24">
                  <c:v>1.9838929999999997</c:v>
                </c:pt>
                <c:pt idx="25">
                  <c:v>1.9222190000000003</c:v>
                </c:pt>
                <c:pt idx="26">
                  <c:v>2.1066180000000001</c:v>
                </c:pt>
                <c:pt idx="27">
                  <c:v>2.0613700000000001</c:v>
                </c:pt>
                <c:pt idx="28">
                  <c:v>1.904944</c:v>
                </c:pt>
                <c:pt idx="29">
                  <c:v>1.78939</c:v>
                </c:pt>
                <c:pt idx="30">
                  <c:v>1.7375799999999999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83-4F4A-AAF9-4700EEBF3AE3}"/>
            </c:ext>
          </c:extLst>
        </c:ser>
        <c:ser>
          <c:idx val="2"/>
          <c:order val="2"/>
          <c:tx>
            <c:strRef>
              <c:f>'10. Ravinnepäästöt'!$D$5</c:f>
              <c:strCache>
                <c:ptCount val="1"/>
                <c:pt idx="0">
                  <c:v>Fosfori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'10. Ravinnepäästöt'!$A$99:$A$129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'10. Ravinnepäästöt'!$D$99:$D$129</c:f>
              <c:numCache>
                <c:formatCode>#\ ##0.0</c:formatCode>
                <c:ptCount val="31"/>
                <c:pt idx="0">
                  <c:v>0.44972000000000006</c:v>
                </c:pt>
                <c:pt idx="1">
                  <c:v>0.37439999999999996</c:v>
                </c:pt>
                <c:pt idx="2">
                  <c:v>0.33479400000000004</c:v>
                </c:pt>
                <c:pt idx="3">
                  <c:v>0.31895000000000007</c:v>
                </c:pt>
                <c:pt idx="4">
                  <c:v>0.24765399999999999</c:v>
                </c:pt>
                <c:pt idx="5">
                  <c:v>0.22823100000000002</c:v>
                </c:pt>
                <c:pt idx="6">
                  <c:v>0.23341000000000003</c:v>
                </c:pt>
                <c:pt idx="7">
                  <c:v>0.22442400000000001</c:v>
                </c:pt>
                <c:pt idx="8">
                  <c:v>0.20141999999999996</c:v>
                </c:pt>
                <c:pt idx="9">
                  <c:v>0.206377</c:v>
                </c:pt>
                <c:pt idx="10">
                  <c:v>0.19234199999999999</c:v>
                </c:pt>
                <c:pt idx="11">
                  <c:v>0.20882700000000004</c:v>
                </c:pt>
                <c:pt idx="12">
                  <c:v>0.18229100000000001</c:v>
                </c:pt>
                <c:pt idx="13">
                  <c:v>0.16477900000000004</c:v>
                </c:pt>
                <c:pt idx="14">
                  <c:v>0.17614299999999994</c:v>
                </c:pt>
                <c:pt idx="15">
                  <c:v>0.17640999999999998</c:v>
                </c:pt>
                <c:pt idx="16">
                  <c:v>0.15678</c:v>
                </c:pt>
                <c:pt idx="17">
                  <c:v>0.12676200000000001</c:v>
                </c:pt>
                <c:pt idx="18">
                  <c:v>0.14592499999999997</c:v>
                </c:pt>
                <c:pt idx="19">
                  <c:v>0.15864100000000003</c:v>
                </c:pt>
                <c:pt idx="20">
                  <c:v>0.13337900000000003</c:v>
                </c:pt>
                <c:pt idx="21">
                  <c:v>0.12495599999999997</c:v>
                </c:pt>
                <c:pt idx="22">
                  <c:v>0.12695699999999999</c:v>
                </c:pt>
                <c:pt idx="23">
                  <c:v>0.12446299999999999</c:v>
                </c:pt>
                <c:pt idx="24">
                  <c:v>0.11619299999999998</c:v>
                </c:pt>
                <c:pt idx="25">
                  <c:v>0.11608800000000002</c:v>
                </c:pt>
                <c:pt idx="26">
                  <c:v>0.127356</c:v>
                </c:pt>
                <c:pt idx="27">
                  <c:v>0.12467000000000002</c:v>
                </c:pt>
                <c:pt idx="28">
                  <c:v>0.11524899999999999</c:v>
                </c:pt>
                <c:pt idx="29">
                  <c:v>0.106848</c:v>
                </c:pt>
                <c:pt idx="30">
                  <c:v>9.8684000000000008E-2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83-4F4A-AAF9-4700EEBF3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636365552"/>
        <c:axId val="636365944"/>
      </c:barChart>
      <c:lineChart>
        <c:grouping val="standard"/>
        <c:varyColors val="0"/>
        <c:ser>
          <c:idx val="0"/>
          <c:order val="0"/>
          <c:tx>
            <c:strRef>
              <c:f>'10. Ravinnepäästöt'!$B$5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>
              <a:solidFill>
                <a:srgbClr val="59594A"/>
              </a:solidFill>
            </a:ln>
          </c:spPr>
          <c:marker>
            <c:symbol val="none"/>
          </c:marker>
          <c:val>
            <c:numRef>
              <c:f>'10. Ravinnepäästöt'!$B$99:$B$129</c:f>
              <c:numCache>
                <c:formatCode>#,##0</c:formatCode>
                <c:ptCount val="31"/>
                <c:pt idx="0">
                  <c:v>14.071695999999999</c:v>
                </c:pt>
                <c:pt idx="1">
                  <c:v>15.459588999999999</c:v>
                </c:pt>
                <c:pt idx="2">
                  <c:v>16.752285000000001</c:v>
                </c:pt>
                <c:pt idx="3">
                  <c:v>16.718050000000002</c:v>
                </c:pt>
                <c:pt idx="4">
                  <c:v>16.177033999999999</c:v>
                </c:pt>
                <c:pt idx="5">
                  <c:v>18.768169</c:v>
                </c:pt>
                <c:pt idx="6">
                  <c:v>19.420577000000002</c:v>
                </c:pt>
                <c:pt idx="7">
                  <c:v>19.923960999999998</c:v>
                </c:pt>
                <c:pt idx="8">
                  <c:v>20.609570999999999</c:v>
                </c:pt>
                <c:pt idx="9">
                  <c:v>19.050127</c:v>
                </c:pt>
                <c:pt idx="10">
                  <c:v>19.930966999999999</c:v>
                </c:pt>
                <c:pt idx="11">
                  <c:v>20.408843000000001</c:v>
                </c:pt>
                <c:pt idx="12">
                  <c:v>21.818624</c:v>
                </c:pt>
                <c:pt idx="13">
                  <c:v>19.163743</c:v>
                </c:pt>
                <c:pt idx="14">
                  <c:v>22.095321999999999</c:v>
                </c:pt>
                <c:pt idx="15">
                  <c:v>22.033995000000001</c:v>
                </c:pt>
                <c:pt idx="16">
                  <c:v>20.284859000000001</c:v>
                </c:pt>
                <c:pt idx="17">
                  <c:v>16.119686999999999</c:v>
                </c:pt>
                <c:pt idx="18">
                  <c:v>18.492162354000001</c:v>
                </c:pt>
                <c:pt idx="19">
                  <c:v>18.076926996000001</c:v>
                </c:pt>
                <c:pt idx="20">
                  <c:v>17.52029722</c:v>
                </c:pt>
                <c:pt idx="21">
                  <c:v>17.664522352999999</c:v>
                </c:pt>
                <c:pt idx="22">
                  <c:v>17.414802810000001</c:v>
                </c:pt>
                <c:pt idx="23">
                  <c:v>17.445448720000002</c:v>
                </c:pt>
                <c:pt idx="24">
                  <c:v>17.6041232</c:v>
                </c:pt>
                <c:pt idx="25">
                  <c:v>17.979275730000001</c:v>
                </c:pt>
                <c:pt idx="26">
                  <c:v>18.695969949000002</c:v>
                </c:pt>
                <c:pt idx="27">
                  <c:v>18.044579441</c:v>
                </c:pt>
                <c:pt idx="28">
                  <c:v>15.872852550000001</c:v>
                </c:pt>
                <c:pt idx="29">
                  <c:v>16.97442045</c:v>
                </c:pt>
                <c:pt idx="30">
                  <c:v>14.246796888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83-4F4A-AAF9-4700EEBF3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3780112"/>
        <c:axId val="843780440"/>
      </c:line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36365944"/>
        <c:crosses val="autoZero"/>
        <c:auto val="1"/>
        <c:lblAlgn val="ctr"/>
        <c:lblOffset val="100"/>
        <c:tickLblSkip val="2"/>
        <c:noMultiLvlLbl val="0"/>
      </c:catAx>
      <c:valAx>
        <c:axId val="636365944"/>
        <c:scaling>
          <c:orientation val="minMax"/>
          <c:max val="4"/>
        </c:scaling>
        <c:delete val="0"/>
        <c:axPos val="l"/>
        <c:majorGridlines/>
        <c:minorGridlines/>
        <c:numFmt formatCode="##0" sourceLinked="0"/>
        <c:majorTickMark val="out"/>
        <c:minorTickMark val="none"/>
        <c:tickLblPos val="nextTo"/>
        <c:crossAx val="636365552"/>
        <c:crosses val="autoZero"/>
        <c:crossBetween val="between"/>
        <c:majorUnit val="1"/>
        <c:minorUnit val="0.5"/>
      </c:valAx>
      <c:valAx>
        <c:axId val="843780440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crossAx val="843780112"/>
        <c:crosses val="max"/>
        <c:crossBetween val="between"/>
        <c:majorUnit val="3"/>
        <c:minorUnit val="3"/>
      </c:valAx>
      <c:catAx>
        <c:axId val="843780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437804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8.9564991795794455E-2"/>
          <c:y val="8.6594640786180802E-2"/>
          <c:w val="0.83170158929106908"/>
          <c:h val="0.129752541381976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41529990502406E-2"/>
          <c:y val="0.10192645822184848"/>
          <c:w val="0.87523002358966173"/>
          <c:h val="0.81318820397185354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'11. AOX-päästöt'!$C$5</c:f>
              <c:strCache>
                <c:ptCount val="1"/>
                <c:pt idx="0">
                  <c:v>AOX</c:v>
                </c:pt>
              </c:strCache>
            </c:strRef>
          </c:tx>
          <c:spPr>
            <a:solidFill>
              <a:srgbClr val="84BD00"/>
            </a:solidFill>
          </c:spPr>
          <c:invertIfNegative val="0"/>
          <c:cat>
            <c:strRef>
              <c:f>'11. AOX-päästöt'!$A$100:$A$131</c:f>
              <c:strCache>
                <c:ptCount val="32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</c:strCache>
            </c:strRef>
          </c:cat>
          <c:val>
            <c:numRef>
              <c:f>'11. AOX-päästöt'!$C$100:$C$131</c:f>
              <c:numCache>
                <c:formatCode>#\ ##0.0</c:formatCode>
                <c:ptCount val="32"/>
                <c:pt idx="0">
                  <c:v>7.2907529999999996</c:v>
                </c:pt>
                <c:pt idx="1">
                  <c:v>4.8741779999999997</c:v>
                </c:pt>
                <c:pt idx="2">
                  <c:v>2.9726880000000002</c:v>
                </c:pt>
                <c:pt idx="3">
                  <c:v>2.107434</c:v>
                </c:pt>
                <c:pt idx="4">
                  <c:v>1.7126330000000001</c:v>
                </c:pt>
                <c:pt idx="5">
                  <c:v>1.2907080000000002</c:v>
                </c:pt>
                <c:pt idx="6">
                  <c:v>1.319968</c:v>
                </c:pt>
                <c:pt idx="7">
                  <c:v>1.1439359999999998</c:v>
                </c:pt>
                <c:pt idx="8">
                  <c:v>1.1266660000000002</c:v>
                </c:pt>
                <c:pt idx="9">
                  <c:v>1.006804</c:v>
                </c:pt>
                <c:pt idx="10">
                  <c:v>0.94888699999999981</c:v>
                </c:pt>
                <c:pt idx="11">
                  <c:v>1.1094459999999999</c:v>
                </c:pt>
                <c:pt idx="12">
                  <c:v>1.1642490000000001</c:v>
                </c:pt>
                <c:pt idx="13">
                  <c:v>1.1802440000000001</c:v>
                </c:pt>
                <c:pt idx="14">
                  <c:v>1.0190920000000001</c:v>
                </c:pt>
                <c:pt idx="15">
                  <c:v>1.224704</c:v>
                </c:pt>
                <c:pt idx="16">
                  <c:v>1.2339500000000001</c:v>
                </c:pt>
                <c:pt idx="17">
                  <c:v>1.114565</c:v>
                </c:pt>
                <c:pt idx="18">
                  <c:v>0.81299999999999994</c:v>
                </c:pt>
                <c:pt idx="19">
                  <c:v>1.0387199999999999</c:v>
                </c:pt>
                <c:pt idx="20">
                  <c:v>1.1006500000000001</c:v>
                </c:pt>
                <c:pt idx="21">
                  <c:v>0.93289999999999984</c:v>
                </c:pt>
                <c:pt idx="22">
                  <c:v>0.83113999999999999</c:v>
                </c:pt>
                <c:pt idx="23">
                  <c:v>0.75141900000000006</c:v>
                </c:pt>
                <c:pt idx="24">
                  <c:v>0.75070000000000003</c:v>
                </c:pt>
                <c:pt idx="25">
                  <c:v>0.85660999999999987</c:v>
                </c:pt>
                <c:pt idx="26">
                  <c:v>0.81520000000000004</c:v>
                </c:pt>
                <c:pt idx="27">
                  <c:v>0.80085000000000006</c:v>
                </c:pt>
                <c:pt idx="28">
                  <c:v>0.85320999999999991</c:v>
                </c:pt>
                <c:pt idx="29">
                  <c:v>0.79982999999999993</c:v>
                </c:pt>
                <c:pt idx="30">
                  <c:v>0.77246100000000006</c:v>
                </c:pt>
                <c:pt idx="31">
                  <c:v>0.68855899999999992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B0-43C3-8146-A1C6898F79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636365552"/>
        <c:axId val="636365944"/>
      </c:barChart>
      <c:lineChart>
        <c:grouping val="standard"/>
        <c:varyColors val="0"/>
        <c:ser>
          <c:idx val="0"/>
          <c:order val="0"/>
          <c:tx>
            <c:strRef>
              <c:f>'11. AOX-päästöt'!$B$5</c:f>
              <c:strCache>
                <c:ptCount val="1"/>
                <c:pt idx="0">
                  <c:v>Sellun tuotanto</c:v>
                </c:pt>
              </c:strCache>
            </c:strRef>
          </c:tx>
          <c:spPr>
            <a:ln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'11. AOX-päästöt'!$A$100:$A$131</c:f>
              <c:strCache>
                <c:ptCount val="32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</c:strCache>
            </c:strRef>
          </c:cat>
          <c:val>
            <c:numRef>
              <c:f>'11. AOX-päästöt'!$B$100:$B$131</c:f>
              <c:numCache>
                <c:formatCode>#\ ##0.0</c:formatCode>
                <c:ptCount val="32"/>
                <c:pt idx="0">
                  <c:v>4.7417360000000004</c:v>
                </c:pt>
                <c:pt idx="1">
                  <c:v>4.9134500000000001</c:v>
                </c:pt>
                <c:pt idx="2">
                  <c:v>5.46509</c:v>
                </c:pt>
                <c:pt idx="3">
                  <c:v>5.8436709999999996</c:v>
                </c:pt>
                <c:pt idx="4">
                  <c:v>5.7823229999999999</c:v>
                </c:pt>
                <c:pt idx="5">
                  <c:v>5.7355309999999999</c:v>
                </c:pt>
                <c:pt idx="6">
                  <c:v>6.6195089999999999</c:v>
                </c:pt>
                <c:pt idx="7">
                  <c:v>6.7176499999999999</c:v>
                </c:pt>
                <c:pt idx="8">
                  <c:v>6.9768660000000002</c:v>
                </c:pt>
                <c:pt idx="9">
                  <c:v>7.1006859999999996</c:v>
                </c:pt>
                <c:pt idx="10">
                  <c:v>6.5475029999999999</c:v>
                </c:pt>
                <c:pt idx="11">
                  <c:v>7.1431040000000001</c:v>
                </c:pt>
                <c:pt idx="12">
                  <c:v>7.350409</c:v>
                </c:pt>
                <c:pt idx="13">
                  <c:v>7.7825829999999998</c:v>
                </c:pt>
                <c:pt idx="14">
                  <c:v>6.7730699999999997</c:v>
                </c:pt>
                <c:pt idx="15">
                  <c:v>7.9459229999999996</c:v>
                </c:pt>
                <c:pt idx="16">
                  <c:v>7.6991100000000001</c:v>
                </c:pt>
                <c:pt idx="17">
                  <c:v>7.1590769999999999</c:v>
                </c:pt>
                <c:pt idx="18">
                  <c:v>5.5181420000000001</c:v>
                </c:pt>
                <c:pt idx="19">
                  <c:v>6.733492</c:v>
                </c:pt>
                <c:pt idx="20">
                  <c:v>6.7481145999999992</c:v>
                </c:pt>
                <c:pt idx="21">
                  <c:v>6.8258166000000005</c:v>
                </c:pt>
                <c:pt idx="22">
                  <c:v>7.0729267000000009</c:v>
                </c:pt>
                <c:pt idx="23">
                  <c:v>7.0064124000000003</c:v>
                </c:pt>
                <c:pt idx="24">
                  <c:v>7.1266011000000002</c:v>
                </c:pt>
                <c:pt idx="25">
                  <c:v>7.4591516999999996</c:v>
                </c:pt>
                <c:pt idx="26">
                  <c:v>7.7025960000000007</c:v>
                </c:pt>
                <c:pt idx="27">
                  <c:v>8.151888099999999</c:v>
                </c:pt>
                <c:pt idx="28">
                  <c:v>8.3201096000000003</c:v>
                </c:pt>
                <c:pt idx="29">
                  <c:v>7.6806826000000008</c:v>
                </c:pt>
                <c:pt idx="30">
                  <c:v>8.315696100000002</c:v>
                </c:pt>
                <c:pt idx="31">
                  <c:v>7.0393020999999996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B0-43C3-8146-A1C6898F79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3780112"/>
        <c:axId val="843780440"/>
      </c:line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3636594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636365944"/>
        <c:scaling>
          <c:orientation val="minMax"/>
          <c:max val="9"/>
        </c:scaling>
        <c:delete val="0"/>
        <c:axPos val="l"/>
        <c:majorGridlines/>
        <c:numFmt formatCode="##0" sourceLinked="0"/>
        <c:majorTickMark val="out"/>
        <c:minorTickMark val="none"/>
        <c:tickLblPos val="nextTo"/>
        <c:crossAx val="636365552"/>
        <c:crossesAt val="1"/>
        <c:crossBetween val="between"/>
      </c:valAx>
      <c:valAx>
        <c:axId val="843780440"/>
        <c:scaling>
          <c:orientation val="minMax"/>
        </c:scaling>
        <c:delete val="0"/>
        <c:axPos val="r"/>
        <c:numFmt formatCode="##0" sourceLinked="0"/>
        <c:majorTickMark val="out"/>
        <c:minorTickMark val="none"/>
        <c:tickLblPos val="nextTo"/>
        <c:crossAx val="843780112"/>
        <c:crosses val="max"/>
        <c:crossBetween val="between"/>
      </c:valAx>
      <c:catAx>
        <c:axId val="843780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437804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9.3173508927080997E-2"/>
          <c:y val="8.3733323480489896E-2"/>
          <c:w val="0.83170158929106908"/>
          <c:h val="0.144209130306914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0.09438</cdr:x>
      <cdr:y>0.02769</cdr:y>
    </cdr:from>
    <cdr:to>
      <cdr:x>0.45181</cdr:x>
      <cdr:y>0.09316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E848F3D4-E903-4AEA-946B-B8D459F8C16D}"/>
            </a:ext>
          </a:extLst>
        </cdr:cNvPr>
        <cdr:cNvSpPr txBox="1"/>
      </cdr:nvSpPr>
      <cdr:spPr>
        <a:xfrm xmlns:a="http://schemas.openxmlformats.org/drawingml/2006/main">
          <a:off x="1022980" y="147162"/>
          <a:ext cx="3874376" cy="347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>
              <a:solidFill>
                <a:srgbClr val="59594A"/>
              </a:solidFill>
              <a:latin typeface="+mn-lt"/>
              <a:cs typeface="Arial" pitchFamily="34" charset="0"/>
            </a:rPr>
            <a:t>Indeksi</a:t>
          </a:r>
          <a:r>
            <a:rPr lang="en-US" sz="1200" baseline="0">
              <a:solidFill>
                <a:srgbClr val="59594A"/>
              </a:solidFill>
              <a:latin typeface="+mn-lt"/>
              <a:cs typeface="Arial" pitchFamily="34" charset="0"/>
            </a:rPr>
            <a:t> 1992 = 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0.06718</cdr:x>
      <cdr:y>0.03283</cdr:y>
    </cdr:from>
    <cdr:to>
      <cdr:x>0.23944</cdr:x>
      <cdr:y>0.09836</cdr:y>
    </cdr:to>
    <cdr:sp macro="" textlink="">
      <cdr:nvSpPr>
        <cdr:cNvPr id="4" name="Tekstiruutu 1">
          <a:extLst xmlns:a="http://schemas.openxmlformats.org/drawingml/2006/main">
            <a:ext uri="{FF2B5EF4-FFF2-40B4-BE49-F238E27FC236}">
              <a16:creationId xmlns:a16="http://schemas.microsoft.com/office/drawing/2014/main" id="{1B4F572F-5313-496F-8F98-78735B742C51}"/>
            </a:ext>
          </a:extLst>
        </cdr:cNvPr>
        <cdr:cNvSpPr txBox="1"/>
      </cdr:nvSpPr>
      <cdr:spPr>
        <a:xfrm xmlns:a="http://schemas.openxmlformats.org/drawingml/2006/main">
          <a:off x="537069" y="168880"/>
          <a:ext cx="1377158" cy="337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>
              <a:solidFill>
                <a:srgbClr val="59594A"/>
              </a:solidFill>
              <a:latin typeface="+mn-lt"/>
              <a:cs typeface="Arial" pitchFamily="34" charset="0"/>
            </a:rPr>
            <a:t>Päästö 1000</a:t>
          </a:r>
          <a:r>
            <a:rPr lang="fi-FI" sz="1200" baseline="0">
              <a:solidFill>
                <a:srgbClr val="59594A"/>
              </a:solidFill>
              <a:latin typeface="+mn-lt"/>
              <a:cs typeface="Arial" pitchFamily="34" charset="0"/>
            </a:rPr>
            <a:t> t/v</a:t>
          </a:r>
          <a:endParaRPr lang="fi-FI" sz="120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0.79535</cdr:x>
      <cdr:y>0.03864</cdr:y>
    </cdr:from>
    <cdr:to>
      <cdr:x>0.98927</cdr:x>
      <cdr:y>0.08371</cdr:y>
    </cdr:to>
    <cdr:sp macro="" textlink="">
      <cdr:nvSpPr>
        <cdr:cNvPr id="5" name="Tekstiruutu 1">
          <a:extLst xmlns:a="http://schemas.openxmlformats.org/drawingml/2006/main">
            <a:ext uri="{FF2B5EF4-FFF2-40B4-BE49-F238E27FC236}">
              <a16:creationId xmlns:a16="http://schemas.microsoft.com/office/drawing/2014/main" id="{E9583574-0BC2-4B21-B195-6BAAE16AB09D}"/>
            </a:ext>
          </a:extLst>
        </cdr:cNvPr>
        <cdr:cNvSpPr txBox="1"/>
      </cdr:nvSpPr>
      <cdr:spPr>
        <a:xfrm xmlns:a="http://schemas.openxmlformats.org/drawingml/2006/main">
          <a:off x="6358532" y="198751"/>
          <a:ext cx="1550322" cy="231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200" baseline="0">
              <a:solidFill>
                <a:srgbClr val="59594A"/>
              </a:solidFill>
              <a:latin typeface="+mn-lt"/>
              <a:cs typeface="Arial" pitchFamily="34" charset="0"/>
            </a:rPr>
            <a:t> Milj. t/v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0.08049</cdr:x>
      <cdr:y>0.038</cdr:y>
    </cdr:from>
    <cdr:to>
      <cdr:x>0.26215</cdr:x>
      <cdr:y>0.102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B4F572F-5313-496F-8F98-78735B742C51}"/>
            </a:ext>
          </a:extLst>
        </cdr:cNvPr>
        <cdr:cNvSpPr txBox="1"/>
      </cdr:nvSpPr>
      <cdr:spPr>
        <a:xfrm xmlns:a="http://schemas.openxmlformats.org/drawingml/2006/main">
          <a:off x="599536" y="163234"/>
          <a:ext cx="1353089" cy="2749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>
              <a:solidFill>
                <a:srgbClr val="59594A"/>
              </a:solidFill>
              <a:latin typeface="+mn-lt"/>
              <a:cs typeface="Arial" pitchFamily="34" charset="0"/>
            </a:rPr>
            <a:t>Päästöt 1000</a:t>
          </a:r>
          <a:r>
            <a:rPr lang="fi-FI" sz="1200" baseline="0">
              <a:solidFill>
                <a:srgbClr val="59594A"/>
              </a:solidFill>
              <a:latin typeface="+mn-lt"/>
              <a:cs typeface="Arial" pitchFamily="34" charset="0"/>
            </a:rPr>
            <a:t> t/v</a:t>
          </a:r>
        </a:p>
      </cdr:txBody>
    </cdr:sp>
  </cdr:relSizeAnchor>
  <cdr:relSizeAnchor xmlns:cdr="http://schemas.openxmlformats.org/drawingml/2006/chartDrawing">
    <cdr:from>
      <cdr:x>0.77219</cdr:x>
      <cdr:y>0.04144</cdr:y>
    </cdr:from>
    <cdr:to>
      <cdr:x>0.9578</cdr:x>
      <cdr:y>0.10421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E9583574-0BC2-4B21-B195-6BAAE16AB09D}"/>
            </a:ext>
          </a:extLst>
        </cdr:cNvPr>
        <cdr:cNvSpPr txBox="1"/>
      </cdr:nvSpPr>
      <cdr:spPr>
        <a:xfrm xmlns:a="http://schemas.openxmlformats.org/drawingml/2006/main">
          <a:off x="5751696" y="178017"/>
          <a:ext cx="1382525" cy="2696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200" baseline="0">
              <a:solidFill>
                <a:srgbClr val="59594A"/>
              </a:solidFill>
              <a:latin typeface="+mn-lt"/>
              <a:cs typeface="Arial" pitchFamily="34" charset="0"/>
            </a:rPr>
            <a:t> Milj. t/v</a:t>
          </a:r>
        </a:p>
        <a:p xmlns:a="http://schemas.openxmlformats.org/drawingml/2006/main">
          <a:endParaRPr lang="fi-FI" sz="1200" baseline="0">
            <a:solidFill>
              <a:srgbClr val="59594A"/>
            </a:solidFill>
            <a:latin typeface="+mn-lt"/>
            <a:cs typeface="Arial" pitchFamily="34" charset="0"/>
          </a:endParaRPr>
        </a:p>
        <a:p xmlns:a="http://schemas.openxmlformats.org/drawingml/2006/main">
          <a:endParaRPr lang="fi-FI" sz="120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0.06563</cdr:x>
      <cdr:y>0.04924</cdr:y>
    </cdr:from>
    <cdr:to>
      <cdr:x>0.23037</cdr:x>
      <cdr:y>0.10936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B4F572F-5313-496F-8F98-78735B742C51}"/>
            </a:ext>
          </a:extLst>
        </cdr:cNvPr>
        <cdr:cNvSpPr txBox="1"/>
      </cdr:nvSpPr>
      <cdr:spPr>
        <a:xfrm xmlns:a="http://schemas.openxmlformats.org/drawingml/2006/main">
          <a:off x="545092" y="235770"/>
          <a:ext cx="1368298" cy="2878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 dirty="0">
              <a:solidFill>
                <a:srgbClr val="59594A"/>
              </a:solidFill>
              <a:latin typeface="+mn-lt"/>
              <a:cs typeface="Arial" pitchFamily="34" charset="0"/>
            </a:rPr>
            <a:t>Päästöt 1000</a:t>
          </a:r>
          <a:r>
            <a:rPr lang="fi-FI" sz="1200" baseline="0" dirty="0">
              <a:solidFill>
                <a:srgbClr val="59594A"/>
              </a:solidFill>
              <a:latin typeface="+mn-lt"/>
              <a:cs typeface="Arial" pitchFamily="34" charset="0"/>
            </a:rPr>
            <a:t> t/v</a:t>
          </a:r>
        </a:p>
      </cdr:txBody>
    </cdr:sp>
  </cdr:relSizeAnchor>
  <cdr:relSizeAnchor xmlns:cdr="http://schemas.openxmlformats.org/drawingml/2006/chartDrawing">
    <cdr:from>
      <cdr:x>0.80437</cdr:x>
      <cdr:y>0.04381</cdr:y>
    </cdr:from>
    <cdr:to>
      <cdr:x>0.95938</cdr:x>
      <cdr:y>0.10192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E9583574-0BC2-4B21-B195-6BAAE16AB09D}"/>
            </a:ext>
          </a:extLst>
        </cdr:cNvPr>
        <cdr:cNvSpPr txBox="1"/>
      </cdr:nvSpPr>
      <cdr:spPr>
        <a:xfrm xmlns:a="http://schemas.openxmlformats.org/drawingml/2006/main">
          <a:off x="6680923" y="209785"/>
          <a:ext cx="1287528" cy="278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dirty="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200" baseline="0" dirty="0">
              <a:solidFill>
                <a:srgbClr val="59594A"/>
              </a:solidFill>
              <a:latin typeface="+mn-lt"/>
              <a:cs typeface="Arial" pitchFamily="34" charset="0"/>
            </a:rPr>
            <a:t> Milj. t/v</a:t>
          </a:r>
        </a:p>
        <a:p xmlns:a="http://schemas.openxmlformats.org/drawingml/2006/main">
          <a:endParaRPr lang="fi-FI" sz="1200" baseline="0" dirty="0">
            <a:solidFill>
              <a:srgbClr val="59594A"/>
            </a:solidFill>
            <a:latin typeface="+mn-lt"/>
            <a:cs typeface="Arial" pitchFamily="34" charset="0"/>
          </a:endParaRPr>
        </a:p>
        <a:p xmlns:a="http://schemas.openxmlformats.org/drawingml/2006/main">
          <a:endParaRPr lang="fi-FI" sz="1200" dirty="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0.06752</cdr:x>
      <cdr:y>0.04667</cdr:y>
    </cdr:from>
    <cdr:to>
      <cdr:x>0.23978</cdr:x>
      <cdr:y>0.1122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B4F572F-5313-496F-8F98-78735B742C51}"/>
            </a:ext>
          </a:extLst>
        </cdr:cNvPr>
        <cdr:cNvSpPr txBox="1"/>
      </cdr:nvSpPr>
      <cdr:spPr>
        <a:xfrm xmlns:a="http://schemas.openxmlformats.org/drawingml/2006/main">
          <a:off x="559026" y="223073"/>
          <a:ext cx="1426264" cy="3132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 dirty="0">
              <a:solidFill>
                <a:srgbClr val="59594A"/>
              </a:solidFill>
              <a:latin typeface="+mn-lt"/>
              <a:cs typeface="Arial" pitchFamily="34" charset="0"/>
            </a:rPr>
            <a:t>Päästöt 1000</a:t>
          </a:r>
          <a:r>
            <a:rPr lang="fi-FI" sz="1200" baseline="0" dirty="0">
              <a:solidFill>
                <a:srgbClr val="59594A"/>
              </a:solidFill>
              <a:latin typeface="+mn-lt"/>
              <a:cs typeface="Arial" pitchFamily="34" charset="0"/>
            </a:rPr>
            <a:t> t/v</a:t>
          </a:r>
        </a:p>
      </cdr:txBody>
    </cdr:sp>
  </cdr:relSizeAnchor>
  <cdr:relSizeAnchor xmlns:cdr="http://schemas.openxmlformats.org/drawingml/2006/chartDrawing">
    <cdr:from>
      <cdr:x>0.80508</cdr:x>
      <cdr:y>0.04614</cdr:y>
    </cdr:from>
    <cdr:to>
      <cdr:x>1</cdr:x>
      <cdr:y>0.11815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E9583574-0BC2-4B21-B195-6BAAE16AB09D}"/>
            </a:ext>
          </a:extLst>
        </cdr:cNvPr>
        <cdr:cNvSpPr txBox="1"/>
      </cdr:nvSpPr>
      <cdr:spPr>
        <a:xfrm xmlns:a="http://schemas.openxmlformats.org/drawingml/2006/main">
          <a:off x="6665805" y="220550"/>
          <a:ext cx="1613914" cy="344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dirty="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200" baseline="0" dirty="0">
              <a:solidFill>
                <a:srgbClr val="59594A"/>
              </a:solidFill>
              <a:latin typeface="+mn-lt"/>
              <a:cs typeface="Arial" pitchFamily="34" charset="0"/>
            </a:rPr>
            <a:t> Milj. t/v</a:t>
          </a:r>
        </a:p>
        <a:p xmlns:a="http://schemas.openxmlformats.org/drawingml/2006/main">
          <a:endParaRPr lang="fi-FI" sz="1200" baseline="0" dirty="0">
            <a:solidFill>
              <a:srgbClr val="59594A"/>
            </a:solidFill>
            <a:latin typeface="+mn-lt"/>
            <a:cs typeface="Arial" pitchFamily="34" charset="0"/>
          </a:endParaRPr>
        </a:p>
        <a:p xmlns:a="http://schemas.openxmlformats.org/drawingml/2006/main">
          <a:endParaRPr lang="fi-FI" sz="1200" dirty="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28.9.2023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28.9.2023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25.9.2023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7" name="d_lahde">
            <a:extLst>
              <a:ext uri="{FF2B5EF4-FFF2-40B4-BE49-F238E27FC236}">
                <a16:creationId xmlns:a16="http://schemas.microsoft.com/office/drawing/2014/main" id="{280F38C5-DEE3-1734-E77A-A282EB70D668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8BD3F2B9-8B0C-5FD5-6A37-C5F051FBB355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d_lahde">
            <a:extLst>
              <a:ext uri="{FF2B5EF4-FFF2-40B4-BE49-F238E27FC236}">
                <a16:creationId xmlns:a16="http://schemas.microsoft.com/office/drawing/2014/main" id="{63659B70-CAE7-ECB3-2F11-96EFFFE57B10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F28FEEC-3BFE-459E-9537-9A066B8AAE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51200" y="1141476"/>
            <a:ext cx="4587240" cy="4575048"/>
          </a:xfrm>
          <a:prstGeom prst="rect">
            <a:avLst/>
          </a:prstGeom>
        </p:spPr>
      </p:pic>
      <p:sp>
        <p:nvSpPr>
          <p:cNvPr id="6" name="d_lahde">
            <a:extLst>
              <a:ext uri="{FF2B5EF4-FFF2-40B4-BE49-F238E27FC236}">
                <a16:creationId xmlns:a16="http://schemas.microsoft.com/office/drawing/2014/main" id="{C9E3B2DE-4705-9494-B526-FF265F4AA3AB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9" name="d_lahde">
            <a:extLst>
              <a:ext uri="{FF2B5EF4-FFF2-40B4-BE49-F238E27FC236}">
                <a16:creationId xmlns:a16="http://schemas.microsoft.com/office/drawing/2014/main" id="{EC177562-C3AA-936A-AAB8-6D328C1677A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d_lahde">
            <a:extLst>
              <a:ext uri="{FF2B5EF4-FFF2-40B4-BE49-F238E27FC236}">
                <a16:creationId xmlns:a16="http://schemas.microsoft.com/office/drawing/2014/main" id="{D594A92B-8677-8A4A-72FD-EAB551D0614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d_lahde">
            <a:extLst>
              <a:ext uri="{FF2B5EF4-FFF2-40B4-BE49-F238E27FC236}">
                <a16:creationId xmlns:a16="http://schemas.microsoft.com/office/drawing/2014/main" id="{38BB31FC-36AE-C99E-2BDC-35748A53796E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d_lahde">
            <a:extLst>
              <a:ext uri="{FF2B5EF4-FFF2-40B4-BE49-F238E27FC236}">
                <a16:creationId xmlns:a16="http://schemas.microsoft.com/office/drawing/2014/main" id="{18DD0755-A8D6-6A21-0C7C-B97271D853F1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d_lahde">
            <a:extLst>
              <a:ext uri="{FF2B5EF4-FFF2-40B4-BE49-F238E27FC236}">
                <a16:creationId xmlns:a16="http://schemas.microsoft.com/office/drawing/2014/main" id="{206974AE-F1C1-25EF-CEB6-4F2B0F4D02B6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8" name="d_lahde">
            <a:extLst>
              <a:ext uri="{FF2B5EF4-FFF2-40B4-BE49-F238E27FC236}">
                <a16:creationId xmlns:a16="http://schemas.microsoft.com/office/drawing/2014/main" id="{9B39EAB7-44E1-61E0-4B99-F86C752AB016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7" name="d_lahde">
            <a:extLst>
              <a:ext uri="{FF2B5EF4-FFF2-40B4-BE49-F238E27FC236}">
                <a16:creationId xmlns:a16="http://schemas.microsoft.com/office/drawing/2014/main" id="{B0A3F139-AB96-85DD-2A5F-0C5458CDF68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7" name="d_lahde">
            <a:extLst>
              <a:ext uri="{FF2B5EF4-FFF2-40B4-BE49-F238E27FC236}">
                <a16:creationId xmlns:a16="http://schemas.microsoft.com/office/drawing/2014/main" id="{CDA951C0-68C6-62D8-8851-D9955998B48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25.9.2023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33E40091-B8B3-47EA-9A07-6F1C7D54FD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847F0FC8-3D3B-4C34-8A81-ABDE66AF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Massa- ja paperiteollisuuden päästöt vesistöihin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EDAB28-0E52-4D34-BED1-39D3B12D98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25.9.2023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E7C21BE-30BD-4F7E-B1FC-D9B1CAA7DE15}"/>
              </a:ext>
            </a:extLst>
          </p:cNvPr>
          <p:cNvSpPr txBox="1"/>
          <p:nvPr/>
        </p:nvSpPr>
        <p:spPr>
          <a:xfrm>
            <a:off x="798438" y="1113125"/>
            <a:ext cx="795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Massa- ja paperiteollisuuden päästöt vesistöihin ovat vähentyneet huomattavasti</a:t>
            </a:r>
          </a:p>
        </p:txBody>
      </p:sp>
      <p:graphicFrame>
        <p:nvGraphicFramePr>
          <p:cNvPr id="10" name="Kaavio 9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841877"/>
              </p:ext>
            </p:extLst>
          </p:nvPr>
        </p:nvGraphicFramePr>
        <p:xfrm>
          <a:off x="728697" y="1500029"/>
          <a:ext cx="9058483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698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33E40091-B8B3-47EA-9A07-6F1C7D54FD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2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847F0FC8-3D3B-4C34-8A81-ABDE66AF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Metsäteollisuus on onnistunut vesiensuojelussa erinomaisesti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EDAB28-0E52-4D34-BED1-39D3B12D98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25.9.2023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71B433F-E49A-4576-B56D-3303013F5E01}"/>
              </a:ext>
            </a:extLst>
          </p:cNvPr>
          <p:cNvSpPr txBox="1"/>
          <p:nvPr/>
        </p:nvSpPr>
        <p:spPr>
          <a:xfrm>
            <a:off x="804532" y="1128915"/>
            <a:ext cx="664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massa- ja paperiteollisuuden tuotanto ja jätevesikuormitus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89552"/>
              </p:ext>
            </p:extLst>
          </p:nvPr>
        </p:nvGraphicFramePr>
        <p:xfrm>
          <a:off x="727042" y="1367853"/>
          <a:ext cx="8277476" cy="4738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209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Kaavio 6">
            <a:extLst>
              <a:ext uri="{FF2B5EF4-FFF2-40B4-BE49-F238E27FC236}">
                <a16:creationId xmlns:a16="http://schemas.microsoft.com/office/drawing/2014/main" id="{00000000-0008-0000-04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95035"/>
              </p:ext>
            </p:extLst>
          </p:nvPr>
        </p:nvGraphicFramePr>
        <p:xfrm>
          <a:off x="728696" y="1360784"/>
          <a:ext cx="8260321" cy="473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33E40091-B8B3-47EA-9A07-6F1C7D54FD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3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847F0FC8-3D3B-4C34-8A81-ABDE66AF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COD-päästöt ovat vähentyneet 68 % tuotettua tonnia kohti vuodesta 1992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EDAB28-0E52-4D34-BED1-39D3B12D98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25.9.2023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1A49E6B9-BAC1-4A45-84ED-368101BBA3D5}"/>
              </a:ext>
            </a:extLst>
          </p:cNvPr>
          <p:cNvSpPr txBox="1"/>
          <p:nvPr/>
        </p:nvSpPr>
        <p:spPr>
          <a:xfrm>
            <a:off x="804972" y="1134561"/>
            <a:ext cx="7695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massa- ja paperiteollisuuden COD-päästöt (kemiallinen hapenkulutus)</a:t>
            </a:r>
          </a:p>
        </p:txBody>
      </p:sp>
    </p:spTree>
    <p:extLst>
      <p:ext uri="{BB962C8B-B14F-4D97-AF65-F5344CB8AC3E}">
        <p14:creationId xmlns:p14="http://schemas.microsoft.com/office/powerpoint/2010/main" val="17866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829694"/>
              </p:ext>
            </p:extLst>
          </p:nvPr>
        </p:nvGraphicFramePr>
        <p:xfrm>
          <a:off x="702489" y="1356657"/>
          <a:ext cx="8305801" cy="4788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33E40091-B8B3-47EA-9A07-6F1C7D54FD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4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847F0FC8-3D3B-4C34-8A81-ABDE66AF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Ravinnepäästöt vesistöihin ovat jatkaneet laskuaan merkittävästi 1990 -luvun alusta lähtien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EDAB28-0E52-4D34-BED1-39D3B12D98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25.9.2023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EAA212DC-BA62-43E7-9754-95C285173D5A}"/>
              </a:ext>
            </a:extLst>
          </p:cNvPr>
          <p:cNvSpPr txBox="1"/>
          <p:nvPr/>
        </p:nvSpPr>
        <p:spPr>
          <a:xfrm>
            <a:off x="796628" y="1131939"/>
            <a:ext cx="632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massa- ja paperiteollisuuden ravinnepäästöt vesistöihin</a:t>
            </a:r>
          </a:p>
        </p:txBody>
      </p:sp>
    </p:spTree>
    <p:extLst>
      <p:ext uri="{BB962C8B-B14F-4D97-AF65-F5344CB8AC3E}">
        <p14:creationId xmlns:p14="http://schemas.microsoft.com/office/powerpoint/2010/main" val="243419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Kaavio 6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085145"/>
              </p:ext>
            </p:extLst>
          </p:nvPr>
        </p:nvGraphicFramePr>
        <p:xfrm>
          <a:off x="726887" y="1364404"/>
          <a:ext cx="8279719" cy="4780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33E40091-B8B3-47EA-9A07-6F1C7D54FD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5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847F0FC8-3D3B-4C34-8A81-ABDE66AF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AOX-päästöt ovat alentuneet noin 90 % tuotettua tonnia kohti vuodesta 1992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EDAB28-0E52-4D34-BED1-39D3B12D98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25.9.2023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8B644BD9-0D70-4437-82BD-B199301E1EEE}"/>
              </a:ext>
            </a:extLst>
          </p:cNvPr>
          <p:cNvSpPr txBox="1"/>
          <p:nvPr/>
        </p:nvSpPr>
        <p:spPr>
          <a:xfrm>
            <a:off x="804378" y="1131939"/>
            <a:ext cx="579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selluteollisuuden orgaaniset klooriyhdisteet (AOX)</a:t>
            </a:r>
          </a:p>
        </p:txBody>
      </p:sp>
    </p:spTree>
    <p:extLst>
      <p:ext uri="{BB962C8B-B14F-4D97-AF65-F5344CB8AC3E}">
        <p14:creationId xmlns:p14="http://schemas.microsoft.com/office/powerpoint/2010/main" val="2758712867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2937551B-1433-4C83-BDD7-E8E08F836FE1}" vid="{7EB92907-DF44-4AA5-AAF0-7407A51B6A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137</TotalTime>
  <Words>137</Words>
  <Application>Microsoft Office PowerPoint</Application>
  <PresentationFormat>Laajakuva</PresentationFormat>
  <Paragraphs>29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Tekstikalvopohja</vt:lpstr>
      <vt:lpstr>Massa- ja paperiteollisuuden päästöt vesistöihin</vt:lpstr>
      <vt:lpstr>Metsäteollisuus on onnistunut vesiensuojelussa erinomaisesti</vt:lpstr>
      <vt:lpstr>COD-päästöt ovat vähentyneet 68 % tuotettua tonnia kohti vuodesta 1992</vt:lpstr>
      <vt:lpstr>Ravinnepäästöt vesistöihin ovat jatkaneet laskuaan merkittävästi 1990 -luvun alusta lähtien</vt:lpstr>
      <vt:lpstr>AOX-päästöt ovat alentuneet noin 90 % tuotettua tonnia kohti vuodesta 1992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Massa- ja paperiteollisuuden päästöt vesistöihin</dc:title>
  <dc:creator>Marjukka Rautavirta</dc:creator>
  <cp:keywords/>
  <cp:lastModifiedBy>Rautavirta Marjukka</cp:lastModifiedBy>
  <cp:revision>13</cp:revision>
  <dcterms:created xsi:type="dcterms:W3CDTF">2022-10-24T11:53:31Z</dcterms:created>
  <dcterms:modified xsi:type="dcterms:W3CDTF">2023-09-28T08:01:38Z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398.83.06.204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398.90.05.211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Metsäteollisuus ry</vt:lpwstr>
  </property>
  <property fmtid="{D5CDD505-2E9C-101B-9397-08002B2CF9AE}" pid="32" name="Owner">
    <vt:lpwstr>Marjukka Rautavirta</vt:lpwstr>
  </property>
</Properties>
</file>