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78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26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Pinta-ala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C-4AE7-A6DD-43F289CDD8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6F-4C1E-A170-5100ADA968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C-4AE7-A6DD-43F289CDD8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C-4AE7-A6DD-43F289CDD8BB}"/>
              </c:ext>
            </c:extLst>
          </c:dPt>
          <c:dLbls>
            <c:dLbl>
              <c:idx val="1"/>
              <c:layout>
                <c:manualLayout>
                  <c:x val="-0.10088696132234808"/>
                  <c:y val="-6.30213918823050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6F-4C1E-A170-5100ADA96839}"/>
                </c:ext>
              </c:extLst>
            </c:dLbl>
            <c:dLbl>
              <c:idx val="2"/>
              <c:layout>
                <c:manualLayout>
                  <c:x val="-6.7736185383244246E-2"/>
                  <c:y val="-0.153483691801184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3C-4AE7-A6DD-43F289CDD8BB}"/>
                </c:ext>
              </c:extLst>
            </c:dLbl>
            <c:dLbl>
              <c:idx val="3"/>
              <c:layout>
                <c:manualLayout>
                  <c:x val="-2.3767082590612004E-3"/>
                  <c:y val="-0.137599963701605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3C-4AE7-A6DD-43F289CDD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Metsämaa</c:v>
                </c:pt>
                <c:pt idx="1">
                  <c:v>Kitumaa</c:v>
                </c:pt>
                <c:pt idx="2">
                  <c:v>Joutomaa</c:v>
                </c:pt>
                <c:pt idx="3">
                  <c:v>Muu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20031</c:v>
                </c:pt>
                <c:pt idx="1">
                  <c:v>2629</c:v>
                </c:pt>
                <c:pt idx="2">
                  <c:v>3294</c:v>
                </c:pt>
                <c:pt idx="3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F-4C1E-A170-5100ADA96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Pinta-ala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6F-47E7-A7A5-704438B71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A3-4732-B80A-DFEE8EEB12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A3-4732-B80A-DFEE8EEB12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3A3-4732-B80A-DFEE8EEB12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6F-47E7-A7A5-704438B71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A3-4732-B80A-DFEE8EEB1242}"/>
              </c:ext>
            </c:extLst>
          </c:dPt>
          <c:dLbls>
            <c:dLbl>
              <c:idx val="0"/>
              <c:layout>
                <c:manualLayout>
                  <c:x val="0.1200237670825905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F-47E7-A7A5-704438B71CBD}"/>
                </c:ext>
              </c:extLst>
            </c:dLbl>
            <c:dLbl>
              <c:idx val="1"/>
              <c:layout>
                <c:manualLayout>
                  <c:x val="-0.10487524620919711"/>
                  <c:y val="0.158173435935665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A3-4732-B80A-DFEE8EEB1242}"/>
                </c:ext>
              </c:extLst>
            </c:dLbl>
            <c:dLbl>
              <c:idx val="2"/>
              <c:layout>
                <c:manualLayout>
                  <c:x val="-0.11953934902522212"/>
                  <c:y val="9.55143919319174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A3-4732-B80A-DFEE8EEB1242}"/>
                </c:ext>
              </c:extLst>
            </c:dLbl>
            <c:dLbl>
              <c:idx val="3"/>
              <c:layout>
                <c:manualLayout>
                  <c:x val="-0.13200555812876333"/>
                  <c:y val="-0.103104191234870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A3-4732-B80A-DFEE8EEB1242}"/>
                </c:ext>
              </c:extLst>
            </c:dLbl>
            <c:dLbl>
              <c:idx val="4"/>
              <c:layout>
                <c:manualLayout>
                  <c:x val="-0.11645870469399881"/>
                  <c:y val="-0.196566833359412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6F-47E7-A7A5-704438B71CBD}"/>
                </c:ext>
              </c:extLst>
            </c:dLbl>
            <c:dLbl>
              <c:idx val="5"/>
              <c:layout>
                <c:manualLayout>
                  <c:x val="-1.8369615562760538E-2"/>
                  <c:y val="-0.198586355619954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A3-4732-B80A-DFEE8EEB1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Metsämaa</c:v>
                </c:pt>
                <c:pt idx="1">
                  <c:v>Vesistöt</c:v>
                </c:pt>
                <c:pt idx="2">
                  <c:v>Joutomaa</c:v>
                </c:pt>
                <c:pt idx="3">
                  <c:v>Kitumaa</c:v>
                </c:pt>
                <c:pt idx="4">
                  <c:v>Maatalouden maa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20031</c:v>
                </c:pt>
                <c:pt idx="1">
                  <c:v>3454</c:v>
                </c:pt>
                <c:pt idx="2">
                  <c:v>3294</c:v>
                </c:pt>
                <c:pt idx="3">
                  <c:v>2629</c:v>
                </c:pt>
                <c:pt idx="4">
                  <c:v>2300</c:v>
                </c:pt>
                <c:pt idx="5">
                  <c:v>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3-4732-B80A-DFEE8EEB124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3175">
              <a:prstDash val="sysDot"/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lt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D-A56F-47E7-A7A5-704438B71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F-A56F-47E7-A7A5-704438B71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1-A56F-47E7-A7A5-704438B71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3-A56F-47E7-A7A5-704438B71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5-A56F-47E7-A7A5-704438B71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lt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7-A56F-47E7-A7A5-704438B71CBD}"/>
              </c:ext>
            </c:extLst>
          </c:dPt>
          <c:cat>
            <c:strRef>
              <c:f>Taul1!$A$2:$A$7</c:f>
              <c:strCache>
                <c:ptCount val="6"/>
                <c:pt idx="0">
                  <c:v>Metsämaa</c:v>
                </c:pt>
                <c:pt idx="1">
                  <c:v>Vesistöt</c:v>
                </c:pt>
                <c:pt idx="2">
                  <c:v>Joutomaa</c:v>
                </c:pt>
                <c:pt idx="3">
                  <c:v>Kitumaa</c:v>
                </c:pt>
                <c:pt idx="4">
                  <c:v>Maatalouden maa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0.59193262411347514</c:v>
                </c:pt>
                <c:pt idx="1">
                  <c:v>0.10206855791962174</c:v>
                </c:pt>
                <c:pt idx="2">
                  <c:v>9.7340425531914895E-2</c:v>
                </c:pt>
                <c:pt idx="3">
                  <c:v>7.7689125295508268E-2</c:v>
                </c:pt>
                <c:pt idx="4">
                  <c:v>6.7966903073286053E-2</c:v>
                </c:pt>
                <c:pt idx="5">
                  <c:v>6.3002364066193847E-2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3-4732-B80A-DFEE8EEB1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Puusto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70-463C-8CB9-EB843D71ED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70-463C-8CB9-EB843D71ED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70-463C-8CB9-EB843D71E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Mänty</c:v>
                </c:pt>
                <c:pt idx="1">
                  <c:v>Kuusi</c:v>
                </c:pt>
                <c:pt idx="2">
                  <c:v>Lehtipuut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1248</c:v>
                </c:pt>
                <c:pt idx="1">
                  <c:v>757</c:v>
                </c:pt>
                <c:pt idx="2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2-4A16-87AA-8F40AE214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22505742931865"/>
          <c:y val="0.11366104507997732"/>
          <c:w val="0.36001571996013865"/>
          <c:h val="0.81576105139827271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1000 ha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54-407E-A4E2-99687C5A5D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54-407E-A4E2-99687C5A5D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3-41C7-A2D0-9A9A20C8D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54-407E-A4E2-99687C5A5D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54-407E-A4E2-99687C5A5D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54-407E-A4E2-99687C5A5DC8}"/>
              </c:ext>
            </c:extLst>
          </c:dPt>
          <c:dLbls>
            <c:dLbl>
              <c:idx val="2"/>
              <c:layout>
                <c:manualLayout>
                  <c:x val="-8.0808080808080759E-2"/>
                  <c:y val="0.156176388148574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3-41C7-A2D0-9A9A20C8DDC6}"/>
                </c:ext>
              </c:extLst>
            </c:dLbl>
            <c:dLbl>
              <c:idx val="3"/>
              <c:layout>
                <c:manualLayout>
                  <c:x val="-7.1301247771836003E-3"/>
                  <c:y val="8.078089042167526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54-407E-A4E2-99687C5A5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Yksityiset</c:v>
                </c:pt>
                <c:pt idx="1">
                  <c:v>Yhtymät</c:v>
                </c:pt>
                <c:pt idx="2">
                  <c:v>Kuolinpesät</c:v>
                </c:pt>
                <c:pt idx="3">
                  <c:v>Yhtiöt</c:v>
                </c:pt>
                <c:pt idx="4">
                  <c:v>Valtio</c:v>
                </c:pt>
                <c:pt idx="5">
                  <c:v>Muut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7763</c:v>
                </c:pt>
                <c:pt idx="1">
                  <c:v>1801</c:v>
                </c:pt>
                <c:pt idx="2">
                  <c:v>989</c:v>
                </c:pt>
                <c:pt idx="3">
                  <c:v>1426</c:v>
                </c:pt>
                <c:pt idx="4">
                  <c:v>4639</c:v>
                </c:pt>
                <c:pt idx="5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3-41C7-A2D0-9A9A20C8D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Mänty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1921-24</c:v>
                </c:pt>
                <c:pt idx="1">
                  <c:v>36-38</c:v>
                </c:pt>
                <c:pt idx="2">
                  <c:v>1944</c:v>
                </c:pt>
                <c:pt idx="3">
                  <c:v>51-53</c:v>
                </c:pt>
                <c:pt idx="4">
                  <c:v>60-63</c:v>
                </c:pt>
                <c:pt idx="5">
                  <c:v>64-70</c:v>
                </c:pt>
                <c:pt idx="6">
                  <c:v>71-76</c:v>
                </c:pt>
                <c:pt idx="7">
                  <c:v>77-84</c:v>
                </c:pt>
                <c:pt idx="8">
                  <c:v>86-94</c:v>
                </c:pt>
                <c:pt idx="9">
                  <c:v>96-2003</c:v>
                </c:pt>
                <c:pt idx="10">
                  <c:v>2009-13</c:v>
                </c:pt>
                <c:pt idx="11">
                  <c:v>2014-18</c:v>
                </c:pt>
                <c:pt idx="12">
                  <c:v>2019-21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777</c:v>
                </c:pt>
                <c:pt idx="1">
                  <c:v>707</c:v>
                </c:pt>
                <c:pt idx="2">
                  <c:v>624</c:v>
                </c:pt>
                <c:pt idx="3">
                  <c:v>672</c:v>
                </c:pt>
                <c:pt idx="4">
                  <c:v>624</c:v>
                </c:pt>
                <c:pt idx="5">
                  <c:v>655</c:v>
                </c:pt>
                <c:pt idx="6">
                  <c:v>686</c:v>
                </c:pt>
                <c:pt idx="7">
                  <c:v>745</c:v>
                </c:pt>
                <c:pt idx="8">
                  <c:v>865</c:v>
                </c:pt>
                <c:pt idx="9" formatCode="#,##0">
                  <c:v>1000</c:v>
                </c:pt>
                <c:pt idx="10" formatCode="#,##0">
                  <c:v>1157</c:v>
                </c:pt>
                <c:pt idx="11" formatCode="#,##0">
                  <c:v>1244</c:v>
                </c:pt>
                <c:pt idx="12">
                  <c:v>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4-4A16-96D5-2EB149B1824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Kuusi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1921-24</c:v>
                </c:pt>
                <c:pt idx="1">
                  <c:v>36-38</c:v>
                </c:pt>
                <c:pt idx="2">
                  <c:v>1944</c:v>
                </c:pt>
                <c:pt idx="3">
                  <c:v>51-53</c:v>
                </c:pt>
                <c:pt idx="4">
                  <c:v>60-63</c:v>
                </c:pt>
                <c:pt idx="5">
                  <c:v>64-70</c:v>
                </c:pt>
                <c:pt idx="6">
                  <c:v>71-76</c:v>
                </c:pt>
                <c:pt idx="7">
                  <c:v>77-84</c:v>
                </c:pt>
                <c:pt idx="8">
                  <c:v>86-94</c:v>
                </c:pt>
                <c:pt idx="9">
                  <c:v>96-2003</c:v>
                </c:pt>
                <c:pt idx="10">
                  <c:v>2009-13</c:v>
                </c:pt>
                <c:pt idx="11">
                  <c:v>2014-18</c:v>
                </c:pt>
                <c:pt idx="12">
                  <c:v>2019-21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481</c:v>
                </c:pt>
                <c:pt idx="1">
                  <c:v>502</c:v>
                </c:pt>
                <c:pt idx="2">
                  <c:v>441</c:v>
                </c:pt>
                <c:pt idx="3">
                  <c:v>549</c:v>
                </c:pt>
                <c:pt idx="4">
                  <c:v>546</c:v>
                </c:pt>
                <c:pt idx="5">
                  <c:v>555</c:v>
                </c:pt>
                <c:pt idx="6">
                  <c:v>568</c:v>
                </c:pt>
                <c:pt idx="7">
                  <c:v>613</c:v>
                </c:pt>
                <c:pt idx="8">
                  <c:v>691</c:v>
                </c:pt>
                <c:pt idx="9">
                  <c:v>695</c:v>
                </c:pt>
                <c:pt idx="10">
                  <c:v>703</c:v>
                </c:pt>
                <c:pt idx="11">
                  <c:v>740</c:v>
                </c:pt>
                <c:pt idx="12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4-4A16-96D5-2EB149B1824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Lehtipuu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1921-24</c:v>
                </c:pt>
                <c:pt idx="1">
                  <c:v>36-38</c:v>
                </c:pt>
                <c:pt idx="2">
                  <c:v>1944</c:v>
                </c:pt>
                <c:pt idx="3">
                  <c:v>51-53</c:v>
                </c:pt>
                <c:pt idx="4">
                  <c:v>60-63</c:v>
                </c:pt>
                <c:pt idx="5">
                  <c:v>64-70</c:v>
                </c:pt>
                <c:pt idx="6">
                  <c:v>71-76</c:v>
                </c:pt>
                <c:pt idx="7">
                  <c:v>77-84</c:v>
                </c:pt>
                <c:pt idx="8">
                  <c:v>86-94</c:v>
                </c:pt>
                <c:pt idx="9">
                  <c:v>96-2003</c:v>
                </c:pt>
                <c:pt idx="10">
                  <c:v>2009-13</c:v>
                </c:pt>
                <c:pt idx="11">
                  <c:v>2014-18</c:v>
                </c:pt>
                <c:pt idx="12">
                  <c:v>2019-21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330</c:v>
                </c:pt>
                <c:pt idx="1">
                  <c:v>351</c:v>
                </c:pt>
                <c:pt idx="2">
                  <c:v>305</c:v>
                </c:pt>
                <c:pt idx="3">
                  <c:v>317</c:v>
                </c:pt>
                <c:pt idx="4">
                  <c:v>274</c:v>
                </c:pt>
                <c:pt idx="5">
                  <c:v>281</c:v>
                </c:pt>
                <c:pt idx="6">
                  <c:v>266</c:v>
                </c:pt>
                <c:pt idx="7">
                  <c:v>302</c:v>
                </c:pt>
                <c:pt idx="8">
                  <c:v>335</c:v>
                </c:pt>
                <c:pt idx="9">
                  <c:v>397</c:v>
                </c:pt>
                <c:pt idx="10">
                  <c:v>472</c:v>
                </c:pt>
                <c:pt idx="11">
                  <c:v>492</c:v>
                </c:pt>
                <c:pt idx="12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4-4A16-96D5-2EB149B18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2811320"/>
        <c:axId val="612812960"/>
      </c:barChart>
      <c:catAx>
        <c:axId val="61281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2812960"/>
        <c:crosses val="autoZero"/>
        <c:auto val="1"/>
        <c:lblAlgn val="ctr"/>
        <c:lblOffset val="100"/>
        <c:noMultiLvlLbl val="0"/>
      </c:catAx>
      <c:valAx>
        <c:axId val="6128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Milj.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281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89197673820188"/>
          <c:y val="6.4385125969423695E-2"/>
          <c:w val="0.30075268666283023"/>
          <c:h val="7.473631718012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Vuotuinen kasvu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Taul1!$A$2:$A$65</c:f>
              <c:numCache>
                <c:formatCode>General</c:formatCode>
                <c:ptCount val="64"/>
                <c:pt idx="0">
                  <c:v>1960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1965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1970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1975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1980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1985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1990</c:v>
                </c:pt>
                <c:pt idx="31">
                  <c:v>91</c:v>
                </c:pt>
                <c:pt idx="32">
                  <c:v>92</c:v>
                </c:pt>
                <c:pt idx="33">
                  <c:v>93</c:v>
                </c:pt>
                <c:pt idx="34">
                  <c:v>94</c:v>
                </c:pt>
                <c:pt idx="35">
                  <c:v>1995</c:v>
                </c:pt>
                <c:pt idx="36">
                  <c:v>96</c:v>
                </c:pt>
                <c:pt idx="37">
                  <c:v>97</c:v>
                </c:pt>
                <c:pt idx="38">
                  <c:v>98</c:v>
                </c:pt>
                <c:pt idx="39">
                  <c:v>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</c:numCache>
            </c:numRef>
          </c:cat>
          <c:val>
            <c:numRef>
              <c:f>Taul1!$B$2:$B$65</c:f>
              <c:numCache>
                <c:formatCode>General</c:formatCode>
                <c:ptCount val="64"/>
                <c:pt idx="0">
                  <c:v>52.05</c:v>
                </c:pt>
                <c:pt idx="1">
                  <c:v>53.34</c:v>
                </c:pt>
                <c:pt idx="2">
                  <c:v>54.62</c:v>
                </c:pt>
                <c:pt idx="3">
                  <c:v>55.91</c:v>
                </c:pt>
                <c:pt idx="4">
                  <c:v>57.2</c:v>
                </c:pt>
                <c:pt idx="5">
                  <c:v>57.23</c:v>
                </c:pt>
                <c:pt idx="6">
                  <c:v>57.27</c:v>
                </c:pt>
                <c:pt idx="7">
                  <c:v>57.3</c:v>
                </c:pt>
                <c:pt idx="8">
                  <c:v>57.33</c:v>
                </c:pt>
                <c:pt idx="9">
                  <c:v>57.37</c:v>
                </c:pt>
                <c:pt idx="10">
                  <c:v>57.4</c:v>
                </c:pt>
                <c:pt idx="11">
                  <c:v>58.97</c:v>
                </c:pt>
                <c:pt idx="12">
                  <c:v>60.54</c:v>
                </c:pt>
                <c:pt idx="13">
                  <c:v>62.11</c:v>
                </c:pt>
                <c:pt idx="14">
                  <c:v>63.69</c:v>
                </c:pt>
                <c:pt idx="15">
                  <c:v>65.260000000000005</c:v>
                </c:pt>
                <c:pt idx="16">
                  <c:v>66.83</c:v>
                </c:pt>
                <c:pt idx="17">
                  <c:v>68.400000000000006</c:v>
                </c:pt>
                <c:pt idx="18">
                  <c:v>69.33</c:v>
                </c:pt>
                <c:pt idx="19">
                  <c:v>70.260000000000005</c:v>
                </c:pt>
                <c:pt idx="20">
                  <c:v>71.19</c:v>
                </c:pt>
                <c:pt idx="21">
                  <c:v>72.12</c:v>
                </c:pt>
                <c:pt idx="22">
                  <c:v>73.05</c:v>
                </c:pt>
                <c:pt idx="23">
                  <c:v>73.98</c:v>
                </c:pt>
                <c:pt idx="24">
                  <c:v>74.91</c:v>
                </c:pt>
                <c:pt idx="25">
                  <c:v>75.84</c:v>
                </c:pt>
                <c:pt idx="26">
                  <c:v>76.77</c:v>
                </c:pt>
                <c:pt idx="27">
                  <c:v>77.7</c:v>
                </c:pt>
                <c:pt idx="28">
                  <c:v>78.709999999999994</c:v>
                </c:pt>
                <c:pt idx="29">
                  <c:v>79.73</c:v>
                </c:pt>
                <c:pt idx="30">
                  <c:v>80.739999999999995</c:v>
                </c:pt>
                <c:pt idx="31">
                  <c:v>81.760000000000005</c:v>
                </c:pt>
                <c:pt idx="32">
                  <c:v>82.77</c:v>
                </c:pt>
                <c:pt idx="33">
                  <c:v>83.79</c:v>
                </c:pt>
                <c:pt idx="34">
                  <c:v>84.8</c:v>
                </c:pt>
                <c:pt idx="35">
                  <c:v>85.82</c:v>
                </c:pt>
                <c:pt idx="36">
                  <c:v>86.83</c:v>
                </c:pt>
                <c:pt idx="37">
                  <c:v>88.64</c:v>
                </c:pt>
                <c:pt idx="38">
                  <c:v>90.45</c:v>
                </c:pt>
                <c:pt idx="39">
                  <c:v>92.26</c:v>
                </c:pt>
                <c:pt idx="40">
                  <c:v>94.07</c:v>
                </c:pt>
                <c:pt idx="41">
                  <c:v>95.88</c:v>
                </c:pt>
                <c:pt idx="42">
                  <c:v>97.69</c:v>
                </c:pt>
                <c:pt idx="43">
                  <c:v>99.5</c:v>
                </c:pt>
                <c:pt idx="44">
                  <c:v>100.69</c:v>
                </c:pt>
                <c:pt idx="45">
                  <c:v>101.89</c:v>
                </c:pt>
                <c:pt idx="46">
                  <c:v>103.08</c:v>
                </c:pt>
                <c:pt idx="47">
                  <c:v>104.28</c:v>
                </c:pt>
                <c:pt idx="48">
                  <c:v>105.47</c:v>
                </c:pt>
                <c:pt idx="49">
                  <c:v>105.94</c:v>
                </c:pt>
                <c:pt idx="50">
                  <c:v>106.4</c:v>
                </c:pt>
                <c:pt idx="51">
                  <c:v>106.87</c:v>
                </c:pt>
                <c:pt idx="52">
                  <c:v>107.33</c:v>
                </c:pt>
                <c:pt idx="53">
                  <c:v>107.8</c:v>
                </c:pt>
                <c:pt idx="54">
                  <c:v>106.66</c:v>
                </c:pt>
                <c:pt idx="55">
                  <c:v>105.52</c:v>
                </c:pt>
                <c:pt idx="56">
                  <c:v>104.37</c:v>
                </c:pt>
                <c:pt idx="57">
                  <c:v>103.23</c:v>
                </c:pt>
                <c:pt idx="58">
                  <c:v>103.23</c:v>
                </c:pt>
                <c:pt idx="59">
                  <c:v>103.23</c:v>
                </c:pt>
                <c:pt idx="60">
                  <c:v>103.23</c:v>
                </c:pt>
                <c:pt idx="61">
                  <c:v>103.23</c:v>
                </c:pt>
                <c:pt idx="62">
                  <c:v>103.23</c:v>
                </c:pt>
                <c:pt idx="63">
                  <c:v>103.23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7F-4BEE-9DE5-7C54154848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Kokonaispoistuma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Taul1!$A$2:$A$65</c:f>
              <c:numCache>
                <c:formatCode>General</c:formatCode>
                <c:ptCount val="64"/>
                <c:pt idx="0">
                  <c:v>1960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1965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1970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1975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1980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1985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1990</c:v>
                </c:pt>
                <c:pt idx="31">
                  <c:v>91</c:v>
                </c:pt>
                <c:pt idx="32">
                  <c:v>92</c:v>
                </c:pt>
                <c:pt idx="33">
                  <c:v>93</c:v>
                </c:pt>
                <c:pt idx="34">
                  <c:v>94</c:v>
                </c:pt>
                <c:pt idx="35">
                  <c:v>1995</c:v>
                </c:pt>
                <c:pt idx="36">
                  <c:v>96</c:v>
                </c:pt>
                <c:pt idx="37">
                  <c:v>97</c:v>
                </c:pt>
                <c:pt idx="38">
                  <c:v>98</c:v>
                </c:pt>
                <c:pt idx="39">
                  <c:v>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</c:numCache>
            </c:numRef>
          </c:cat>
          <c:val>
            <c:numRef>
              <c:f>Taul1!$C$2:$C$65</c:f>
              <c:numCache>
                <c:formatCode>General</c:formatCode>
                <c:ptCount val="64"/>
                <c:pt idx="0">
                  <c:v>60.4</c:v>
                </c:pt>
                <c:pt idx="1">
                  <c:v>63.4</c:v>
                </c:pt>
                <c:pt idx="2">
                  <c:v>58.7</c:v>
                </c:pt>
                <c:pt idx="3">
                  <c:v>57.6</c:v>
                </c:pt>
                <c:pt idx="4">
                  <c:v>58</c:v>
                </c:pt>
                <c:pt idx="5">
                  <c:v>55.9</c:v>
                </c:pt>
                <c:pt idx="6">
                  <c:v>54.3</c:v>
                </c:pt>
                <c:pt idx="7">
                  <c:v>54.4</c:v>
                </c:pt>
                <c:pt idx="8">
                  <c:v>54</c:v>
                </c:pt>
                <c:pt idx="9">
                  <c:v>57.5</c:v>
                </c:pt>
                <c:pt idx="10">
                  <c:v>58.7</c:v>
                </c:pt>
                <c:pt idx="11">
                  <c:v>55</c:v>
                </c:pt>
                <c:pt idx="12">
                  <c:v>54.8</c:v>
                </c:pt>
                <c:pt idx="13">
                  <c:v>55</c:v>
                </c:pt>
                <c:pt idx="14">
                  <c:v>52</c:v>
                </c:pt>
                <c:pt idx="15">
                  <c:v>40.700000000000003</c:v>
                </c:pt>
                <c:pt idx="16">
                  <c:v>40.700000000000003</c:v>
                </c:pt>
                <c:pt idx="17">
                  <c:v>43</c:v>
                </c:pt>
                <c:pt idx="18">
                  <c:v>47.4</c:v>
                </c:pt>
                <c:pt idx="19">
                  <c:v>57.2</c:v>
                </c:pt>
                <c:pt idx="20">
                  <c:v>59.7</c:v>
                </c:pt>
                <c:pt idx="21">
                  <c:v>56</c:v>
                </c:pt>
                <c:pt idx="22">
                  <c:v>48.5</c:v>
                </c:pt>
                <c:pt idx="23">
                  <c:v>49.4</c:v>
                </c:pt>
                <c:pt idx="24">
                  <c:v>52.3</c:v>
                </c:pt>
                <c:pt idx="25">
                  <c:v>55.2</c:v>
                </c:pt>
                <c:pt idx="26">
                  <c:v>49.6</c:v>
                </c:pt>
                <c:pt idx="27">
                  <c:v>54.1</c:v>
                </c:pt>
                <c:pt idx="28">
                  <c:v>57.1</c:v>
                </c:pt>
                <c:pt idx="29">
                  <c:v>58.7</c:v>
                </c:pt>
                <c:pt idx="30">
                  <c:v>56.59</c:v>
                </c:pt>
                <c:pt idx="31">
                  <c:v>46.13</c:v>
                </c:pt>
                <c:pt idx="32">
                  <c:v>52.46</c:v>
                </c:pt>
                <c:pt idx="33">
                  <c:v>55.26</c:v>
                </c:pt>
                <c:pt idx="34">
                  <c:v>63.14</c:v>
                </c:pt>
                <c:pt idx="35">
                  <c:v>65.05</c:v>
                </c:pt>
                <c:pt idx="36">
                  <c:v>60.45</c:v>
                </c:pt>
                <c:pt idx="37">
                  <c:v>67.64</c:v>
                </c:pt>
                <c:pt idx="38">
                  <c:v>70.89</c:v>
                </c:pt>
                <c:pt idx="39">
                  <c:v>71.819999999999993</c:v>
                </c:pt>
                <c:pt idx="40">
                  <c:v>73.47</c:v>
                </c:pt>
                <c:pt idx="41">
                  <c:v>71.62</c:v>
                </c:pt>
                <c:pt idx="42">
                  <c:v>72.61</c:v>
                </c:pt>
                <c:pt idx="43">
                  <c:v>73.569999999999993</c:v>
                </c:pt>
                <c:pt idx="44">
                  <c:v>73.56</c:v>
                </c:pt>
                <c:pt idx="45">
                  <c:v>70.989999999999995</c:v>
                </c:pt>
                <c:pt idx="46">
                  <c:v>69.06</c:v>
                </c:pt>
                <c:pt idx="47">
                  <c:v>76.760000000000005</c:v>
                </c:pt>
                <c:pt idx="48">
                  <c:v>71.45</c:v>
                </c:pt>
                <c:pt idx="49">
                  <c:v>60.33</c:v>
                </c:pt>
                <c:pt idx="50">
                  <c:v>72.97</c:v>
                </c:pt>
                <c:pt idx="51">
                  <c:v>73.819999999999993</c:v>
                </c:pt>
                <c:pt idx="52">
                  <c:v>73.14</c:v>
                </c:pt>
                <c:pt idx="53">
                  <c:v>79.290000000000006</c:v>
                </c:pt>
                <c:pt idx="54">
                  <c:v>79.290000000000006</c:v>
                </c:pt>
                <c:pt idx="55">
                  <c:v>82.35</c:v>
                </c:pt>
                <c:pt idx="56">
                  <c:v>84.82</c:v>
                </c:pt>
                <c:pt idx="57">
                  <c:v>87.19</c:v>
                </c:pt>
                <c:pt idx="58">
                  <c:v>93.67</c:v>
                </c:pt>
                <c:pt idx="59">
                  <c:v>87.99</c:v>
                </c:pt>
                <c:pt idx="60">
                  <c:v>83.36</c:v>
                </c:pt>
                <c:pt idx="61">
                  <c:v>91.64</c:v>
                </c:pt>
                <c:pt idx="62">
                  <c:v>88.9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7F-4BEE-9DE5-7C54154848D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Teollisuuden raakapuu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Taul1!$A$2:$A$65</c:f>
              <c:numCache>
                <c:formatCode>General</c:formatCode>
                <c:ptCount val="64"/>
                <c:pt idx="0">
                  <c:v>1960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1965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1970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1975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1980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1985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1990</c:v>
                </c:pt>
                <c:pt idx="31">
                  <c:v>91</c:v>
                </c:pt>
                <c:pt idx="32">
                  <c:v>92</c:v>
                </c:pt>
                <c:pt idx="33">
                  <c:v>93</c:v>
                </c:pt>
                <c:pt idx="34">
                  <c:v>94</c:v>
                </c:pt>
                <c:pt idx="35">
                  <c:v>1995</c:v>
                </c:pt>
                <c:pt idx="36">
                  <c:v>96</c:v>
                </c:pt>
                <c:pt idx="37">
                  <c:v>97</c:v>
                </c:pt>
                <c:pt idx="38">
                  <c:v>98</c:v>
                </c:pt>
                <c:pt idx="39">
                  <c:v>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</c:numCache>
            </c:numRef>
          </c:cat>
          <c:val>
            <c:numRef>
              <c:f>Taul1!$D$2:$D$65</c:f>
              <c:numCache>
                <c:formatCode>#\ ##0.0</c:formatCode>
                <c:ptCount val="64"/>
                <c:pt idx="0">
                  <c:v>31.5</c:v>
                </c:pt>
                <c:pt idx="1">
                  <c:v>33.5</c:v>
                </c:pt>
                <c:pt idx="2">
                  <c:v>32.299999999999997</c:v>
                </c:pt>
                <c:pt idx="3">
                  <c:v>33</c:v>
                </c:pt>
                <c:pt idx="4">
                  <c:v>36.799999999999997</c:v>
                </c:pt>
                <c:pt idx="5">
                  <c:v>35.799999999999997</c:v>
                </c:pt>
                <c:pt idx="6">
                  <c:v>34.9</c:v>
                </c:pt>
                <c:pt idx="7">
                  <c:v>35.1</c:v>
                </c:pt>
                <c:pt idx="8">
                  <c:v>35.6</c:v>
                </c:pt>
                <c:pt idx="9">
                  <c:v>39.799999999999997</c:v>
                </c:pt>
                <c:pt idx="10">
                  <c:v>41.1</c:v>
                </c:pt>
                <c:pt idx="11">
                  <c:v>38.4</c:v>
                </c:pt>
                <c:pt idx="12">
                  <c:v>39.200000000000003</c:v>
                </c:pt>
                <c:pt idx="13">
                  <c:v>39.9</c:v>
                </c:pt>
                <c:pt idx="14">
                  <c:v>37.799999999999997</c:v>
                </c:pt>
                <c:pt idx="15">
                  <c:v>27.8</c:v>
                </c:pt>
                <c:pt idx="16">
                  <c:v>29.1</c:v>
                </c:pt>
                <c:pt idx="17">
                  <c:v>31.3</c:v>
                </c:pt>
                <c:pt idx="18">
                  <c:v>36.4</c:v>
                </c:pt>
                <c:pt idx="19">
                  <c:v>45</c:v>
                </c:pt>
                <c:pt idx="20">
                  <c:v>48.08</c:v>
                </c:pt>
                <c:pt idx="21">
                  <c:v>44.68</c:v>
                </c:pt>
                <c:pt idx="22">
                  <c:v>41.78</c:v>
                </c:pt>
                <c:pt idx="23">
                  <c:v>39.630000000000003</c:v>
                </c:pt>
                <c:pt idx="24">
                  <c:v>41.45</c:v>
                </c:pt>
                <c:pt idx="25" formatCode="General">
                  <c:v>44.98</c:v>
                </c:pt>
                <c:pt idx="26" formatCode="General">
                  <c:v>40.4</c:v>
                </c:pt>
                <c:pt idx="27" formatCode="General">
                  <c:v>44.4</c:v>
                </c:pt>
                <c:pt idx="28" formatCode="General">
                  <c:v>47.17</c:v>
                </c:pt>
                <c:pt idx="29" formatCode="General">
                  <c:v>48.65</c:v>
                </c:pt>
                <c:pt idx="30" formatCode="General">
                  <c:v>45.51</c:v>
                </c:pt>
                <c:pt idx="31" formatCode="General">
                  <c:v>36.042000000000002</c:v>
                </c:pt>
                <c:pt idx="32" formatCode="General">
                  <c:v>41.817999999999998</c:v>
                </c:pt>
                <c:pt idx="33" formatCode="General">
                  <c:v>42.898000000000003</c:v>
                </c:pt>
                <c:pt idx="34" formatCode="General">
                  <c:v>50.292000000000002</c:v>
                </c:pt>
                <c:pt idx="35" formatCode="General">
                  <c:v>51.991999999999997</c:v>
                </c:pt>
                <c:pt idx="36" formatCode="General">
                  <c:v>47.957999999999998</c:v>
                </c:pt>
                <c:pt idx="37" formatCode="General">
                  <c:v>54.201999999999998</c:v>
                </c:pt>
                <c:pt idx="38" formatCode="General">
                  <c:v>56.216999999999999</c:v>
                </c:pt>
                <c:pt idx="39" formatCode="General">
                  <c:v>56.274000000000001</c:v>
                </c:pt>
                <c:pt idx="40" formatCode="General">
                  <c:v>56.825000000000003</c:v>
                </c:pt>
                <c:pt idx="41" formatCode="General">
                  <c:v>54.192</c:v>
                </c:pt>
                <c:pt idx="42" formatCode="General">
                  <c:v>55.1</c:v>
                </c:pt>
                <c:pt idx="43" formatCode="General">
                  <c:v>55.914000000000001</c:v>
                </c:pt>
                <c:pt idx="44" formatCode="General">
                  <c:v>55.95</c:v>
                </c:pt>
                <c:pt idx="45" formatCode="General">
                  <c:v>53.512999999999998</c:v>
                </c:pt>
                <c:pt idx="46" formatCode="General">
                  <c:v>51.707999999999998</c:v>
                </c:pt>
                <c:pt idx="47" formatCode="General">
                  <c:v>58.673999999999999</c:v>
                </c:pt>
                <c:pt idx="48" formatCode="General">
                  <c:v>52.017000000000003</c:v>
                </c:pt>
                <c:pt idx="49" formatCode="General">
                  <c:v>41.368000000000002</c:v>
                </c:pt>
                <c:pt idx="50" formatCode="General">
                  <c:v>51.957000000000001</c:v>
                </c:pt>
                <c:pt idx="51" formatCode="General">
                  <c:v>52.073999999999998</c:v>
                </c:pt>
                <c:pt idx="52" formatCode="General">
                  <c:v>51.026000000000003</c:v>
                </c:pt>
                <c:pt idx="53" formatCode="General">
                  <c:v>56.415999999999997</c:v>
                </c:pt>
                <c:pt idx="54" formatCode="General">
                  <c:v>56.261000000000003</c:v>
                </c:pt>
                <c:pt idx="55" formatCode="General">
                  <c:v>58.848999999999997</c:v>
                </c:pt>
                <c:pt idx="56" formatCode="General">
                  <c:v>62.125</c:v>
                </c:pt>
                <c:pt idx="57" formatCode="General">
                  <c:v>63.258000000000003</c:v>
                </c:pt>
                <c:pt idx="58" formatCode="General">
                  <c:v>69.218000000000004</c:v>
                </c:pt>
                <c:pt idx="59" formatCode="General">
                  <c:v>63.683999999999997</c:v>
                </c:pt>
                <c:pt idx="60" formatCode="General">
                  <c:v>58.545999999999999</c:v>
                </c:pt>
                <c:pt idx="61" formatCode="General">
                  <c:v>66.069999999999993</c:v>
                </c:pt>
                <c:pt idx="62" formatCode="General">
                  <c:v>64.099999999999994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7F-4BEE-9DE5-7C5415484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2774584"/>
        <c:axId val="612781472"/>
      </c:lineChart>
      <c:catAx>
        <c:axId val="61277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2781472"/>
        <c:crosses val="autoZero"/>
        <c:auto val="1"/>
        <c:lblAlgn val="ctr"/>
        <c:lblOffset val="100"/>
        <c:tickLblSkip val="5"/>
        <c:noMultiLvlLbl val="0"/>
      </c:catAx>
      <c:valAx>
        <c:axId val="61278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Milj.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277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49854730725504"/>
          <c:y val="5.8999733274645277E-2"/>
          <c:w val="0.63851137591758245"/>
          <c:h val="6.8218507856100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Metsien kasvu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Taul1!$B$2:$B$38</c:f>
              <c:numCache>
                <c:formatCode>General</c:formatCode>
                <c:ptCount val="37"/>
                <c:pt idx="0">
                  <c:v>80.739999999999995</c:v>
                </c:pt>
                <c:pt idx="1">
                  <c:v>81.760000000000005</c:v>
                </c:pt>
                <c:pt idx="2">
                  <c:v>82.77</c:v>
                </c:pt>
                <c:pt idx="3">
                  <c:v>83.79</c:v>
                </c:pt>
                <c:pt idx="4">
                  <c:v>84.8</c:v>
                </c:pt>
                <c:pt idx="5">
                  <c:v>85.82</c:v>
                </c:pt>
                <c:pt idx="6">
                  <c:v>86.83</c:v>
                </c:pt>
                <c:pt idx="7">
                  <c:v>88.64</c:v>
                </c:pt>
                <c:pt idx="8">
                  <c:v>90.45</c:v>
                </c:pt>
                <c:pt idx="9">
                  <c:v>92.26</c:v>
                </c:pt>
                <c:pt idx="10">
                  <c:v>94.07</c:v>
                </c:pt>
                <c:pt idx="11">
                  <c:v>95.88</c:v>
                </c:pt>
                <c:pt idx="12">
                  <c:v>97.69</c:v>
                </c:pt>
                <c:pt idx="13">
                  <c:v>99.5</c:v>
                </c:pt>
                <c:pt idx="14">
                  <c:v>100.69</c:v>
                </c:pt>
                <c:pt idx="15">
                  <c:v>101.89</c:v>
                </c:pt>
                <c:pt idx="16">
                  <c:v>103.08</c:v>
                </c:pt>
                <c:pt idx="17">
                  <c:v>104.28</c:v>
                </c:pt>
                <c:pt idx="18">
                  <c:v>105.47</c:v>
                </c:pt>
                <c:pt idx="19">
                  <c:v>105.94</c:v>
                </c:pt>
                <c:pt idx="20">
                  <c:v>106.4</c:v>
                </c:pt>
                <c:pt idx="21">
                  <c:v>106.87</c:v>
                </c:pt>
                <c:pt idx="22">
                  <c:v>107.33</c:v>
                </c:pt>
                <c:pt idx="23">
                  <c:v>107.8</c:v>
                </c:pt>
                <c:pt idx="24">
                  <c:v>106.66</c:v>
                </c:pt>
                <c:pt idx="25">
                  <c:v>105.52</c:v>
                </c:pt>
                <c:pt idx="26">
                  <c:v>104.37</c:v>
                </c:pt>
                <c:pt idx="27">
                  <c:v>103.23</c:v>
                </c:pt>
                <c:pt idx="28">
                  <c:v>103.23</c:v>
                </c:pt>
                <c:pt idx="29">
                  <c:v>103.23</c:v>
                </c:pt>
                <c:pt idx="30">
                  <c:v>103.23</c:v>
                </c:pt>
                <c:pt idx="31">
                  <c:v>103.23</c:v>
                </c:pt>
                <c:pt idx="32">
                  <c:v>103.23</c:v>
                </c:pt>
                <c:pt idx="33">
                  <c:v>103.23</c:v>
                </c:pt>
                <c:pt idx="34">
                  <c:v>103.23</c:v>
                </c:pt>
                <c:pt idx="35">
                  <c:v>103.23</c:v>
                </c:pt>
                <c:pt idx="36">
                  <c:v>103.23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ED-49C8-8673-1CFC2C0C13C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Kotimaisen puun käyttö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Taul1!$C$2:$C$38</c:f>
              <c:numCache>
                <c:formatCode>General</c:formatCode>
                <c:ptCount val="37"/>
                <c:pt idx="0">
                  <c:v>45.17</c:v>
                </c:pt>
                <c:pt idx="1">
                  <c:v>39.99</c:v>
                </c:pt>
                <c:pt idx="2">
                  <c:v>40.520000000000003</c:v>
                </c:pt>
                <c:pt idx="3">
                  <c:v>45.92</c:v>
                </c:pt>
                <c:pt idx="4">
                  <c:v>50.01</c:v>
                </c:pt>
                <c:pt idx="5">
                  <c:v>49.34</c:v>
                </c:pt>
                <c:pt idx="6">
                  <c:v>48.27</c:v>
                </c:pt>
                <c:pt idx="7">
                  <c:v>55.43</c:v>
                </c:pt>
                <c:pt idx="8">
                  <c:v>56.85</c:v>
                </c:pt>
                <c:pt idx="9">
                  <c:v>57.11</c:v>
                </c:pt>
                <c:pt idx="10">
                  <c:v>57.96</c:v>
                </c:pt>
                <c:pt idx="11">
                  <c:v>53.78</c:v>
                </c:pt>
                <c:pt idx="12">
                  <c:v>55.05</c:v>
                </c:pt>
                <c:pt idx="13">
                  <c:v>56.96</c:v>
                </c:pt>
                <c:pt idx="14">
                  <c:v>57.53</c:v>
                </c:pt>
                <c:pt idx="15">
                  <c:v>49.88</c:v>
                </c:pt>
                <c:pt idx="16">
                  <c:v>56.35</c:v>
                </c:pt>
                <c:pt idx="17">
                  <c:v>59.44</c:v>
                </c:pt>
                <c:pt idx="18">
                  <c:v>51.53</c:v>
                </c:pt>
                <c:pt idx="19">
                  <c:v>44.17</c:v>
                </c:pt>
                <c:pt idx="20">
                  <c:v>53.14</c:v>
                </c:pt>
                <c:pt idx="21">
                  <c:v>52.78</c:v>
                </c:pt>
                <c:pt idx="22">
                  <c:v>52.62</c:v>
                </c:pt>
                <c:pt idx="23">
                  <c:v>53.84</c:v>
                </c:pt>
                <c:pt idx="24">
                  <c:v>54.99</c:v>
                </c:pt>
                <c:pt idx="25">
                  <c:v>56.15</c:v>
                </c:pt>
                <c:pt idx="26">
                  <c:v>58.9</c:v>
                </c:pt>
                <c:pt idx="27">
                  <c:v>62.2</c:v>
                </c:pt>
                <c:pt idx="28">
                  <c:v>64.47</c:v>
                </c:pt>
                <c:pt idx="29">
                  <c:v>61.33</c:v>
                </c:pt>
                <c:pt idx="30">
                  <c:v>57.32</c:v>
                </c:pt>
                <c:pt idx="31">
                  <c:v>62.35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ED-49C8-8673-1CFC2C0C13C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Teollisuuden puun käyttö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Taul1!$D$2:$D$38</c:f>
              <c:numCache>
                <c:formatCode>General</c:formatCode>
                <c:ptCount val="37"/>
                <c:pt idx="0">
                  <c:v>51.18</c:v>
                </c:pt>
                <c:pt idx="1">
                  <c:v>45.57</c:v>
                </c:pt>
                <c:pt idx="2">
                  <c:v>47.45</c:v>
                </c:pt>
                <c:pt idx="3">
                  <c:v>52.89</c:v>
                </c:pt>
                <c:pt idx="4">
                  <c:v>58.55</c:v>
                </c:pt>
                <c:pt idx="5">
                  <c:v>58.3</c:v>
                </c:pt>
                <c:pt idx="6">
                  <c:v>56.22</c:v>
                </c:pt>
                <c:pt idx="7">
                  <c:v>64.92</c:v>
                </c:pt>
                <c:pt idx="8">
                  <c:v>67.7</c:v>
                </c:pt>
                <c:pt idx="9">
                  <c:v>68.83</c:v>
                </c:pt>
                <c:pt idx="10">
                  <c:v>70.8</c:v>
                </c:pt>
                <c:pt idx="11">
                  <c:v>67.31</c:v>
                </c:pt>
                <c:pt idx="12">
                  <c:v>71.31</c:v>
                </c:pt>
                <c:pt idx="13">
                  <c:v>73.459999999999994</c:v>
                </c:pt>
                <c:pt idx="14">
                  <c:v>74.930000000000007</c:v>
                </c:pt>
                <c:pt idx="15">
                  <c:v>67.819999999999993</c:v>
                </c:pt>
                <c:pt idx="16">
                  <c:v>75.53</c:v>
                </c:pt>
                <c:pt idx="17">
                  <c:v>75.430000000000007</c:v>
                </c:pt>
                <c:pt idx="18">
                  <c:v>66.260000000000005</c:v>
                </c:pt>
                <c:pt idx="19">
                  <c:v>51.48</c:v>
                </c:pt>
                <c:pt idx="20">
                  <c:v>62.54</c:v>
                </c:pt>
                <c:pt idx="21">
                  <c:v>61.64</c:v>
                </c:pt>
                <c:pt idx="22">
                  <c:v>61.09</c:v>
                </c:pt>
                <c:pt idx="23">
                  <c:v>63.84</c:v>
                </c:pt>
                <c:pt idx="24">
                  <c:v>63.9</c:v>
                </c:pt>
                <c:pt idx="25">
                  <c:v>64.67</c:v>
                </c:pt>
                <c:pt idx="26">
                  <c:v>67.400000000000006</c:v>
                </c:pt>
                <c:pt idx="27">
                  <c:v>69.7</c:v>
                </c:pt>
                <c:pt idx="28">
                  <c:v>73.55</c:v>
                </c:pt>
                <c:pt idx="29">
                  <c:v>71.09</c:v>
                </c:pt>
                <c:pt idx="30">
                  <c:v>67</c:v>
                </c:pt>
                <c:pt idx="31">
                  <c:v>72.16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ED-49C8-8673-1CFC2C0C13C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Kestävät hakkuumahdollisuudet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Taul1!$E$2:$E$38</c:f>
              <c:numCache>
                <c:formatCode>General</c:formatCode>
                <c:ptCount val="37"/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81</c:v>
                </c:pt>
                <c:pt idx="22">
                  <c:v>81</c:v>
                </c:pt>
                <c:pt idx="23">
                  <c:v>81</c:v>
                </c:pt>
                <c:pt idx="24">
                  <c:v>81</c:v>
                </c:pt>
                <c:pt idx="25">
                  <c:v>84.3</c:v>
                </c:pt>
                <c:pt idx="26">
                  <c:v>80.5</c:v>
                </c:pt>
                <c:pt idx="27">
                  <c:v>80.5</c:v>
                </c:pt>
                <c:pt idx="28">
                  <c:v>80.5</c:v>
                </c:pt>
                <c:pt idx="29">
                  <c:v>80.5</c:v>
                </c:pt>
                <c:pt idx="30">
                  <c:v>80.5</c:v>
                </c:pt>
                <c:pt idx="31">
                  <c:v>80.5</c:v>
                </c:pt>
                <c:pt idx="32">
                  <c:v>80.5</c:v>
                </c:pt>
                <c:pt idx="33">
                  <c:v>80.5</c:v>
                </c:pt>
                <c:pt idx="34">
                  <c:v>80.5</c:v>
                </c:pt>
                <c:pt idx="35">
                  <c:v>80.5</c:v>
                </c:pt>
                <c:pt idx="36">
                  <c:v>88.9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ED-49C8-8673-1CFC2C0C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290840"/>
        <c:axId val="769287232"/>
      </c:lineChart>
      <c:catAx>
        <c:axId val="76929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9287232"/>
        <c:crosses val="autoZero"/>
        <c:auto val="1"/>
        <c:lblAlgn val="ctr"/>
        <c:lblOffset val="100"/>
        <c:noMultiLvlLbl val="0"/>
      </c:catAx>
      <c:valAx>
        <c:axId val="7692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Milj.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929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0.67823</cdr:x>
      <cdr:y>0.03542</cdr:y>
    </cdr:from>
    <cdr:to>
      <cdr:x>0.82346</cdr:x>
      <cdr:y>0.12583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F015F90D-0399-4B6E-A222-D2B945FAF16B}"/>
            </a:ext>
          </a:extLst>
        </cdr:cNvPr>
        <cdr:cNvSpPr txBox="1"/>
      </cdr:nvSpPr>
      <cdr:spPr>
        <a:xfrm xmlns:a="http://schemas.openxmlformats.org/drawingml/2006/main">
          <a:off x="7248301" y="167034"/>
          <a:ext cx="1552073" cy="42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800" dirty="0">
              <a:solidFill>
                <a:schemeClr val="tx2">
                  <a:lumMod val="75000"/>
                </a:schemeClr>
              </a:solidFill>
            </a:rPr>
            <a:t>Metsien kasvu</a:t>
          </a:r>
        </a:p>
      </cdr:txBody>
    </cdr:sp>
  </cdr:relSizeAnchor>
  <cdr:relSizeAnchor xmlns:cdr="http://schemas.openxmlformats.org/drawingml/2006/chartDrawing">
    <cdr:from>
      <cdr:x>0.62831</cdr:x>
      <cdr:y>0.45791</cdr:y>
    </cdr:from>
    <cdr:to>
      <cdr:x>0.78108</cdr:x>
      <cdr:y>0.53909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2A29CF7-799F-4474-95F6-63D784FED1EF}"/>
            </a:ext>
          </a:extLst>
        </cdr:cNvPr>
        <cdr:cNvSpPr txBox="1"/>
      </cdr:nvSpPr>
      <cdr:spPr>
        <a:xfrm xmlns:a="http://schemas.openxmlformats.org/drawingml/2006/main">
          <a:off x="6714776" y="2159710"/>
          <a:ext cx="1632716" cy="3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tx1"/>
              </a:solidFill>
            </a:rPr>
            <a:t>Kotimainen puu</a:t>
          </a:r>
        </a:p>
      </cdr:txBody>
    </cdr:sp>
  </cdr:relSizeAnchor>
  <cdr:relSizeAnchor xmlns:cdr="http://schemas.openxmlformats.org/drawingml/2006/chartDrawing">
    <cdr:from>
      <cdr:x>0.62831</cdr:x>
      <cdr:y>0.29221</cdr:y>
    </cdr:from>
    <cdr:to>
      <cdr:x>0.77354</cdr:x>
      <cdr:y>0.37639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E2A29CF7-799F-4474-95F6-63D784FED1EF}"/>
            </a:ext>
          </a:extLst>
        </cdr:cNvPr>
        <cdr:cNvSpPr txBox="1"/>
      </cdr:nvSpPr>
      <cdr:spPr>
        <a:xfrm xmlns:a="http://schemas.openxmlformats.org/drawingml/2006/main">
          <a:off x="6714776" y="1378200"/>
          <a:ext cx="1552073" cy="397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accent3">
                  <a:lumMod val="75000"/>
                </a:schemeClr>
              </a:solidFill>
            </a:rPr>
            <a:t>Teollisuuspuu</a:t>
          </a:r>
        </a:p>
      </cdr:txBody>
    </cdr:sp>
  </cdr:relSizeAnchor>
  <cdr:relSizeAnchor xmlns:cdr="http://schemas.openxmlformats.org/drawingml/2006/chartDrawing">
    <cdr:from>
      <cdr:x>0.66475</cdr:x>
      <cdr:y>0.17167</cdr:y>
    </cdr:from>
    <cdr:to>
      <cdr:x>0.98652</cdr:x>
      <cdr:y>0.24508</cdr:y>
    </cdr:to>
    <cdr:sp macro="" textlink="">
      <cdr:nvSpPr>
        <cdr:cNvPr id="5" name="Tekstiruutu 1">
          <a:extLst xmlns:a="http://schemas.openxmlformats.org/drawingml/2006/main">
            <a:ext uri="{FF2B5EF4-FFF2-40B4-BE49-F238E27FC236}">
              <a16:creationId xmlns:a16="http://schemas.microsoft.com/office/drawing/2014/main" id="{E2A29CF7-799F-4474-95F6-63D784FED1EF}"/>
            </a:ext>
          </a:extLst>
        </cdr:cNvPr>
        <cdr:cNvSpPr txBox="1"/>
      </cdr:nvSpPr>
      <cdr:spPr>
        <a:xfrm xmlns:a="http://schemas.openxmlformats.org/drawingml/2006/main">
          <a:off x="7104210" y="809695"/>
          <a:ext cx="3438772" cy="346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rgbClr val="0070C0"/>
              </a:solidFill>
            </a:rPr>
            <a:t>*Kestävät hakkuumahdollisuudet</a:t>
          </a:r>
        </a:p>
      </cdr:txBody>
    </cdr:sp>
  </cdr:relSizeAnchor>
  <cdr:relSizeAnchor xmlns:cdr="http://schemas.openxmlformats.org/drawingml/2006/chartDrawing">
    <cdr:from>
      <cdr:x>0.86505</cdr:x>
      <cdr:y>0.33756</cdr:y>
    </cdr:from>
    <cdr:to>
      <cdr:x>0.97546</cdr:x>
      <cdr:y>0.42174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E2A29CF7-799F-4474-95F6-63D784FED1EF}"/>
            </a:ext>
          </a:extLst>
        </cdr:cNvPr>
        <cdr:cNvSpPr txBox="1"/>
      </cdr:nvSpPr>
      <cdr:spPr>
        <a:xfrm xmlns:a="http://schemas.openxmlformats.org/drawingml/2006/main">
          <a:off x="9244808" y="1592106"/>
          <a:ext cx="1180015" cy="397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>
              <a:solidFill>
                <a:schemeClr val="tx1"/>
              </a:solidFill>
            </a:rPr>
            <a:t>Tuontipuu</a:t>
          </a:r>
        </a:p>
      </cdr:txBody>
    </cdr:sp>
  </cdr:relSizeAnchor>
  <cdr:relSizeAnchor xmlns:cdr="http://schemas.openxmlformats.org/drawingml/2006/chartDrawing">
    <cdr:from>
      <cdr:x>0.85817</cdr:x>
      <cdr:y>0.33728</cdr:y>
    </cdr:from>
    <cdr:to>
      <cdr:x>0.86245</cdr:x>
      <cdr:y>0.41636</cdr:y>
    </cdr:to>
    <cdr:sp macro="" textlink="">
      <cdr:nvSpPr>
        <cdr:cNvPr id="7" name="Oikea aaltosulje 6">
          <a:extLst xmlns:a="http://schemas.openxmlformats.org/drawingml/2006/main">
            <a:ext uri="{FF2B5EF4-FFF2-40B4-BE49-F238E27FC236}">
              <a16:creationId xmlns:a16="http://schemas.microsoft.com/office/drawing/2014/main" id="{AA52F5B9-917D-4118-8E35-9A92CA2A35A2}"/>
            </a:ext>
          </a:extLst>
        </cdr:cNvPr>
        <cdr:cNvSpPr/>
      </cdr:nvSpPr>
      <cdr:spPr>
        <a:xfrm xmlns:a="http://schemas.openxmlformats.org/drawingml/2006/main">
          <a:off x="9171359" y="1590760"/>
          <a:ext cx="45740" cy="372977"/>
        </a:xfrm>
        <a:prstGeom xmlns:a="http://schemas.openxmlformats.org/drawingml/2006/main" prst="rightBrace">
          <a:avLst>
            <a:gd name="adj1" fmla="val 0"/>
            <a:gd name="adj2" fmla="val 54212"/>
          </a:avLst>
        </a:prstGeom>
        <a:ln xmlns:a="http://schemas.openxmlformats.org/drawingml/2006/main" w="25400" cap="rnd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9.2.2023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9.2.2023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5.1.2022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000">
                <a:solidFill>
                  <a:schemeClr val="tx1"/>
                </a:solidFill>
              </a:rPr>
              <a:t>Anu Islander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DD9C80-F9E1-4DDD-A81C-E7F106BAC1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2DD3875-583D-4B4B-BBA0-61227475796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F9F494B-E9CE-4293-B725-32349329A22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D306C598-DF9E-42E0-B079-18D4F28C08F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1C4201B-9F73-40E0-895F-376B28116A8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8F6A6259-55B4-4421-BBB6-A92E3EC46DC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B7EE7C20-186F-475C-BC8B-7C7B4E43C29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BB20ADC3-034F-4FC3-ACC3-0081930DC8C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CC1FB294-281B-44FB-A3F5-A0EC8B8D2A43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9.2.2023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65953D4-EEA1-4DEF-9B51-9E0AD5BABB3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026BDF9D-0E01-45AF-9675-8C1587EAFA4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CFF3E22D-39E2-4EE0-888E-DDDE841BED5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5.1.2022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8CF28CF-A8F6-4A58-A837-4A40C6E1C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520B0AC-05B3-4BE0-B0A4-143CB5AC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Suomen metsävarat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AD0638E-37F1-49D2-A3ED-F81AAE51C8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5.1.2022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13E3F28-5D73-464C-954C-322F06A83350}"/>
              </a:ext>
            </a:extLst>
          </p:cNvPr>
          <p:cNvSpPr txBox="1"/>
          <p:nvPr/>
        </p:nvSpPr>
        <p:spPr>
          <a:xfrm>
            <a:off x="759693" y="998091"/>
            <a:ext cx="3125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fi-FI" sz="2000" dirty="0"/>
              <a:t>Suomen maapinta-alasta </a:t>
            </a:r>
          </a:p>
          <a:p>
            <a:r>
              <a:rPr lang="fi-FI" altLang="fi-FI" sz="2000" dirty="0"/>
              <a:t>86 % on metsätalousmaata, </a:t>
            </a:r>
          </a:p>
          <a:p>
            <a:r>
              <a:rPr lang="fi-FI" altLang="fi-FI" sz="2000" dirty="0"/>
              <a:t>joka sisältää metsä-, </a:t>
            </a:r>
            <a:r>
              <a:rPr lang="fi-FI" altLang="fi-FI" sz="2000" dirty="0" err="1"/>
              <a:t>kitu</a:t>
            </a:r>
            <a:r>
              <a:rPr lang="fi-FI" altLang="fi-FI" sz="2000" dirty="0"/>
              <a:t>- ja</a:t>
            </a:r>
          </a:p>
          <a:p>
            <a:r>
              <a:rPr lang="fi-FI" altLang="fi-FI" sz="2000" dirty="0"/>
              <a:t>joutomaan </a:t>
            </a:r>
            <a:endParaRPr lang="fi-FI" sz="2000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CE0D925-803F-4890-BCCA-5D76DE4C01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4715699"/>
              </p:ext>
            </p:extLst>
          </p:nvPr>
        </p:nvGraphicFramePr>
        <p:xfrm>
          <a:off x="752475" y="1365562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5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5CC533A-07DD-4E05-9638-52EAFC22B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FCED511-DBF8-4655-B3A6-99F3C737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Suomen kokonaismaapinta-ala 33,8 milj. ha 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237F19-249D-4461-8D28-D4B6B42EA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5.1.2022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CD0E5D7-D03B-497F-A336-8A8DFD5F73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922459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53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9270F53-7822-448D-B5E3-878FC9C77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D379668-CEA3-49E8-8789-978C85C6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Valtaosa puustosta on mäntyä ja kuusta</a:t>
            </a:r>
            <a:br>
              <a:rPr lang="fi-FI" altLang="fi-FI" dirty="0"/>
            </a:br>
            <a:r>
              <a:rPr lang="fi-FI" altLang="fi-FI" sz="2800" dirty="0"/>
              <a:t>Puuston tilavuus 2,5 mrd. m</a:t>
            </a:r>
            <a:r>
              <a:rPr lang="fi-FI" altLang="fi-FI" sz="2800" baseline="30000" dirty="0"/>
              <a:t>3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BD07771A-854C-45DA-8942-1AC5681F94B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291627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53F196-C6CB-4E2E-BD10-76BA57F8EB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5.1.2022</a:t>
            </a:r>
          </a:p>
        </p:txBody>
      </p:sp>
    </p:spTree>
    <p:extLst>
      <p:ext uri="{BB962C8B-B14F-4D97-AF65-F5344CB8AC3E}">
        <p14:creationId xmlns:p14="http://schemas.microsoft.com/office/powerpoint/2010/main" val="72089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6BC132-FB9E-466D-B8FF-5A61F709F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5BC0785-82EA-4689-BD0F-6B00871C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Suomessa on yli 600 000 metsänomistajaa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502E2A2-219F-47CB-98FF-346B7E004A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811664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D46047-DFA7-4147-8D87-0BA0F3D0B9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5.1.2022</a:t>
            </a:r>
          </a:p>
        </p:txBody>
      </p:sp>
    </p:spTree>
    <p:extLst>
      <p:ext uri="{BB962C8B-B14F-4D97-AF65-F5344CB8AC3E}">
        <p14:creationId xmlns:p14="http://schemas.microsoft.com/office/powerpoint/2010/main" val="239455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2C6623E-51C8-4187-ABC5-278163AAF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DAEF6-FB04-405A-A992-1BBC596F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Suomen metsien puumäärä kasvaa koko ajan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7B00146-968C-4CC5-9A54-771E4875F73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856476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C5905B-DD75-482E-9440-777A4B07E1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10.1.2023</a:t>
            </a:r>
          </a:p>
        </p:txBody>
      </p:sp>
    </p:spTree>
    <p:extLst>
      <p:ext uri="{BB962C8B-B14F-4D97-AF65-F5344CB8AC3E}">
        <p14:creationId xmlns:p14="http://schemas.microsoft.com/office/powerpoint/2010/main" val="172862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0FF056E-3A2F-4183-8BCC-0B6924066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2457826-1A60-40FC-A7AD-4BF6E9DC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Suomen metsät kasvavat yli 100 milj. m</a:t>
            </a:r>
            <a:r>
              <a:rPr lang="fi-FI" altLang="fi-FI" baseline="30000" dirty="0"/>
              <a:t>3</a:t>
            </a:r>
            <a:r>
              <a:rPr lang="fi-FI" altLang="fi-FI" dirty="0"/>
              <a:t> vuodessa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BB34600B-9E90-4587-A06A-32E4E89831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416661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36DD0-32B6-416E-983A-B0C131F018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8.2.2023</a:t>
            </a:r>
          </a:p>
        </p:txBody>
      </p:sp>
    </p:spTree>
    <p:extLst>
      <p:ext uri="{BB962C8B-B14F-4D97-AF65-F5344CB8AC3E}">
        <p14:creationId xmlns:p14="http://schemas.microsoft.com/office/powerpoint/2010/main" val="98109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E00DE51-12BE-4A4E-B0BB-4444223DE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FA889AC-B3D2-4C5A-92E0-8CE4A352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Kotimaisen puun käyttöä voidaan lisätä kestävästi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9C5733A-C8A3-4C24-B1DF-03F93565F0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554986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A3B753A-055D-4FD8-B217-456CAD5587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10.1.2023</a:t>
            </a:r>
          </a:p>
        </p:txBody>
      </p:sp>
      <p:sp>
        <p:nvSpPr>
          <p:cNvPr id="9" name="Tekstiruutu 11">
            <a:extLst>
              <a:ext uri="{FF2B5EF4-FFF2-40B4-BE49-F238E27FC236}">
                <a16:creationId xmlns:a16="http://schemas.microsoft.com/office/drawing/2014/main" id="{E6D8F54F-5FE8-47B8-93A0-9273E6351089}"/>
              </a:ext>
            </a:extLst>
          </p:cNvPr>
          <p:cNvSpPr txBox="1"/>
          <p:nvPr/>
        </p:nvSpPr>
        <p:spPr>
          <a:xfrm>
            <a:off x="8008714" y="1261054"/>
            <a:ext cx="3438772" cy="26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70C0"/>
                </a:solidFill>
              </a:rPr>
              <a:t>*suurin ylläpidettävissä oleva hakkuukertymä 2016-2026</a:t>
            </a:r>
          </a:p>
        </p:txBody>
      </p:sp>
    </p:spTree>
    <p:extLst>
      <p:ext uri="{BB962C8B-B14F-4D97-AF65-F5344CB8AC3E}">
        <p14:creationId xmlns:p14="http://schemas.microsoft.com/office/powerpoint/2010/main" val="44732094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129246FA-D1D5-4E72-BBA9-ED340AD00B2C}" vid="{25B5EA3A-6E16-4E0A-BB4F-3B2F4B4546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696</TotalTime>
  <Words>109</Words>
  <Application>Microsoft Office PowerPoint</Application>
  <PresentationFormat>Laajakuva</PresentationFormat>
  <Paragraphs>37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Suomen metsävarat</vt:lpstr>
      <vt:lpstr>Suomen kokonaismaapinta-ala 33,8 milj. ha </vt:lpstr>
      <vt:lpstr>Valtaosa puustosta on mäntyä ja kuusta Puuston tilavuus 2,5 mrd. m3</vt:lpstr>
      <vt:lpstr>Suomessa on yli 600 000 metsänomistajaa</vt:lpstr>
      <vt:lpstr>Suomen metsien puumäärä kasvaa koko ajan</vt:lpstr>
      <vt:lpstr>Suomen metsät kasvavat yli 100 milj. m3 vuodessa</vt:lpstr>
      <vt:lpstr>Kotimaisen puun käyttöä voidaan lisätä kestävästi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metsävarat</dc:title>
  <dc:creator>Anu Islander</dc:creator>
  <cp:keywords/>
  <cp:lastModifiedBy>Islander Anu</cp:lastModifiedBy>
  <cp:revision>47</cp:revision>
  <dcterms:created xsi:type="dcterms:W3CDTF">2020-11-10T07:24:10Z</dcterms:created>
  <dcterms:modified xsi:type="dcterms:W3CDTF">2023-02-09T12:45:07Z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398.90.05.206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Anu Islander</vt:lpwstr>
  </property>
  <property fmtid="{D5CDD505-2E9C-101B-9397-08002B2CF9AE}" pid="24" name="dvDUdepartment">
    <vt:lpwstr/>
  </property>
  <property fmtid="{D5CDD505-2E9C-101B-9397-08002B2CF9AE}" pid="25" name="dvDate_Page">
    <vt:lpwstr>-1</vt:lpwstr>
  </property>
  <property fmtid="{D5CDD505-2E9C-101B-9397-08002B2CF9AE}" pid="26" name="dvAuthor">
    <vt:lpwstr>Anu Islander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Metsät</vt:lpwstr>
  </property>
  <property fmtid="{D5CDD505-2E9C-101B-9397-08002B2CF9AE}" pid="30" name="dvLahde">
    <vt:lpwstr>0</vt:lpwstr>
  </property>
  <property fmtid="{D5CDD505-2E9C-101B-9397-08002B2CF9AE}" pid="31" name="dvLahdetext">
    <vt:lpwstr>Luke</vt:lpwstr>
  </property>
  <property fmtid="{D5CDD505-2E9C-101B-9397-08002B2CF9AE}" pid="32" name="Owner">
    <vt:lpwstr>Anu Islander</vt:lpwstr>
  </property>
  <property fmtid="{D5CDD505-2E9C-101B-9397-08002B2CF9AE}" pid="33" name="GroupID">
    <vt:lpwstr/>
  </property>
  <property fmtid="{D5CDD505-2E9C-101B-9397-08002B2CF9AE}" pid="34" name="Security">
    <vt:lpwstr/>
  </property>
</Properties>
</file>