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64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96" y="6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10.2.2022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26.10.2020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000">
                <a:solidFill>
                  <a:schemeClr val="tx1"/>
                </a:solidFill>
              </a:rPr>
              <a:t>Jarmo Suorsa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DC73ECA-AD24-4B6E-B883-D30D1B9F85C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8FD7DEF-10E1-4BE2-A490-564338F4206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1065CA2-8773-4E87-9A18-E78272801A0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A62CEBAC-466B-4EEA-9E18-28698605E5B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8C08E54-8186-43A2-BA08-9E98BF2384E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8F1BB6A-E757-4C6D-973B-68413E31F49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633F575-303B-43F6-9074-F659E47B7D6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FEB6999-DD2C-4791-BC4D-B2EE7A73DC2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7A1BAE68-57BF-4946-962E-6850C53C4AA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10.2.2022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C4013F4-CB20-46ED-9DAA-4B3DD99BDD6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9B5D6EA-49DA-4A1B-BDC2-DDF2BC0F1DC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8CE5E34-3CC6-4A15-962A-F99EABBDE3B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26.10.2020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688D72-7C0D-40F2-9AC3-905D8BD4A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2021 neljännen neljänneksen tuotanto verrattuna edellisen vuoden vastaavaan</a:t>
            </a:r>
            <a:endParaRPr lang="en-GB" dirty="0"/>
          </a:p>
        </p:txBody>
      </p:sp>
      <p:sp>
        <p:nvSpPr>
          <p:cNvPr id="6" name="Päivämäärän paikkamerkki 8">
            <a:extLst>
              <a:ext uri="{FF2B5EF4-FFF2-40B4-BE49-F238E27FC236}">
                <a16:creationId xmlns:a16="http://schemas.microsoft.com/office/drawing/2014/main" id="{95C96A88-3C6A-47AC-9E9B-EC89F2770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lIns="0" tIns="0" rIns="0" bIns="36000" anchor="ctr" anchorCtr="0"/>
          <a:lstStyle/>
          <a:p>
            <a:r>
              <a:rPr lang="fi-FI">
                <a:solidFill>
                  <a:srgbClr val="FFFFFF"/>
                </a:solidFill>
                <a:latin typeface="Calibri" panose="020F0502020204030204" pitchFamily="34" charset="0"/>
              </a:rPr>
              <a:t>26.10.2020</a:t>
            </a:r>
            <a:endParaRPr lang="fi-FI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7CC5E0-306B-4B86-B628-F5F88ACF5678}"/>
              </a:ext>
            </a:extLst>
          </p:cNvPr>
          <p:cNvSpPr txBox="1"/>
          <p:nvPr/>
        </p:nvSpPr>
        <p:spPr>
          <a:xfrm>
            <a:off x="1085849" y="5919672"/>
            <a:ext cx="1942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*Kokonaistuotantomäärä arvioitu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93ADF475-FC60-4575-8D98-6DAA3596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23187"/>
              </p:ext>
            </p:extLst>
          </p:nvPr>
        </p:nvGraphicFramePr>
        <p:xfrm>
          <a:off x="1085849" y="1281778"/>
          <a:ext cx="8601075" cy="4294444"/>
        </p:xfrm>
        <a:graphic>
          <a:graphicData uri="http://schemas.openxmlformats.org/drawingml/2006/table">
            <a:tbl>
              <a:tblPr/>
              <a:tblGrid>
                <a:gridCol w="2521538">
                  <a:extLst>
                    <a:ext uri="{9D8B030D-6E8A-4147-A177-3AD203B41FA5}">
                      <a16:colId xmlns:a16="http://schemas.microsoft.com/office/drawing/2014/main" val="792681634"/>
                    </a:ext>
                  </a:extLst>
                </a:gridCol>
                <a:gridCol w="1500547">
                  <a:extLst>
                    <a:ext uri="{9D8B030D-6E8A-4147-A177-3AD203B41FA5}">
                      <a16:colId xmlns:a16="http://schemas.microsoft.com/office/drawing/2014/main" val="3807275305"/>
                    </a:ext>
                  </a:extLst>
                </a:gridCol>
                <a:gridCol w="1500547">
                  <a:extLst>
                    <a:ext uri="{9D8B030D-6E8A-4147-A177-3AD203B41FA5}">
                      <a16:colId xmlns:a16="http://schemas.microsoft.com/office/drawing/2014/main" val="786389625"/>
                    </a:ext>
                  </a:extLst>
                </a:gridCol>
                <a:gridCol w="1330382">
                  <a:extLst>
                    <a:ext uri="{9D8B030D-6E8A-4147-A177-3AD203B41FA5}">
                      <a16:colId xmlns:a16="http://schemas.microsoft.com/office/drawing/2014/main" val="4267553526"/>
                    </a:ext>
                  </a:extLst>
                </a:gridCol>
                <a:gridCol w="170166">
                  <a:extLst>
                    <a:ext uri="{9D8B030D-6E8A-4147-A177-3AD203B41FA5}">
                      <a16:colId xmlns:a16="http://schemas.microsoft.com/office/drawing/2014/main" val="1365889695"/>
                    </a:ext>
                  </a:extLst>
                </a:gridCol>
                <a:gridCol w="1577895">
                  <a:extLst>
                    <a:ext uri="{9D8B030D-6E8A-4147-A177-3AD203B41FA5}">
                      <a16:colId xmlns:a16="http://schemas.microsoft.com/office/drawing/2014/main" val="1344855799"/>
                    </a:ext>
                  </a:extLst>
                </a:gridCol>
              </a:tblGrid>
              <a:tr h="4636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2021 miljoonaa m</a:t>
                      </a:r>
                      <a:r>
                        <a:rPr lang="fi-FI" sz="16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/tonnia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2020 miljoonaa m</a:t>
                      </a:r>
                      <a:r>
                        <a:rPr lang="fi-FI" sz="16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/tonnia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Muutos-%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miljoonaa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m3/tonnia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88584"/>
                  </a:ext>
                </a:extLst>
              </a:tr>
              <a:tr h="46366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61483"/>
                  </a:ext>
                </a:extLst>
              </a:tr>
              <a:tr h="67342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Sahatavara*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-5,6 %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72632"/>
                  </a:ext>
                </a:extLst>
              </a:tr>
              <a:tr h="67342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Vaneri*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43938"/>
                  </a:ext>
                </a:extLst>
              </a:tr>
              <a:tr h="67342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14633"/>
                  </a:ext>
                </a:extLst>
              </a:tr>
              <a:tr h="67342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-5,4 %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67554"/>
                  </a:ext>
                </a:extLst>
              </a:tr>
              <a:tr h="67342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Kartonki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7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688D72-7C0D-40F2-9AC3-905D8BD4A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2021 vuosituotanto verrattuna edellisen vuoteen </a:t>
            </a:r>
            <a:endParaRPr lang="en-GB" dirty="0"/>
          </a:p>
        </p:txBody>
      </p:sp>
      <p:sp>
        <p:nvSpPr>
          <p:cNvPr id="6" name="Päivämäärän paikkamerkki 8">
            <a:extLst>
              <a:ext uri="{FF2B5EF4-FFF2-40B4-BE49-F238E27FC236}">
                <a16:creationId xmlns:a16="http://schemas.microsoft.com/office/drawing/2014/main" id="{95C96A88-3C6A-47AC-9E9B-EC89F2770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lIns="0" tIns="0" rIns="0" bIns="36000" anchor="ctr" anchorCtr="0"/>
          <a:lstStyle/>
          <a:p>
            <a:r>
              <a:rPr lang="fi-FI">
                <a:solidFill>
                  <a:srgbClr val="FFFFFF"/>
                </a:solidFill>
                <a:latin typeface="Calibri" panose="020F0502020204030204" pitchFamily="34" charset="0"/>
              </a:rPr>
              <a:t>26.10.2020</a:t>
            </a:r>
            <a:endParaRPr lang="fi-FI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F171C307-9BDC-45C6-9514-EDD91286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68699"/>
              </p:ext>
            </p:extLst>
          </p:nvPr>
        </p:nvGraphicFramePr>
        <p:xfrm>
          <a:off x="1071564" y="1261053"/>
          <a:ext cx="6881813" cy="4330119"/>
        </p:xfrm>
        <a:graphic>
          <a:graphicData uri="http://schemas.openxmlformats.org/drawingml/2006/table">
            <a:tbl>
              <a:tblPr/>
              <a:tblGrid>
                <a:gridCol w="2532134">
                  <a:extLst>
                    <a:ext uri="{9D8B030D-6E8A-4147-A177-3AD203B41FA5}">
                      <a16:colId xmlns:a16="http://schemas.microsoft.com/office/drawing/2014/main" val="3963057184"/>
                    </a:ext>
                  </a:extLst>
                </a:gridCol>
                <a:gridCol w="1506853">
                  <a:extLst>
                    <a:ext uri="{9D8B030D-6E8A-4147-A177-3AD203B41FA5}">
                      <a16:colId xmlns:a16="http://schemas.microsoft.com/office/drawing/2014/main" val="487484424"/>
                    </a:ext>
                  </a:extLst>
                </a:gridCol>
                <a:gridCol w="1506853">
                  <a:extLst>
                    <a:ext uri="{9D8B030D-6E8A-4147-A177-3AD203B41FA5}">
                      <a16:colId xmlns:a16="http://schemas.microsoft.com/office/drawing/2014/main" val="1917632867"/>
                    </a:ext>
                  </a:extLst>
                </a:gridCol>
                <a:gridCol w="1335973">
                  <a:extLst>
                    <a:ext uri="{9D8B030D-6E8A-4147-A177-3AD203B41FA5}">
                      <a16:colId xmlns:a16="http://schemas.microsoft.com/office/drawing/2014/main" val="2700715875"/>
                    </a:ext>
                  </a:extLst>
                </a:gridCol>
              </a:tblGrid>
              <a:tr h="932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miljoonaa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fi-FI" sz="16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/tonnia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miljoonaa</a:t>
                      </a:r>
                      <a:b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fi-FI" sz="16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/tonnia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Muutos-%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69131"/>
                  </a:ext>
                </a:extLst>
              </a:tr>
              <a:tr h="67961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Sahatavara*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11,9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10,9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89906"/>
                  </a:ext>
                </a:extLst>
              </a:tr>
              <a:tr h="67961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Vaneri*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58435"/>
                  </a:ext>
                </a:extLst>
              </a:tr>
              <a:tr h="67961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8,3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42335"/>
                  </a:ext>
                </a:extLst>
              </a:tr>
              <a:tr h="67961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99597"/>
                  </a:ext>
                </a:extLst>
              </a:tr>
              <a:tr h="67961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Kartonki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3,7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02371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E16DE19A-9D41-4029-95AC-F3FC696B0959}"/>
              </a:ext>
            </a:extLst>
          </p:cNvPr>
          <p:cNvSpPr txBox="1"/>
          <p:nvPr/>
        </p:nvSpPr>
        <p:spPr>
          <a:xfrm>
            <a:off x="1085849" y="5919672"/>
            <a:ext cx="1942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*Kokonaistuotantomäärä arvioitu</a:t>
            </a:r>
          </a:p>
        </p:txBody>
      </p:sp>
    </p:spTree>
    <p:extLst>
      <p:ext uri="{BB962C8B-B14F-4D97-AF65-F5344CB8AC3E}">
        <p14:creationId xmlns:p14="http://schemas.microsoft.com/office/powerpoint/2010/main" val="166376021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145</Words>
  <Application>Microsoft Office PowerPoint</Application>
  <PresentationFormat>Laajakuva</PresentationFormat>
  <Paragraphs>69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Tekstikalvopohja</vt:lpstr>
      <vt:lpstr>Metsäteollisuuden 2021 neljännen neljänneksen tuotanto verrattuna edellisen vuoden vastaavaan</vt:lpstr>
      <vt:lpstr>Metsäteollisuuden 2021 vuosituotanto verrattuna edellisen vuoteen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2020 ensimmäisen vuosipuoliskon tuotanto verrattuna edellisen vuoden vastaavaan</dc:title>
  <dc:creator/>
  <cp:keywords/>
  <cp:lastModifiedBy/>
  <cp:revision>1</cp:revision>
  <dcterms:created xsi:type="dcterms:W3CDTF">2020-07-17T08:13:06Z</dcterms:created>
  <dcterms:modified xsi:type="dcterms:W3CDTF">2022-02-10T09:24:09Z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Jarmo Suorsa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Jarmo Suorsa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Talous, innovaatiot, energia</vt:lpwstr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Jarmo Suorsa</vt:lpwstr>
  </property>
  <property fmtid="{D5CDD505-2E9C-101B-9397-08002B2CF9AE}" pid="33" name="GroupID">
    <vt:lpwstr>a10 Tuotanto</vt:lpwstr>
  </property>
  <property fmtid="{D5CDD505-2E9C-101B-9397-08002B2CF9AE}" pid="34" name="Security">
    <vt:lpwstr>Internet</vt:lpwstr>
  </property>
</Properties>
</file>