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48" r:id="rId2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0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28.7.2021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28.7.2021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22.7.2021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483E6AAD-B0E8-49ED-AD71-35361D2014D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37283FC5-45D1-41B0-AF99-B93CFC5BA09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8E0387BB-CB6A-4819-AE4C-9CB0577E465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338CC48A-C64B-4399-ADD9-758D1D9BB65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48C08E54-8186-43A2-BA08-9E98BF2384E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0C2BE5D6-C6CB-4246-95BC-FBC461C96B4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95174E98-E937-486D-B6EC-0C7B91B601E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A7619DA0-1326-42ED-A38B-2E2A8CB4639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533F28EB-E06B-4FCA-A593-1278147E439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C5F3528E-CBD7-4EC8-9948-A4B83F9CE08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91F47063-AC5B-45FF-8773-1A15F414AC1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CF487C83-C336-499B-82BD-2B40314AEFA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 hidden="1">
            <a:extLst>
              <a:ext uri="{FF2B5EF4-FFF2-40B4-BE49-F238E27FC236}">
                <a16:creationId xmlns:a16="http://schemas.microsoft.com/office/drawing/2014/main" id="{A0AE82CB-9222-4B99-8B16-72C4633C64B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22.7.2021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1854" y="361054"/>
            <a:ext cx="10687793" cy="900000"/>
          </a:xfrm>
        </p:spPr>
        <p:txBody>
          <a:bodyPr/>
          <a:lstStyle/>
          <a:p>
            <a:r>
              <a:rPr lang="fi-FI" dirty="0"/>
              <a:t>Metsäteollisuuden 2021 toisen </a:t>
            </a:r>
            <a:r>
              <a:rPr lang="fi-FI"/>
              <a:t>neljänneksen </a:t>
            </a:r>
            <a:br>
              <a:rPr lang="fi-FI"/>
            </a:br>
            <a:r>
              <a:rPr lang="fi-FI"/>
              <a:t>tuotanto </a:t>
            </a:r>
            <a:r>
              <a:rPr lang="fi-FI" dirty="0"/>
              <a:t>verrattuna edellisen vuoden vastaavaan</a:t>
            </a:r>
            <a:endParaRPr lang="en-GB" dirty="0"/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69089396-0F5E-4AF0-B393-6715A66E2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268010"/>
              </p:ext>
            </p:extLst>
          </p:nvPr>
        </p:nvGraphicFramePr>
        <p:xfrm>
          <a:off x="432522" y="1261054"/>
          <a:ext cx="7864190" cy="4649034"/>
        </p:xfrm>
        <a:graphic>
          <a:graphicData uri="http://schemas.openxmlformats.org/drawingml/2006/table">
            <a:tbl>
              <a:tblPr/>
              <a:tblGrid>
                <a:gridCol w="2304702">
                  <a:extLst>
                    <a:ext uri="{9D8B030D-6E8A-4147-A177-3AD203B41FA5}">
                      <a16:colId xmlns:a16="http://schemas.microsoft.com/office/drawing/2014/main" val="3957241206"/>
                    </a:ext>
                  </a:extLst>
                </a:gridCol>
                <a:gridCol w="1369460">
                  <a:extLst>
                    <a:ext uri="{9D8B030D-6E8A-4147-A177-3AD203B41FA5}">
                      <a16:colId xmlns:a16="http://schemas.microsoft.com/office/drawing/2014/main" val="1312771341"/>
                    </a:ext>
                  </a:extLst>
                </a:gridCol>
                <a:gridCol w="1369460">
                  <a:extLst>
                    <a:ext uri="{9D8B030D-6E8A-4147-A177-3AD203B41FA5}">
                      <a16:colId xmlns:a16="http://schemas.microsoft.com/office/drawing/2014/main" val="3634675920"/>
                    </a:ext>
                  </a:extLst>
                </a:gridCol>
                <a:gridCol w="1217298">
                  <a:extLst>
                    <a:ext uri="{9D8B030D-6E8A-4147-A177-3AD203B41FA5}">
                      <a16:colId xmlns:a16="http://schemas.microsoft.com/office/drawing/2014/main" val="652376998"/>
                    </a:ext>
                  </a:extLst>
                </a:gridCol>
                <a:gridCol w="163296">
                  <a:extLst>
                    <a:ext uri="{9D8B030D-6E8A-4147-A177-3AD203B41FA5}">
                      <a16:colId xmlns:a16="http://schemas.microsoft.com/office/drawing/2014/main" val="2479346643"/>
                    </a:ext>
                  </a:extLst>
                </a:gridCol>
                <a:gridCol w="1439974">
                  <a:extLst>
                    <a:ext uri="{9D8B030D-6E8A-4147-A177-3AD203B41FA5}">
                      <a16:colId xmlns:a16="http://schemas.microsoft.com/office/drawing/2014/main" val="3911926410"/>
                    </a:ext>
                  </a:extLst>
                </a:gridCol>
              </a:tblGrid>
              <a:tr h="501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Q2 2021 miljoonaa m</a:t>
                      </a:r>
                      <a:r>
                        <a:rPr lang="fi-FI" sz="16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Q2 2020 miljoonaa 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17613"/>
                  </a:ext>
                </a:extLst>
              </a:tr>
              <a:tr h="50195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45079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81202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76780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75929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586988"/>
                  </a:ext>
                </a:extLst>
              </a:tr>
              <a:tr h="72902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36538"/>
                  </a:ext>
                </a:extLst>
              </a:tr>
            </a:tbl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C0ED368D-2014-44EC-8F1B-703C4653DB3B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98407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Metsäteollisuuden 2021 kumulatiivinen tuotanto (Q1 – Q2) verrattuna edellisen vuoden vastaavaan</a:t>
            </a:r>
            <a:endParaRPr lang="en-GB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E049D70-4691-46C9-B544-DF061BD0B7FD}"/>
              </a:ext>
            </a:extLst>
          </p:cNvPr>
          <p:cNvGraphicFramePr>
            <a:graphicFrameLocks noGrp="1"/>
          </p:cNvGraphicFramePr>
          <p:nvPr/>
        </p:nvGraphicFramePr>
        <p:xfrm>
          <a:off x="698165" y="1261054"/>
          <a:ext cx="7875383" cy="4713761"/>
        </p:xfrm>
        <a:graphic>
          <a:graphicData uri="http://schemas.openxmlformats.org/drawingml/2006/table">
            <a:tbl>
              <a:tblPr/>
              <a:tblGrid>
                <a:gridCol w="2307982">
                  <a:extLst>
                    <a:ext uri="{9D8B030D-6E8A-4147-A177-3AD203B41FA5}">
                      <a16:colId xmlns:a16="http://schemas.microsoft.com/office/drawing/2014/main" val="1584088715"/>
                    </a:ext>
                  </a:extLst>
                </a:gridCol>
                <a:gridCol w="1371409">
                  <a:extLst>
                    <a:ext uri="{9D8B030D-6E8A-4147-A177-3AD203B41FA5}">
                      <a16:colId xmlns:a16="http://schemas.microsoft.com/office/drawing/2014/main" val="3253152169"/>
                    </a:ext>
                  </a:extLst>
                </a:gridCol>
                <a:gridCol w="1371409">
                  <a:extLst>
                    <a:ext uri="{9D8B030D-6E8A-4147-A177-3AD203B41FA5}">
                      <a16:colId xmlns:a16="http://schemas.microsoft.com/office/drawing/2014/main" val="2995754396"/>
                    </a:ext>
                  </a:extLst>
                </a:gridCol>
                <a:gridCol w="1219031">
                  <a:extLst>
                    <a:ext uri="{9D8B030D-6E8A-4147-A177-3AD203B41FA5}">
                      <a16:colId xmlns:a16="http://schemas.microsoft.com/office/drawing/2014/main" val="2505802691"/>
                    </a:ext>
                  </a:extLst>
                </a:gridCol>
                <a:gridCol w="163528">
                  <a:extLst>
                    <a:ext uri="{9D8B030D-6E8A-4147-A177-3AD203B41FA5}">
                      <a16:colId xmlns:a16="http://schemas.microsoft.com/office/drawing/2014/main" val="929396393"/>
                    </a:ext>
                  </a:extLst>
                </a:gridCol>
                <a:gridCol w="1442024">
                  <a:extLst>
                    <a:ext uri="{9D8B030D-6E8A-4147-A177-3AD203B41FA5}">
                      <a16:colId xmlns:a16="http://schemas.microsoft.com/office/drawing/2014/main" val="1753715628"/>
                    </a:ext>
                  </a:extLst>
                </a:gridCol>
              </a:tblGrid>
              <a:tr h="3755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2021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fi-FI" sz="16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383967"/>
                  </a:ext>
                </a:extLst>
              </a:tr>
              <a:tr h="71224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73720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903092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157535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194115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747922"/>
                  </a:ext>
                </a:extLst>
              </a:tr>
              <a:tr h="72519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19023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128ACFFB-9E70-4F89-BF5D-5D28C5049BCF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166376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688D72-7C0D-40F2-9AC3-905D8BD4A0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Metsäteollisuuden 2021 kumulatiivinen tuotanto (Q1 – Q2) tarkemmalla tasolla verrattuna edellisen vuoden vastaavaan</a:t>
            </a:r>
            <a:endParaRPr lang="en-GB" dirty="0"/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51BF9502-F496-42E0-BC0E-2189B6824844}"/>
              </a:ext>
            </a:extLst>
          </p:cNvPr>
          <p:cNvGraphicFramePr>
            <a:graphicFrameLocks noGrp="1"/>
          </p:cNvGraphicFramePr>
          <p:nvPr/>
        </p:nvGraphicFramePr>
        <p:xfrm>
          <a:off x="692580" y="1261862"/>
          <a:ext cx="7855802" cy="4705416"/>
        </p:xfrm>
        <a:graphic>
          <a:graphicData uri="http://schemas.openxmlformats.org/drawingml/2006/table">
            <a:tbl>
              <a:tblPr/>
              <a:tblGrid>
                <a:gridCol w="2302243">
                  <a:extLst>
                    <a:ext uri="{9D8B030D-6E8A-4147-A177-3AD203B41FA5}">
                      <a16:colId xmlns:a16="http://schemas.microsoft.com/office/drawing/2014/main" val="1679380952"/>
                    </a:ext>
                  </a:extLst>
                </a:gridCol>
                <a:gridCol w="1367999">
                  <a:extLst>
                    <a:ext uri="{9D8B030D-6E8A-4147-A177-3AD203B41FA5}">
                      <a16:colId xmlns:a16="http://schemas.microsoft.com/office/drawing/2014/main" val="2752994087"/>
                    </a:ext>
                  </a:extLst>
                </a:gridCol>
                <a:gridCol w="1367999">
                  <a:extLst>
                    <a:ext uri="{9D8B030D-6E8A-4147-A177-3AD203B41FA5}">
                      <a16:colId xmlns:a16="http://schemas.microsoft.com/office/drawing/2014/main" val="2692548248"/>
                    </a:ext>
                  </a:extLst>
                </a:gridCol>
                <a:gridCol w="1216000">
                  <a:extLst>
                    <a:ext uri="{9D8B030D-6E8A-4147-A177-3AD203B41FA5}">
                      <a16:colId xmlns:a16="http://schemas.microsoft.com/office/drawing/2014/main" val="146287598"/>
                    </a:ext>
                  </a:extLst>
                </a:gridCol>
                <a:gridCol w="163122">
                  <a:extLst>
                    <a:ext uri="{9D8B030D-6E8A-4147-A177-3AD203B41FA5}">
                      <a16:colId xmlns:a16="http://schemas.microsoft.com/office/drawing/2014/main" val="458966433"/>
                    </a:ext>
                  </a:extLst>
                </a:gridCol>
                <a:gridCol w="1438439">
                  <a:extLst>
                    <a:ext uri="{9D8B030D-6E8A-4147-A177-3AD203B41FA5}">
                      <a16:colId xmlns:a16="http://schemas.microsoft.com/office/drawing/2014/main" val="3203922163"/>
                    </a:ext>
                  </a:extLst>
                </a:gridCol>
              </a:tblGrid>
              <a:tr h="4928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2021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Q1-Q2 2020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Muutos-%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miljoonaa</a:t>
                      </a:r>
                      <a:b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m3/tonnia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9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89798"/>
                  </a:ext>
                </a:extLst>
              </a:tr>
              <a:tr h="49283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8377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Sahatavara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369662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Mänty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813619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Kuusi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77908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Vaneri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750923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Sellu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51824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Valkaistu havu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93459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sellu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37131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Paperi*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83646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Paino- ja kirjoituspaperi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9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703236"/>
                  </a:ext>
                </a:extLst>
              </a:tr>
              <a:tr h="258152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Muu paperi</a:t>
                      </a:r>
                    </a:p>
                  </a:txBody>
                  <a:tcPr marL="22860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02773"/>
                  </a:ext>
                </a:extLst>
              </a:tr>
              <a:tr h="434166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Kartonki*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944152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BBF066FD-155F-407C-B752-4C42B36460DD}"/>
              </a:ext>
            </a:extLst>
          </p:cNvPr>
          <p:cNvSpPr txBox="1"/>
          <p:nvPr/>
        </p:nvSpPr>
        <p:spPr>
          <a:xfrm>
            <a:off x="759693" y="6045222"/>
            <a:ext cx="93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 </a:t>
            </a:r>
            <a:r>
              <a:rPr lang="fi-FI" sz="1000" dirty="0"/>
              <a:t>arvio</a:t>
            </a:r>
          </a:p>
        </p:txBody>
      </p:sp>
    </p:spTree>
    <p:extLst>
      <p:ext uri="{BB962C8B-B14F-4D97-AF65-F5344CB8AC3E}">
        <p14:creationId xmlns:p14="http://schemas.microsoft.com/office/powerpoint/2010/main" val="455341033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C7039771-096C-436A-B98C-AF84A927C3D0}" vid="{FBD91796-5F32-4386-BE60-060A902A174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48</TotalTime>
  <Words>291</Words>
  <Application>Microsoft Office PowerPoint</Application>
  <PresentationFormat>Laajakuva</PresentationFormat>
  <Paragraphs>156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Tekstikalvopohja</vt:lpstr>
      <vt:lpstr>Tekstikalvopohja</vt:lpstr>
      <vt:lpstr>Metsäteollisuuden 2021 toisen neljänneksen  tuotanto verrattuna edellisen vuoden vastaavaan</vt:lpstr>
      <vt:lpstr>Metsäteollisuuden 2021 kumulatiivinen tuotanto (Q1 – Q2) verrattuna edellisen vuoden vastaavaan</vt:lpstr>
      <vt:lpstr>Metsäteollisuuden 2021 kumulatiivinen tuotanto (Q1 – Q2) tarkemmalla tasolla verrattuna edellisen vuoden vastaavaan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Suorsa Jarmo</dc:creator>
  <cp:keywords/>
  <cp:lastModifiedBy>Tuisku Sofia</cp:lastModifiedBy>
  <cp:revision>5</cp:revision>
  <dcterms:created xsi:type="dcterms:W3CDTF">2021-07-22T08:07:50Z</dcterms:created>
  <dcterms:modified xsi:type="dcterms:W3CDTF">2021-07-28T10:26:05Z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398.90.05.208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/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/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/>
  </property>
  <property fmtid="{D5CDD505-2E9C-101B-9397-08002B2CF9AE}" pid="32" name="Owner">
    <vt:lpwstr/>
  </property>
</Properties>
</file>