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0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20.4.2021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20.4.2021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20.4.2021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3899F032-6DC7-48A0-9A11-703BD1C9839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CB64F5B7-F377-45EB-AEB1-FD79AD51046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64E21D9B-980C-4756-AAA3-E0909A64DD4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E01395CD-829D-444C-9596-76311A66290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2ED33FFA-CD54-4EEA-9784-36B3B66E822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D68ECBD2-BAB3-424B-BA87-C31168C32AA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7A42737C-106D-432B-BC8C-C3BEAFB443D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AE00557E-8DB1-4E5E-AB2E-8F1D8C24721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AF7723E6-EDDB-42DC-9BE3-819742799D2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D4A452-05D2-E143-B5E4-80605EDE6AD1}"/>
              </a:ext>
            </a:extLst>
          </p:cNvPr>
          <p:cNvSpPr txBox="1">
            <a:spLocks/>
          </p:cNvSpPr>
          <p:nvPr userDrawn="1"/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6098B41-2CA2-4108-9AD2-638D6AECFB23}" type="datetimeFigureOut">
              <a:rPr lang="fi-FI" smtClean="0"/>
              <a:pPr algn="ctr"/>
              <a:t>20.4.2021</a:t>
            </a:fld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F8716BA7-56AE-4379-800F-1F5FFC6DFC9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F36909B3-9B38-4909-B6E1-8098D954EA2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DE578133-D5E3-4157-8C2F-B29877C4C81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 ja AFRY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20.4.2021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8A4C970D-9973-4A46-8962-F7B3BCABCB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71037" y="6616800"/>
            <a:ext cx="482526" cy="169200"/>
          </a:xfrm>
        </p:spPr>
        <p:txBody>
          <a:bodyPr anchor="ctr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F55E4D6E-AEF8-47CC-AEAF-ED7959F76389}" type="slidenum">
              <a:rPr lang="fi-FI" sz="900" smtClean="0"/>
              <a:pPr defTabSz="457200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fi-FI" sz="900"/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5AD39B41-4A24-4385-BD46-003EA5E8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102" y="180886"/>
            <a:ext cx="10687793" cy="461813"/>
          </a:xfrm>
        </p:spPr>
        <p:txBody>
          <a:bodyPr/>
          <a:lstStyle/>
          <a:p>
            <a:r>
              <a:rPr lang="en-US" sz="2800" dirty="0" err="1"/>
              <a:t>Vuosina</a:t>
            </a:r>
            <a:r>
              <a:rPr lang="en-US" sz="2800" dirty="0"/>
              <a:t> 2002-2022 </a:t>
            </a:r>
            <a:r>
              <a:rPr lang="en-US" sz="2800" dirty="0" err="1"/>
              <a:t>Suomessa</a:t>
            </a:r>
            <a:r>
              <a:rPr lang="en-US" sz="2800" dirty="0"/>
              <a:t> </a:t>
            </a:r>
            <a:r>
              <a:rPr lang="en-US" sz="2800" dirty="0" err="1"/>
              <a:t>suljetut</a:t>
            </a:r>
            <a:r>
              <a:rPr lang="en-US" sz="2800" dirty="0"/>
              <a:t> </a:t>
            </a:r>
            <a:r>
              <a:rPr lang="en-US" sz="2800" dirty="0" err="1"/>
              <a:t>paino</a:t>
            </a:r>
            <a:r>
              <a:rPr lang="en-US" sz="2800" dirty="0"/>
              <a:t>- ja </a:t>
            </a:r>
            <a:r>
              <a:rPr lang="en-US" sz="2800" dirty="0" err="1"/>
              <a:t>kirjoituspaperikoneet</a:t>
            </a:r>
            <a:endParaRPr lang="en-US" sz="28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4B278E-8C31-4A99-A476-5E11C31EF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</p:spPr>
        <p:txBody>
          <a:bodyPr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fi-FI"/>
              <a:t>20.4.2021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BA637E6-FB63-4D9C-A475-90EC60DDE11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9076788"/>
              </p:ext>
            </p:extLst>
          </p:nvPr>
        </p:nvGraphicFramePr>
        <p:xfrm>
          <a:off x="1810807" y="702476"/>
          <a:ext cx="8570381" cy="5838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698">
                  <a:extLst>
                    <a:ext uri="{9D8B030D-6E8A-4147-A177-3AD203B41FA5}">
                      <a16:colId xmlns:a16="http://schemas.microsoft.com/office/drawing/2014/main" val="596881476"/>
                    </a:ext>
                  </a:extLst>
                </a:gridCol>
                <a:gridCol w="2802958">
                  <a:extLst>
                    <a:ext uri="{9D8B030D-6E8A-4147-A177-3AD203B41FA5}">
                      <a16:colId xmlns:a16="http://schemas.microsoft.com/office/drawing/2014/main" val="1599331917"/>
                    </a:ext>
                  </a:extLst>
                </a:gridCol>
                <a:gridCol w="4117725">
                  <a:extLst>
                    <a:ext uri="{9D8B030D-6E8A-4147-A177-3AD203B41FA5}">
                      <a16:colId xmlns:a16="http://schemas.microsoft.com/office/drawing/2014/main" val="3277117032"/>
                    </a:ext>
                  </a:extLst>
                </a:gridCol>
              </a:tblGrid>
              <a:tr h="223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Lakkautusvuosi</a:t>
                      </a:r>
                      <a:endParaRPr lang="en-US" sz="105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Tehdas</a:t>
                      </a:r>
                      <a:endParaRPr lang="en-US" sz="105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Poistunut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tuotantokapasiteetti</a:t>
                      </a:r>
                      <a:r>
                        <a:rPr lang="en-US" sz="1050" u="none" strike="noStrike" dirty="0">
                          <a:effectLst/>
                        </a:rPr>
                        <a:t> (</a:t>
                      </a:r>
                      <a:r>
                        <a:rPr lang="en-US" sz="1050" u="none" strike="noStrike" dirty="0" err="1">
                          <a:effectLst/>
                        </a:rPr>
                        <a:t>kilotonnia</a:t>
                      </a:r>
                      <a:r>
                        <a:rPr lang="en-US" sz="1050" u="none" strike="noStrike" dirty="0">
                          <a:effectLst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2102124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2002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Myllykoski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-70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0366878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2002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Summa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8794699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2002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Kuusankoski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-75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0012289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2004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Voikkaa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-100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37655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2006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Kuusankoski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-150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707860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2006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Voikkaa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-150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8990718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2006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Voikkaa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-250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2903416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2006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Oyj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Varkaus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-95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5679391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Sappi Finland Kangas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-100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0578510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Summa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-185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292249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Summa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-230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795759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Kajaani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-240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5753010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Anjala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-120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129615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Kajaani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-170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960410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2 008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Kajaani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-230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449281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Sappi Finland Kangas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-230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3392173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Kaukopää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-215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7628374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Varkaus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-85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5667819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Metsä</a:t>
                      </a:r>
                      <a:r>
                        <a:rPr lang="en-US" sz="1000" u="none" strike="noStrike" dirty="0">
                          <a:effectLst/>
                        </a:rPr>
                        <a:t> Group </a:t>
                      </a:r>
                      <a:r>
                        <a:rPr lang="en-US" sz="1000" u="none" strike="noStrike" dirty="0" err="1">
                          <a:effectLst/>
                        </a:rPr>
                        <a:t>Simpele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-55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563592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Varkaus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-210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709191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2 011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Metsä</a:t>
                      </a:r>
                      <a:r>
                        <a:rPr lang="en-US" sz="1000" u="none" strike="noStrike" dirty="0">
                          <a:effectLst/>
                        </a:rPr>
                        <a:t> Group </a:t>
                      </a:r>
                      <a:r>
                        <a:rPr lang="en-US" sz="1000" u="none" strike="noStrike" dirty="0" err="1">
                          <a:effectLst/>
                        </a:rPr>
                        <a:t>Äänekoski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-200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2862041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2 011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Myllykoski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-220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939570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2 012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Myllykoski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-230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2127721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2 012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Myllykoski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-145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5155588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2 013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Rauma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-255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9270039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2 014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Veitsiluoto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-190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202902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Jämsä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-263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010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 </a:t>
                      </a:r>
                      <a:r>
                        <a:rPr lang="en-US" sz="1000" u="none" strike="noStrike" dirty="0" err="1">
                          <a:effectLst/>
                        </a:rPr>
                        <a:t>Kaukas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-263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8249467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2 016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Metsä</a:t>
                      </a:r>
                      <a:r>
                        <a:rPr lang="en-US" sz="1000" u="none" strike="noStrike" dirty="0">
                          <a:effectLst/>
                        </a:rPr>
                        <a:t> Group </a:t>
                      </a:r>
                      <a:r>
                        <a:rPr lang="en-US" sz="1000" u="none" strike="noStrike" dirty="0" err="1">
                          <a:effectLst/>
                        </a:rPr>
                        <a:t>Kyro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-105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4915466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2 019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Rauma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-265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7778424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2 020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Oulu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-1 100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5514512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2 020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UPM-</a:t>
                      </a:r>
                      <a:r>
                        <a:rPr lang="en-US" sz="1000" u="none" strike="noStrike" dirty="0" err="1">
                          <a:effectLst/>
                        </a:rPr>
                        <a:t>Kymmene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Kaipola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-451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6436254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2 022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Veitsiluoto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-560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6183863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2 022</a:t>
                      </a:r>
                      <a:endParaRPr lang="en-US" sz="1000" b="0" i="0" u="none" strike="noStrike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Stora</a:t>
                      </a:r>
                      <a:r>
                        <a:rPr lang="en-US" sz="1000" u="none" strike="noStrike" dirty="0">
                          <a:effectLst/>
                        </a:rPr>
                        <a:t> Enso </a:t>
                      </a:r>
                      <a:r>
                        <a:rPr lang="en-US" sz="1000" u="none" strike="noStrike" dirty="0" err="1">
                          <a:effectLst/>
                        </a:rPr>
                        <a:t>Veitsiluoto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-260</a:t>
                      </a:r>
                      <a:endParaRPr lang="en-US" sz="1000" b="0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7092056"/>
                  </a:ext>
                </a:extLst>
              </a:tr>
              <a:tr h="1604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Yhteensä</a:t>
                      </a:r>
                      <a:endParaRPr lang="en-US" sz="100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34</a:t>
                      </a:r>
                      <a:endParaRPr lang="en-US" sz="100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-7 577</a:t>
                      </a:r>
                      <a:endParaRPr lang="en-US" sz="1000" b="1" i="0" u="none" strike="noStrike" dirty="0">
                        <a:solidFill>
                          <a:srgbClr val="59594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5858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931345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129246FA-D1D5-4E72-BBA9-ED340AD00B2C}" vid="{25B5EA3A-6E16-4E0A-BB4F-3B2F4B454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0</TotalTime>
  <Words>242</Words>
  <Application>Microsoft Office PowerPoint</Application>
  <PresentationFormat>Laajakuva</PresentationFormat>
  <Paragraphs>111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Vuosina 2002-2022 Suomessa suljetut paino- ja kirjoituspaperikoneet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Vuosina 2002-2022 Suomessa suljetut paino- ja kirjoituspaperikoneet</dc:title>
  <dc:creator/>
  <cp:keywords/>
  <cp:lastModifiedBy/>
  <cp:revision>1</cp:revision>
  <dcterms:created xsi:type="dcterms:W3CDTF">2021-04-20T11:11:14Z</dcterms:created>
  <dcterms:modified xsi:type="dcterms:W3CDTF">2021-04-20T11:17:00Z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398.90.05.206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/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/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 ja AFRY</vt:lpwstr>
  </property>
  <property fmtid="{D5CDD505-2E9C-101B-9397-08002B2CF9AE}" pid="32" name="Owner">
    <vt:lpwstr/>
  </property>
</Properties>
</file>