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94A"/>
    <a:srgbClr val="85D0F3"/>
    <a:srgbClr val="17A526"/>
    <a:srgbClr val="8787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78" autoAdjust="0"/>
  </p:normalViewPr>
  <p:slideViewPr>
    <p:cSldViewPr snapToGrid="0" snapToObjects="1" showGuides="1">
      <p:cViewPr varScale="1">
        <p:scale>
          <a:sx n="114" d="100"/>
          <a:sy n="114" d="100"/>
        </p:scale>
        <p:origin x="414" y="102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94" d="100"/>
          <a:sy n="94" d="100"/>
        </p:scale>
        <p:origin x="37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20E199-B762-D64A-A7F0-21A7BE620F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01F764-0F4C-A64B-8AC2-5016FB74DC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EF2F23-DA50-4146-8383-3E585F7267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44BDB-4F38-8349-80B4-5EE2B52EDCFF}" type="slidenum">
              <a:rPr lang="fi-FI" smtClean="0"/>
              <a:t>‹#›</a:t>
            </a:fld>
            <a:endParaRPr lang="fi-F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FC6956-5781-8D43-ADC8-71B346F5FD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5CB36-8C9F-A043-9700-704CA117CB51}" type="datetimeFigureOut">
              <a:rPr lang="fi-FI" smtClean="0"/>
              <a:t>20.4.2021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9829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A83AA-AA2C-6A4A-B056-614432B0C774}" type="datetimeFigureOut">
              <a:rPr lang="fi-FI" smtClean="0"/>
              <a:t>20.4.2021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65D5B-E391-4540-B1D3-B24AC8736C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1664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kuvapaikalla" preserve="1" userDrawn="1">
  <p:cSld name="title_slide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FAC7C955-DA2F-1448-8363-505EB94817A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897600" y="0"/>
            <a:ext cx="5292000" cy="685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valokuva </a:t>
            </a:r>
            <a:r>
              <a:rPr lang="fi-FI" dirty="0" err="1"/>
              <a:t>Kameleon</a:t>
            </a:r>
            <a:r>
              <a:rPr lang="fi-FI" dirty="0"/>
              <a:t> välilehdeltä Kuvagalleria tai napsauttamalla kuvaketta</a:t>
            </a:r>
          </a:p>
        </p:txBody>
      </p:sp>
      <p:pic>
        <p:nvPicPr>
          <p:cNvPr id="18" name="dtitlelogoshape">
            <a:extLst>
              <a:ext uri="{FF2B5EF4-FFF2-40B4-BE49-F238E27FC236}">
                <a16:creationId xmlns:a16="http://schemas.microsoft.com/office/drawing/2014/main" id="{C1A1051A-2102-044D-823E-EBBE4C1523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23" y="5568634"/>
            <a:ext cx="3218762" cy="547845"/>
          </a:xfrm>
          <a:prstGeom prst="rect">
            <a:avLst/>
          </a:prstGeom>
        </p:spPr>
      </p:pic>
      <p:sp>
        <p:nvSpPr>
          <p:cNvPr id="3" name="Otsikko 2">
            <a:extLst>
              <a:ext uri="{FF2B5EF4-FFF2-40B4-BE49-F238E27FC236}">
                <a16:creationId xmlns:a16="http://schemas.microsoft.com/office/drawing/2014/main" id="{087C93FA-7150-4107-BD02-B0F3C61A15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9600" y="363795"/>
            <a:ext cx="6304490" cy="2620606"/>
          </a:xfrm>
        </p:spPr>
        <p:txBody>
          <a:bodyPr tIns="0" bIns="0" anchor="b" anchorCtr="0">
            <a:normAutofit/>
          </a:bodyPr>
          <a:lstStyle>
            <a:lvl1pPr algn="l">
              <a:defRPr sz="40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9" name="Alaotsikko 2">
            <a:extLst>
              <a:ext uri="{FF2B5EF4-FFF2-40B4-BE49-F238E27FC236}">
                <a16:creationId xmlns:a16="http://schemas.microsoft.com/office/drawing/2014/main" id="{3AAF16EA-E806-4F3B-8D54-55B5E448C5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8800" y="3117599"/>
            <a:ext cx="6315290" cy="1125019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Lisä alaotsikko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0460D9-4BE0-4477-A717-E061943A04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9600" y="4774883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i-FI" sz="2000" smtClean="0">
                <a:solidFill>
                  <a:schemeClr val="tx1"/>
                </a:solidFill>
              </a:defRPr>
            </a:lvl1pPr>
          </a:lstStyle>
          <a:p>
            <a:r>
              <a:rPr lang="fi-FI"/>
              <a:t>20.4.2021</a:t>
            </a:r>
          </a:p>
        </p:txBody>
      </p:sp>
      <p:sp>
        <p:nvSpPr>
          <p:cNvPr id="8" name="DUName">
            <a:extLst>
              <a:ext uri="{FF2B5EF4-FFF2-40B4-BE49-F238E27FC236}">
                <a16:creationId xmlns:a16="http://schemas.microsoft.com/office/drawing/2014/main" id="{2A64F931-48AE-4641-8266-D1A73AF23F18}"/>
              </a:ext>
            </a:extLst>
          </p:cNvPr>
          <p:cNvSpPr txBox="1">
            <a:spLocks/>
          </p:cNvSpPr>
          <p:nvPr userDrawn="1"/>
        </p:nvSpPr>
        <p:spPr>
          <a:xfrm>
            <a:off x="478800" y="4394271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lang="fi-FI" sz="10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5B2B150C-058A-4AAF-A6B7-8C299D5893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568196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3254064"/>
      </p:ext>
    </p:extLst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aaltopahvikuvalla" preserve="1" userDrawn="1">
  <p:cSld name="subtilte_slide_aaltopahviru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sisä, istuminen, pöytä, banaani&#10;&#10;Kuvaus luotu automaattisesti">
            <a:extLst>
              <a:ext uri="{FF2B5EF4-FFF2-40B4-BE49-F238E27FC236}">
                <a16:creationId xmlns:a16="http://schemas.microsoft.com/office/drawing/2014/main" id="{2D8B7CEC-246E-4FCA-BDB9-B47EFD2FF2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0981" y="0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20.4.2021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B07DEC4F-8D47-460E-AEDB-CF1B60977A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3" name="d_lahde">
            <a:extLst>
              <a:ext uri="{FF2B5EF4-FFF2-40B4-BE49-F238E27FC236}">
                <a16:creationId xmlns:a16="http://schemas.microsoft.com/office/drawing/2014/main" id="{3899F032-6DC7-48A0-9A11-703BD1C98398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 ja AFRY</a:t>
            </a:r>
          </a:p>
        </p:txBody>
      </p:sp>
    </p:spTree>
    <p:extLst>
      <p:ext uri="{BB962C8B-B14F-4D97-AF65-F5344CB8AC3E}">
        <p14:creationId xmlns:p14="http://schemas.microsoft.com/office/powerpoint/2010/main" val="3908316492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pilvikuvalla" preserve="1" userDrawn="1">
  <p:cSld name="subtilte_slide_pilv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ulko, pilvinen, pilvet, lentävä&#10;&#10;Kuvaus luotu automaattisesti">
            <a:extLst>
              <a:ext uri="{FF2B5EF4-FFF2-40B4-BE49-F238E27FC236}">
                <a16:creationId xmlns:a16="http://schemas.microsoft.com/office/drawing/2014/main" id="{D26B070C-9980-4BEA-9008-EA60AD26C4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0979" y="0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20.4.2021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C070A6AE-34F3-437C-827C-F2C6E61061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4" name="d_lahde">
            <a:extLst>
              <a:ext uri="{FF2B5EF4-FFF2-40B4-BE49-F238E27FC236}">
                <a16:creationId xmlns:a16="http://schemas.microsoft.com/office/drawing/2014/main" id="{CB64F5B7-F377-45EB-AEB1-FD79AD510468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 ja AFRY</a:t>
            </a:r>
          </a:p>
        </p:txBody>
      </p:sp>
    </p:spTree>
    <p:extLst>
      <p:ext uri="{BB962C8B-B14F-4D97-AF65-F5344CB8AC3E}">
        <p14:creationId xmlns:p14="http://schemas.microsoft.com/office/powerpoint/2010/main" val="3023879835"/>
      </p:ext>
    </p:extLst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kuvapaikalla" preserve="1" userDrawn="1">
  <p:cSld name="subtilte_slide_picture_pl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20.4.2021</a:t>
            </a:r>
          </a:p>
        </p:txBody>
      </p:sp>
      <p:sp>
        <p:nvSpPr>
          <p:cNvPr id="7" name="Kuvan paikkamerkki 2">
            <a:extLst>
              <a:ext uri="{FF2B5EF4-FFF2-40B4-BE49-F238E27FC236}">
                <a16:creationId xmlns:a16="http://schemas.microsoft.com/office/drawing/2014/main" id="{E0C36D7A-CD07-401E-8192-94AA27DE716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897055" y="0"/>
            <a:ext cx="5281612" cy="685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valokuva </a:t>
            </a:r>
            <a:r>
              <a:rPr lang="fi-FI" dirty="0" err="1"/>
              <a:t>Kameleon</a:t>
            </a:r>
            <a:r>
              <a:rPr lang="fi-FI" dirty="0"/>
              <a:t> välilehdeltä Kuvagalleria tai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4248FBDF-AA11-4A95-A47C-5CE8B2327E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3" name="d_lahde">
            <a:extLst>
              <a:ext uri="{FF2B5EF4-FFF2-40B4-BE49-F238E27FC236}">
                <a16:creationId xmlns:a16="http://schemas.microsoft.com/office/drawing/2014/main" id="{64E21D9B-980C-4756-AAA3-E0909A64DD46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 ja AFRY</a:t>
            </a:r>
          </a:p>
        </p:txBody>
      </p:sp>
    </p:spTree>
    <p:extLst>
      <p:ext uri="{BB962C8B-B14F-4D97-AF65-F5344CB8AC3E}">
        <p14:creationId xmlns:p14="http://schemas.microsoft.com/office/powerpoint/2010/main" val="28879345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ppudia" preserve="1" userDrawn="1">
  <p:cSld name="end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0F28FEEC-3BFE-459E-9537-9A066B8AAE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51200" y="1141476"/>
            <a:ext cx="4587240" cy="4575048"/>
          </a:xfrm>
          <a:prstGeom prst="rect">
            <a:avLst/>
          </a:prstGeom>
        </p:spPr>
      </p:pic>
      <p:sp>
        <p:nvSpPr>
          <p:cNvPr id="3" name="d_lahde">
            <a:extLst>
              <a:ext uri="{FF2B5EF4-FFF2-40B4-BE49-F238E27FC236}">
                <a16:creationId xmlns:a16="http://schemas.microsoft.com/office/drawing/2014/main" id="{E01395CD-829D-444C-9596-76311A662905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 ja AFRY</a:t>
            </a:r>
          </a:p>
        </p:txBody>
      </p:sp>
    </p:spTree>
    <p:extLst>
      <p:ext uri="{BB962C8B-B14F-4D97-AF65-F5344CB8AC3E}">
        <p14:creationId xmlns:p14="http://schemas.microsoft.com/office/powerpoint/2010/main" val="73377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preserve="1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BA6B3-CB3D-8F47-A81E-48885D22AE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5" name="Otsikon paikkamerkki 1">
            <a:extLst>
              <a:ext uri="{FF2B5EF4-FFF2-40B4-BE49-F238E27FC236}">
                <a16:creationId xmlns:a16="http://schemas.microsoft.com/office/drawing/2014/main" id="{ACF4DAD1-3A69-C142-BDE9-9E0DC1BBE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E4CAE-8655-5D40-8396-6E1E42B083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9670" y="1440000"/>
            <a:ext cx="10687793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5B0E119-865C-EF49-AB4E-47AF149DE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39888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20.4.2021</a:t>
            </a:r>
          </a:p>
        </p:txBody>
      </p:sp>
      <p:sp>
        <p:nvSpPr>
          <p:cNvPr id="4" name="d_lahde">
            <a:extLst>
              <a:ext uri="{FF2B5EF4-FFF2-40B4-BE49-F238E27FC236}">
                <a16:creationId xmlns:a16="http://schemas.microsoft.com/office/drawing/2014/main" id="{2ED33FFA-CD54-4EEA-9784-36B3B66E822E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 ja AFRY</a:t>
            </a:r>
          </a:p>
        </p:txBody>
      </p:sp>
    </p:spTree>
    <p:extLst>
      <p:ext uri="{BB962C8B-B14F-4D97-AF65-F5344CB8AC3E}">
        <p14:creationId xmlns:p14="http://schemas.microsoft.com/office/powerpoint/2010/main" val="1322865712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, graafi ja tila seliitteelle" preserve="1" userDrawn="1">
  <p:cSld name="title_and_content_empty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BA6B3-CB3D-8F47-A81E-48885D22AE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5" name="Otsikon paikkamerkki 1">
            <a:extLst>
              <a:ext uri="{FF2B5EF4-FFF2-40B4-BE49-F238E27FC236}">
                <a16:creationId xmlns:a16="http://schemas.microsoft.com/office/drawing/2014/main" id="{ACF4DAD1-3A69-C142-BDE9-9E0DC1BBEA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E4CAE-8655-5D40-8396-6E1E42B083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9670" y="1440000"/>
            <a:ext cx="7300800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5B0E119-865C-EF49-AB4E-47AF149DE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39888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20.4.2021</a:t>
            </a:r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A2C6D4DB-8D1C-4F75-A5A8-D7B2BC3497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38921" y="1439999"/>
            <a:ext cx="3308565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_lahde">
            <a:extLst>
              <a:ext uri="{FF2B5EF4-FFF2-40B4-BE49-F238E27FC236}">
                <a16:creationId xmlns:a16="http://schemas.microsoft.com/office/drawing/2014/main" id="{D68ECBD2-BAB3-424B-BA87-C31168C32AA8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 ja AFRY</a:t>
            </a:r>
          </a:p>
        </p:txBody>
      </p:sp>
    </p:spTree>
    <p:extLst>
      <p:ext uri="{BB962C8B-B14F-4D97-AF65-F5344CB8AC3E}">
        <p14:creationId xmlns:p14="http://schemas.microsoft.com/office/powerpoint/2010/main" val="308253495"/>
      </p:ext>
    </p:extLst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kaksi sisältökohdetta väliotsikoilla" preserve="1" userDrawn="1">
  <p:cSld name="title_two_content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E18BC3-C71F-1F40-8265-FB7F5E6503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5" name="Otsikon paikkamerkki 1">
            <a:extLst>
              <a:ext uri="{FF2B5EF4-FFF2-40B4-BE49-F238E27FC236}">
                <a16:creationId xmlns:a16="http://schemas.microsoft.com/office/drawing/2014/main" id="{0CCE5E25-4848-EB46-9136-ED0A10CF88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sz="32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9EF23142-3D3C-F044-8150-57AC95574F3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59600" y="1440000"/>
            <a:ext cx="5089525" cy="420372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Lisää teksti</a:t>
            </a:r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C8703391-D147-0448-B90A-931413949C9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42781" y="1440000"/>
            <a:ext cx="5106873" cy="420373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Lisää teksti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1D6AA817-A14F-FF48-B5EF-D0E10D035D3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20.4.2021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E1DD3D1-C9EC-4205-9824-EB76ADE4310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60413" y="2016000"/>
            <a:ext cx="5106873" cy="414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3">
            <a:extLst>
              <a:ext uri="{FF2B5EF4-FFF2-40B4-BE49-F238E27FC236}">
                <a16:creationId xmlns:a16="http://schemas.microsoft.com/office/drawing/2014/main" id="{1D00C477-2AB1-456B-B72B-6A178868067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39892" y="2016000"/>
            <a:ext cx="5106873" cy="414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d_lahde">
            <a:extLst>
              <a:ext uri="{FF2B5EF4-FFF2-40B4-BE49-F238E27FC236}">
                <a16:creationId xmlns:a16="http://schemas.microsoft.com/office/drawing/2014/main" id="{7A42737C-106D-432B-BC8C-C3BEAFB443D6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 ja AFRY</a:t>
            </a:r>
          </a:p>
        </p:txBody>
      </p:sp>
    </p:spTree>
    <p:extLst>
      <p:ext uri="{BB962C8B-B14F-4D97-AF65-F5344CB8AC3E}">
        <p14:creationId xmlns:p14="http://schemas.microsoft.com/office/powerpoint/2010/main" val="602491538"/>
      </p:ext>
    </p:extLst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kstiä ja kuva" preserve="1" userDrawn="1">
  <p:cSld name="title_content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Photo"/>
          <p:cNvSpPr>
            <a:spLocks noGrp="1"/>
          </p:cNvSpPr>
          <p:nvPr>
            <p:ph type="pic" sz="quarter" idx="14" hasCustomPrompt="1"/>
          </p:nvPr>
        </p:nvSpPr>
        <p:spPr>
          <a:xfrm>
            <a:off x="6897600" y="0"/>
            <a:ext cx="5292000" cy="686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dirty="0"/>
              <a:t>Lisää valokuva </a:t>
            </a:r>
            <a:r>
              <a:rPr lang="fi-FI" dirty="0" err="1"/>
              <a:t>Kameleon</a:t>
            </a:r>
            <a:r>
              <a:rPr lang="fi-FI" dirty="0"/>
              <a:t> välilehdeltä Kuvagalleria tai napsauttamalla kuvaketta</a:t>
            </a:r>
          </a:p>
        </p:txBody>
      </p:sp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5336307" cy="1267746"/>
          </a:xfrm>
        </p:spPr>
        <p:txBody>
          <a:bodyPr/>
          <a:lstStyle>
            <a:lvl1pPr algn="l">
              <a:defRPr sz="3200" cap="none" baseline="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20.4.2021</a:t>
            </a:r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44E2F194-21B6-4684-B8A0-703CBCD1316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44514" y="1840675"/>
            <a:ext cx="5351485" cy="44109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434DBB5-2665-4313-BB6F-9FA2D9513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3" name="d_lahde">
            <a:extLst>
              <a:ext uri="{FF2B5EF4-FFF2-40B4-BE49-F238E27FC236}">
                <a16:creationId xmlns:a16="http://schemas.microsoft.com/office/drawing/2014/main" id="{AE00557E-8DB1-4E5E-AB2E-8F1D8C24721E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 ja AFRY</a:t>
            </a:r>
          </a:p>
        </p:txBody>
      </p:sp>
    </p:spTree>
    <p:extLst>
      <p:ext uri="{BB962C8B-B14F-4D97-AF65-F5344CB8AC3E}">
        <p14:creationId xmlns:p14="http://schemas.microsoft.com/office/powerpoint/2010/main" val="1650753613"/>
      </p:ext>
    </p:extLst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, sisältö ja kaksi kuvaa" preserve="1" userDrawn="1">
  <p:cSld name="title_content_two_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isällön paikkamerkki 3">
            <a:extLst>
              <a:ext uri="{FF2B5EF4-FFF2-40B4-BE49-F238E27FC236}">
                <a16:creationId xmlns:a16="http://schemas.microsoft.com/office/drawing/2014/main" id="{C14A879C-D0C2-4202-BEEC-2A2E70EAB272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853364" y="3429000"/>
            <a:ext cx="5294327" cy="334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5336307" cy="1267746"/>
          </a:xfrm>
        </p:spPr>
        <p:txBody>
          <a:bodyPr/>
          <a:lstStyle>
            <a:lvl1pPr algn="l">
              <a:defRPr sz="3200" cap="none" baseline="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C567358-739E-E245-AC37-B69830A464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20.4.2021</a:t>
            </a:r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2FC9C602-9A8A-4E8E-B582-95F10872FBF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60413" y="1840675"/>
            <a:ext cx="5351486" cy="441135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Sisällön paikkamerkki 3">
            <a:extLst>
              <a:ext uri="{FF2B5EF4-FFF2-40B4-BE49-F238E27FC236}">
                <a16:creationId xmlns:a16="http://schemas.microsoft.com/office/drawing/2014/main" id="{C98B356A-C02A-475A-BBC7-AB9C9EDFC71F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853365" y="36000"/>
            <a:ext cx="5294327" cy="334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21283CA2-FEA7-4DA4-84BA-197EB032A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3" name="d_lahde">
            <a:extLst>
              <a:ext uri="{FF2B5EF4-FFF2-40B4-BE49-F238E27FC236}">
                <a16:creationId xmlns:a16="http://schemas.microsoft.com/office/drawing/2014/main" id="{AF7723E6-EDDB-42DC-9BE3-819742799D25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 ja AFRY</a:t>
            </a:r>
          </a:p>
        </p:txBody>
      </p:sp>
    </p:spTree>
    <p:extLst>
      <p:ext uri="{BB962C8B-B14F-4D97-AF65-F5344CB8AC3E}">
        <p14:creationId xmlns:p14="http://schemas.microsoft.com/office/powerpoint/2010/main" val="2781293024"/>
      </p:ext>
    </p:extLst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kstiä ja slogan (vihreä tausta)" preserve="1" userDrawn="1">
  <p:cSld name="title_content_slogan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5336307" cy="1267746"/>
          </a:xfrm>
        </p:spPr>
        <p:txBody>
          <a:bodyPr/>
          <a:lstStyle>
            <a:lvl1pPr algn="l">
              <a:defRPr sz="3200" cap="none" baseline="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7AAFB5-1906-3D40-93A2-CB76400FAD65}"/>
              </a:ext>
            </a:extLst>
          </p:cNvPr>
          <p:cNvSpPr/>
          <p:nvPr userDrawn="1"/>
        </p:nvSpPr>
        <p:spPr>
          <a:xfrm>
            <a:off x="6840514" y="0"/>
            <a:ext cx="5351486" cy="6858000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100" dirty="0" err="1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9D1A27-B895-1A42-AFA3-236D0273B11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55864" y="1383160"/>
            <a:ext cx="4120786" cy="336136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lainaus</a:t>
            </a:r>
            <a:r>
              <a:rPr lang="en-GB" dirty="0"/>
              <a:t> tai </a:t>
            </a:r>
            <a:r>
              <a:rPr lang="en-GB" dirty="0" err="1"/>
              <a:t>nosto</a:t>
            </a:r>
            <a:endParaRPr lang="fi-FI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0D4A452-05D2-E143-B5E4-80605EDE6AD1}"/>
              </a:ext>
            </a:extLst>
          </p:cNvPr>
          <p:cNvSpPr txBox="1">
            <a:spLocks/>
          </p:cNvSpPr>
          <p:nvPr userDrawn="1"/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lang="fi-FI" sz="10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6098B41-2CA2-4108-9AD2-638D6AECFB23}" type="datetimeFigureOut">
              <a:rPr lang="fi-FI" smtClean="0"/>
              <a:pPr algn="ctr"/>
              <a:t>20.4.2021</a:t>
            </a:fld>
            <a:endParaRPr lang="fi-FI" dirty="0"/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E24E172B-E61E-4E9D-AA95-F2EB6D4CF7F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44514" y="1840675"/>
            <a:ext cx="5351485" cy="444698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5258FA17-5238-4491-84C7-75BA8F132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4" name="d_lahde">
            <a:extLst>
              <a:ext uri="{FF2B5EF4-FFF2-40B4-BE49-F238E27FC236}">
                <a16:creationId xmlns:a16="http://schemas.microsoft.com/office/drawing/2014/main" id="{F8716BA7-56AE-4379-800F-1F5FFC6DFC9D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 ja AFRY</a:t>
            </a:r>
          </a:p>
        </p:txBody>
      </p:sp>
    </p:spTree>
    <p:extLst>
      <p:ext uri="{BB962C8B-B14F-4D97-AF65-F5344CB8AC3E}">
        <p14:creationId xmlns:p14="http://schemas.microsoft.com/office/powerpoint/2010/main" val="1642652520"/>
      </p:ext>
    </p:extLst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kuusimetsäkuvalla" preserve="1" userDrawn="1">
  <p:cSld name="subtilte_slide_kuusimets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ulko, kasvi, ruoho, vihreä&#10;&#10;Kuvaus luotu automaattisesti">
            <a:extLst>
              <a:ext uri="{FF2B5EF4-FFF2-40B4-BE49-F238E27FC236}">
                <a16:creationId xmlns:a16="http://schemas.microsoft.com/office/drawing/2014/main" id="{89BFC2AF-24A7-45CC-A8BF-2273DDC71A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1595" y="-10873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20.4.2021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6C54521D-862D-45BD-8F4E-0FC18AFE5D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3" name="d_lahde">
            <a:extLst>
              <a:ext uri="{FF2B5EF4-FFF2-40B4-BE49-F238E27FC236}">
                <a16:creationId xmlns:a16="http://schemas.microsoft.com/office/drawing/2014/main" id="{F36909B3-9B38-4909-B6E1-8098D954EA2D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 ja AFRY</a:t>
            </a:r>
          </a:p>
        </p:txBody>
      </p:sp>
    </p:spTree>
    <p:extLst>
      <p:ext uri="{BB962C8B-B14F-4D97-AF65-F5344CB8AC3E}">
        <p14:creationId xmlns:p14="http://schemas.microsoft.com/office/powerpoint/2010/main" val="2930463876"/>
      </p:ext>
    </p:extLst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lautatapulikuvalla" preserve="1" userDrawn="1">
  <p:cSld name="subtilte_slide_lautatapu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ulko, rakennus, katu, sivu&#10;&#10;Kuvaus luotu automaattisesti">
            <a:extLst>
              <a:ext uri="{FF2B5EF4-FFF2-40B4-BE49-F238E27FC236}">
                <a16:creationId xmlns:a16="http://schemas.microsoft.com/office/drawing/2014/main" id="{AA034375-BA2C-4707-B5C0-460E551550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0982" y="0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/>
              <a:t>Lisää väliotsikko</a:t>
            </a:r>
            <a:endParaRPr lang="fi-FI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20.4.2021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659857A7-4588-4320-B874-283C0351AE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3" name="d_lahde">
            <a:extLst>
              <a:ext uri="{FF2B5EF4-FFF2-40B4-BE49-F238E27FC236}">
                <a16:creationId xmlns:a16="http://schemas.microsoft.com/office/drawing/2014/main" id="{DE578133-D5E3-4157-8C2F-B29877C4C811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 ja AFRY</a:t>
            </a:r>
          </a:p>
        </p:txBody>
      </p:sp>
    </p:spTree>
    <p:extLst>
      <p:ext uri="{BB962C8B-B14F-4D97-AF65-F5344CB8AC3E}">
        <p14:creationId xmlns:p14="http://schemas.microsoft.com/office/powerpoint/2010/main" val="3479021957"/>
      </p:ext>
    </p:extLst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59693" y="1440000"/>
            <a:ext cx="10687793" cy="471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9" name="dlogoplaceholder" hidden="1"/>
          <p:cNvSpPr txBox="1"/>
          <p:nvPr userDrawn="1"/>
        </p:nvSpPr>
        <p:spPr>
          <a:xfrm>
            <a:off x="9337232" y="324000"/>
            <a:ext cx="1706844" cy="338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fi-FI" sz="800"/>
          </a:p>
        </p:txBody>
      </p:sp>
      <p:pic>
        <p:nvPicPr>
          <p:cNvPr id="7" name="dlogoshape">
            <a:extLst>
              <a:ext uri="{FF2B5EF4-FFF2-40B4-BE49-F238E27FC236}">
                <a16:creationId xmlns:a16="http://schemas.microsoft.com/office/drawing/2014/main" id="{BB2D5D97-EC59-497F-8A4A-2A10BF2E030E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63" y="6398996"/>
            <a:ext cx="1988206" cy="338400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algn="ctr"/>
            <a:r>
              <a:rPr lang="fi-FI"/>
              <a:t>20.4.2021</a:t>
            </a:r>
          </a:p>
        </p:txBody>
      </p:sp>
    </p:spTree>
    <p:extLst>
      <p:ext uri="{BB962C8B-B14F-4D97-AF65-F5344CB8AC3E}">
        <p14:creationId xmlns:p14="http://schemas.microsoft.com/office/powerpoint/2010/main" val="2114745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3" r:id="rId2"/>
    <p:sldLayoutId id="2147483745" r:id="rId3"/>
    <p:sldLayoutId id="2147483706" r:id="rId4"/>
    <p:sldLayoutId id="2147483668" r:id="rId5"/>
    <p:sldLayoutId id="2147483726" r:id="rId6"/>
    <p:sldLayoutId id="2147483741" r:id="rId7"/>
    <p:sldLayoutId id="2147483743" r:id="rId8"/>
    <p:sldLayoutId id="2147483744" r:id="rId9"/>
    <p:sldLayoutId id="2147483742" r:id="rId10"/>
    <p:sldLayoutId id="2147483746" r:id="rId11"/>
    <p:sldLayoutId id="2147483747" r:id="rId12"/>
    <p:sldLayoutId id="2147483673" r:id="rId13"/>
  </p:sldLayoutIdLst>
  <p:hf hdr="0" ftr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lang="fi-FI" sz="3200" kern="1200" cap="none" baseline="0" dirty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000" kern="1200" cap="none" baseline="0">
          <a:solidFill>
            <a:srgbClr val="59594A"/>
          </a:solidFill>
          <a:latin typeface="+mn-lt"/>
          <a:ea typeface="+mn-ea"/>
          <a:cs typeface="+mn-cs"/>
        </a:defRPr>
      </a:lvl1pPr>
      <a:lvl2pPr marL="568800" indent="-28575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3200" indent="-2844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8A4C970D-9973-4A46-8962-F7B3BCABCB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571037" y="6616800"/>
            <a:ext cx="482526" cy="169200"/>
          </a:xfrm>
        </p:spPr>
        <p:txBody>
          <a:bodyPr anchor="ctr">
            <a:normAutofit/>
          </a:bodyPr>
          <a:lstStyle/>
          <a:p>
            <a:pPr defTabSz="457200">
              <a:lnSpc>
                <a:spcPct val="90000"/>
              </a:lnSpc>
              <a:spcAft>
                <a:spcPts val="600"/>
              </a:spcAft>
            </a:pPr>
            <a:fld id="{F55E4D6E-AEF8-47CC-AEAF-ED7959F76389}" type="slidenum">
              <a:rPr lang="fi-FI" sz="900" smtClean="0"/>
              <a:pPr defTabSz="457200">
                <a:lnSpc>
                  <a:spcPct val="90000"/>
                </a:lnSpc>
                <a:spcAft>
                  <a:spcPts val="600"/>
                </a:spcAft>
              </a:pPr>
              <a:t>1</a:t>
            </a:fld>
            <a:endParaRPr lang="fi-FI" sz="900"/>
          </a:p>
        </p:txBody>
      </p:sp>
      <p:sp>
        <p:nvSpPr>
          <p:cNvPr id="18" name="Title 2">
            <a:extLst>
              <a:ext uri="{FF2B5EF4-FFF2-40B4-BE49-F238E27FC236}">
                <a16:creationId xmlns:a16="http://schemas.microsoft.com/office/drawing/2014/main" id="{5AD39B41-4A24-4385-BD46-003EA5E86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102" y="180886"/>
            <a:ext cx="10687793" cy="461813"/>
          </a:xfrm>
        </p:spPr>
        <p:txBody>
          <a:bodyPr/>
          <a:lstStyle/>
          <a:p>
            <a:r>
              <a:rPr lang="en-US" sz="2800" dirty="0" err="1"/>
              <a:t>Vuosina</a:t>
            </a:r>
            <a:r>
              <a:rPr lang="en-US" sz="2800" dirty="0"/>
              <a:t> 2002-2022 </a:t>
            </a:r>
            <a:r>
              <a:rPr lang="en-US" sz="2800" dirty="0" err="1"/>
              <a:t>Suomessa</a:t>
            </a:r>
            <a:r>
              <a:rPr lang="en-US" sz="2800" dirty="0"/>
              <a:t> </a:t>
            </a:r>
            <a:r>
              <a:rPr lang="en-US" sz="2800" dirty="0" err="1"/>
              <a:t>suljetut</a:t>
            </a:r>
            <a:r>
              <a:rPr lang="en-US" sz="2800" dirty="0"/>
              <a:t> </a:t>
            </a:r>
            <a:r>
              <a:rPr lang="en-US" sz="2800" dirty="0" err="1"/>
              <a:t>paino</a:t>
            </a:r>
            <a:r>
              <a:rPr lang="en-US" sz="2800" dirty="0"/>
              <a:t>- ja </a:t>
            </a:r>
            <a:r>
              <a:rPr lang="en-US" sz="2800" dirty="0" err="1"/>
              <a:t>kirjoituspaperikoneet</a:t>
            </a:r>
            <a:endParaRPr lang="en-US" sz="2800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A4B278E-8C31-4A99-A476-5E11C31EF9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</p:spPr>
        <p:txBody>
          <a:bodyPr anchor="ctr">
            <a:normAutofit/>
          </a:bodyPr>
          <a:lstStyle/>
          <a:p>
            <a:pPr algn="ctr">
              <a:spcAft>
                <a:spcPts val="600"/>
              </a:spcAft>
            </a:pPr>
            <a:r>
              <a:rPr lang="fi-FI"/>
              <a:t>20.4.2021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ABA637E6-FB63-4D9C-A475-90EC60DDE11D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39076788"/>
              </p:ext>
            </p:extLst>
          </p:nvPr>
        </p:nvGraphicFramePr>
        <p:xfrm>
          <a:off x="1810807" y="702476"/>
          <a:ext cx="8570381" cy="5838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9698">
                  <a:extLst>
                    <a:ext uri="{9D8B030D-6E8A-4147-A177-3AD203B41FA5}">
                      <a16:colId xmlns:a16="http://schemas.microsoft.com/office/drawing/2014/main" val="596881476"/>
                    </a:ext>
                  </a:extLst>
                </a:gridCol>
                <a:gridCol w="2802958">
                  <a:extLst>
                    <a:ext uri="{9D8B030D-6E8A-4147-A177-3AD203B41FA5}">
                      <a16:colId xmlns:a16="http://schemas.microsoft.com/office/drawing/2014/main" val="1599331917"/>
                    </a:ext>
                  </a:extLst>
                </a:gridCol>
                <a:gridCol w="4117725">
                  <a:extLst>
                    <a:ext uri="{9D8B030D-6E8A-4147-A177-3AD203B41FA5}">
                      <a16:colId xmlns:a16="http://schemas.microsoft.com/office/drawing/2014/main" val="3277117032"/>
                    </a:ext>
                  </a:extLst>
                </a:gridCol>
              </a:tblGrid>
              <a:tr h="223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 err="1">
                          <a:effectLst/>
                        </a:rPr>
                        <a:t>Lakkautusvuosi</a:t>
                      </a:r>
                      <a:endParaRPr lang="en-US" sz="1050" b="1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 err="1">
                          <a:effectLst/>
                        </a:rPr>
                        <a:t>Tehdas</a:t>
                      </a:r>
                      <a:endParaRPr lang="en-US" sz="1050" b="1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 err="1">
                          <a:effectLst/>
                        </a:rPr>
                        <a:t>Poistunut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tuotantokapasiteetti</a:t>
                      </a:r>
                      <a:r>
                        <a:rPr lang="en-US" sz="1050" u="none" strike="noStrike" dirty="0">
                          <a:effectLst/>
                        </a:rPr>
                        <a:t> (</a:t>
                      </a:r>
                      <a:r>
                        <a:rPr lang="en-US" sz="1050" u="none" strike="noStrike" dirty="0" err="1">
                          <a:effectLst/>
                        </a:rPr>
                        <a:t>kilotonnia</a:t>
                      </a:r>
                      <a:r>
                        <a:rPr lang="en-US" sz="1050" u="none" strike="noStrike" dirty="0">
                          <a:effectLst/>
                        </a:rPr>
                        <a:t>)</a:t>
                      </a:r>
                      <a:endParaRPr lang="en-US" sz="1050" b="1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12102124"/>
                  </a:ext>
                </a:extLst>
              </a:tr>
              <a:tr h="1604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2002</a:t>
                      </a:r>
                      <a:endParaRPr lang="en-US" sz="1000" b="0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UPM </a:t>
                      </a:r>
                      <a:r>
                        <a:rPr lang="en-US" sz="1000" u="none" strike="noStrike" dirty="0" err="1">
                          <a:effectLst/>
                        </a:rPr>
                        <a:t>Kymmene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Myllykoski</a:t>
                      </a:r>
                      <a:endParaRPr lang="en-US" sz="1000" b="0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-70</a:t>
                      </a:r>
                      <a:endParaRPr lang="en-US" sz="1000" b="0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80366878"/>
                  </a:ext>
                </a:extLst>
              </a:tr>
              <a:tr h="1604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2002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err="1">
                          <a:effectLst/>
                        </a:rPr>
                        <a:t>Stora</a:t>
                      </a:r>
                      <a:r>
                        <a:rPr lang="en-US" sz="1000" u="none" strike="noStrike" dirty="0">
                          <a:effectLst/>
                        </a:rPr>
                        <a:t> Enso Summa</a:t>
                      </a:r>
                      <a:endParaRPr lang="en-US" sz="1000" b="0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-110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08794699"/>
                  </a:ext>
                </a:extLst>
              </a:tr>
              <a:tr h="1604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2002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UPM </a:t>
                      </a:r>
                      <a:r>
                        <a:rPr lang="en-US" sz="1000" u="none" strike="noStrike" dirty="0" err="1">
                          <a:effectLst/>
                        </a:rPr>
                        <a:t>Kymmene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Kuusankoski</a:t>
                      </a:r>
                      <a:endParaRPr lang="en-US" sz="1000" b="0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-75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10012289"/>
                  </a:ext>
                </a:extLst>
              </a:tr>
              <a:tr h="1604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2004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UPM </a:t>
                      </a:r>
                      <a:r>
                        <a:rPr lang="en-US" sz="1000" u="none" strike="noStrike" dirty="0" err="1">
                          <a:effectLst/>
                        </a:rPr>
                        <a:t>Kymmene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Voikkaa</a:t>
                      </a:r>
                      <a:endParaRPr lang="en-US" sz="1000" b="0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-100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8376552"/>
                  </a:ext>
                </a:extLst>
              </a:tr>
              <a:tr h="1604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2006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UPM </a:t>
                      </a:r>
                      <a:r>
                        <a:rPr lang="en-US" sz="1000" u="none" strike="noStrike" dirty="0" err="1">
                          <a:effectLst/>
                        </a:rPr>
                        <a:t>Kymmene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Kuusankoski</a:t>
                      </a:r>
                      <a:endParaRPr lang="en-US" sz="1000" b="0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-150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0707860"/>
                  </a:ext>
                </a:extLst>
              </a:tr>
              <a:tr h="1604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2006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UPM </a:t>
                      </a:r>
                      <a:r>
                        <a:rPr lang="en-US" sz="1000" u="none" strike="noStrike" dirty="0" err="1">
                          <a:effectLst/>
                        </a:rPr>
                        <a:t>Kymmene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Voikkaa</a:t>
                      </a:r>
                      <a:endParaRPr lang="en-US" sz="1000" b="0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-150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28990718"/>
                  </a:ext>
                </a:extLst>
              </a:tr>
              <a:tr h="1604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2006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UPM </a:t>
                      </a:r>
                      <a:r>
                        <a:rPr lang="en-US" sz="1000" u="none" strike="noStrike" dirty="0" err="1">
                          <a:effectLst/>
                        </a:rPr>
                        <a:t>Kymmene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Voikkaa</a:t>
                      </a:r>
                      <a:endParaRPr lang="en-US" sz="1000" b="0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-250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72903416"/>
                  </a:ext>
                </a:extLst>
              </a:tr>
              <a:tr h="1604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2006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err="1">
                          <a:effectLst/>
                        </a:rPr>
                        <a:t>Stora</a:t>
                      </a:r>
                      <a:r>
                        <a:rPr lang="en-US" sz="1000" u="none" strike="noStrike" dirty="0">
                          <a:effectLst/>
                        </a:rPr>
                        <a:t> Enso </a:t>
                      </a:r>
                      <a:r>
                        <a:rPr lang="en-US" sz="1000" u="none" strike="noStrike" dirty="0" err="1">
                          <a:effectLst/>
                        </a:rPr>
                        <a:t>Oyj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Varkaus</a:t>
                      </a:r>
                      <a:endParaRPr lang="en-US" sz="1000" b="0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-95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05679391"/>
                  </a:ext>
                </a:extLst>
              </a:tr>
              <a:tr h="1604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2 008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Sappi Finland Kangas</a:t>
                      </a:r>
                      <a:endParaRPr lang="en-US" sz="1000" b="0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-100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80578510"/>
                  </a:ext>
                </a:extLst>
              </a:tr>
              <a:tr h="1604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2 008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err="1">
                          <a:effectLst/>
                        </a:rPr>
                        <a:t>Stora</a:t>
                      </a:r>
                      <a:r>
                        <a:rPr lang="en-US" sz="1000" u="none" strike="noStrike" dirty="0">
                          <a:effectLst/>
                        </a:rPr>
                        <a:t> Enso Summa</a:t>
                      </a:r>
                      <a:endParaRPr lang="en-US" sz="1000" b="0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-185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92922492"/>
                  </a:ext>
                </a:extLst>
              </a:tr>
              <a:tr h="1604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2 008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err="1">
                          <a:effectLst/>
                        </a:rPr>
                        <a:t>Stora</a:t>
                      </a:r>
                      <a:r>
                        <a:rPr lang="en-US" sz="1000" u="none" strike="noStrike" dirty="0">
                          <a:effectLst/>
                        </a:rPr>
                        <a:t> Enso Summa</a:t>
                      </a:r>
                      <a:endParaRPr lang="en-US" sz="1000" b="0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-230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47957597"/>
                  </a:ext>
                </a:extLst>
              </a:tr>
              <a:tr h="1604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2 008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UPM-</a:t>
                      </a:r>
                      <a:r>
                        <a:rPr lang="en-US" sz="1000" u="none" strike="noStrike" dirty="0" err="1">
                          <a:effectLst/>
                        </a:rPr>
                        <a:t>Kymmene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Kajaani</a:t>
                      </a:r>
                      <a:endParaRPr lang="en-US" sz="1000" b="0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-240</a:t>
                      </a:r>
                      <a:endParaRPr lang="en-US" sz="1000" b="0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35753010"/>
                  </a:ext>
                </a:extLst>
              </a:tr>
              <a:tr h="1604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2 008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err="1">
                          <a:effectLst/>
                        </a:rPr>
                        <a:t>Stora</a:t>
                      </a:r>
                      <a:r>
                        <a:rPr lang="en-US" sz="1000" u="none" strike="noStrike" dirty="0">
                          <a:effectLst/>
                        </a:rPr>
                        <a:t> Enso </a:t>
                      </a:r>
                      <a:r>
                        <a:rPr lang="en-US" sz="1000" u="none" strike="noStrike" dirty="0" err="1">
                          <a:effectLst/>
                        </a:rPr>
                        <a:t>Anjala</a:t>
                      </a:r>
                      <a:endParaRPr lang="en-US" sz="1000" b="0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-120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01296157"/>
                  </a:ext>
                </a:extLst>
              </a:tr>
              <a:tr h="1604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2 008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UPM-</a:t>
                      </a:r>
                      <a:r>
                        <a:rPr lang="en-US" sz="1000" u="none" strike="noStrike" dirty="0" err="1">
                          <a:effectLst/>
                        </a:rPr>
                        <a:t>Kymmene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Kajaani</a:t>
                      </a:r>
                      <a:endParaRPr lang="en-US" sz="1000" b="0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-170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99604107"/>
                  </a:ext>
                </a:extLst>
              </a:tr>
              <a:tr h="1604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2 008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UPM-</a:t>
                      </a:r>
                      <a:r>
                        <a:rPr lang="en-US" sz="1000" u="none" strike="noStrike" dirty="0" err="1">
                          <a:effectLst/>
                        </a:rPr>
                        <a:t>Kymmene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Kajaani</a:t>
                      </a:r>
                      <a:endParaRPr lang="en-US" sz="1000" b="0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-230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64492817"/>
                  </a:ext>
                </a:extLst>
              </a:tr>
              <a:tr h="1604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2 010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Sappi Finland Kangas</a:t>
                      </a:r>
                      <a:endParaRPr lang="en-US" sz="1000" b="0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-230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03392173"/>
                  </a:ext>
                </a:extLst>
              </a:tr>
              <a:tr h="1604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2 010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err="1">
                          <a:effectLst/>
                        </a:rPr>
                        <a:t>Stora</a:t>
                      </a:r>
                      <a:r>
                        <a:rPr lang="en-US" sz="1000" u="none" strike="noStrike" dirty="0">
                          <a:effectLst/>
                        </a:rPr>
                        <a:t> Enso </a:t>
                      </a:r>
                      <a:r>
                        <a:rPr lang="en-US" sz="1000" u="none" strike="noStrike" dirty="0" err="1">
                          <a:effectLst/>
                        </a:rPr>
                        <a:t>Kaukopää</a:t>
                      </a:r>
                      <a:endParaRPr lang="en-US" sz="1000" b="0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-215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77628374"/>
                  </a:ext>
                </a:extLst>
              </a:tr>
              <a:tr h="1604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2 010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err="1">
                          <a:effectLst/>
                        </a:rPr>
                        <a:t>Stora</a:t>
                      </a:r>
                      <a:r>
                        <a:rPr lang="en-US" sz="1000" u="none" strike="noStrike" dirty="0">
                          <a:effectLst/>
                        </a:rPr>
                        <a:t> Enso </a:t>
                      </a:r>
                      <a:r>
                        <a:rPr lang="en-US" sz="1000" u="none" strike="noStrike" dirty="0" err="1">
                          <a:effectLst/>
                        </a:rPr>
                        <a:t>Varkaus</a:t>
                      </a:r>
                      <a:endParaRPr lang="en-US" sz="1000" b="0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-85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95667819"/>
                  </a:ext>
                </a:extLst>
              </a:tr>
              <a:tr h="1604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2 010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err="1">
                          <a:effectLst/>
                        </a:rPr>
                        <a:t>Metsä</a:t>
                      </a:r>
                      <a:r>
                        <a:rPr lang="en-US" sz="1000" u="none" strike="noStrike" dirty="0">
                          <a:effectLst/>
                        </a:rPr>
                        <a:t> Group </a:t>
                      </a:r>
                      <a:r>
                        <a:rPr lang="en-US" sz="1000" u="none" strike="noStrike" dirty="0" err="1">
                          <a:effectLst/>
                        </a:rPr>
                        <a:t>Simpele</a:t>
                      </a:r>
                      <a:endParaRPr lang="en-US" sz="1000" b="0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-55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85635927"/>
                  </a:ext>
                </a:extLst>
              </a:tr>
              <a:tr h="1604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2 010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err="1">
                          <a:effectLst/>
                        </a:rPr>
                        <a:t>Stora</a:t>
                      </a:r>
                      <a:r>
                        <a:rPr lang="en-US" sz="1000" u="none" strike="noStrike" dirty="0">
                          <a:effectLst/>
                        </a:rPr>
                        <a:t> Enso </a:t>
                      </a:r>
                      <a:r>
                        <a:rPr lang="en-US" sz="1000" u="none" strike="noStrike" dirty="0" err="1">
                          <a:effectLst/>
                        </a:rPr>
                        <a:t>Varkaus</a:t>
                      </a:r>
                      <a:endParaRPr lang="en-US" sz="1000" b="0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-210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37091912"/>
                  </a:ext>
                </a:extLst>
              </a:tr>
              <a:tr h="1604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2 011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err="1">
                          <a:effectLst/>
                        </a:rPr>
                        <a:t>Metsä</a:t>
                      </a:r>
                      <a:r>
                        <a:rPr lang="en-US" sz="1000" u="none" strike="noStrike" dirty="0">
                          <a:effectLst/>
                        </a:rPr>
                        <a:t> Group </a:t>
                      </a:r>
                      <a:r>
                        <a:rPr lang="en-US" sz="1000" u="none" strike="noStrike" dirty="0" err="1">
                          <a:effectLst/>
                        </a:rPr>
                        <a:t>Äänekoski</a:t>
                      </a:r>
                      <a:endParaRPr lang="en-US" sz="1000" b="0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-200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92862041"/>
                  </a:ext>
                </a:extLst>
              </a:tr>
              <a:tr h="1604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2 011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UPM-</a:t>
                      </a:r>
                      <a:r>
                        <a:rPr lang="en-US" sz="1000" u="none" strike="noStrike" dirty="0" err="1">
                          <a:effectLst/>
                        </a:rPr>
                        <a:t>Kymmene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Myllykoski</a:t>
                      </a:r>
                      <a:endParaRPr lang="en-US" sz="1000" b="0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-220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39395707"/>
                  </a:ext>
                </a:extLst>
              </a:tr>
              <a:tr h="1604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2 012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UPM-</a:t>
                      </a:r>
                      <a:r>
                        <a:rPr lang="en-US" sz="1000" u="none" strike="noStrike" dirty="0" err="1">
                          <a:effectLst/>
                        </a:rPr>
                        <a:t>Kymmene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Myllykoski</a:t>
                      </a:r>
                      <a:endParaRPr lang="en-US" sz="1000" b="0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-230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72127721"/>
                  </a:ext>
                </a:extLst>
              </a:tr>
              <a:tr h="1604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2 012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UPM-</a:t>
                      </a:r>
                      <a:r>
                        <a:rPr lang="en-US" sz="1000" u="none" strike="noStrike" dirty="0" err="1">
                          <a:effectLst/>
                        </a:rPr>
                        <a:t>Kymmene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Myllykoski</a:t>
                      </a:r>
                      <a:endParaRPr lang="en-US" sz="1000" b="0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-145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5155588"/>
                  </a:ext>
                </a:extLst>
              </a:tr>
              <a:tr h="1604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2 013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UPM-</a:t>
                      </a:r>
                      <a:r>
                        <a:rPr lang="en-US" sz="1000" u="none" strike="noStrike" dirty="0" err="1">
                          <a:effectLst/>
                        </a:rPr>
                        <a:t>Kymmene</a:t>
                      </a:r>
                      <a:r>
                        <a:rPr lang="en-US" sz="1000" u="none" strike="noStrike" dirty="0">
                          <a:effectLst/>
                        </a:rPr>
                        <a:t> Rauma</a:t>
                      </a:r>
                      <a:endParaRPr lang="en-US" sz="1000" b="0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-255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49270039"/>
                  </a:ext>
                </a:extLst>
              </a:tr>
              <a:tr h="1604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2 014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err="1">
                          <a:effectLst/>
                        </a:rPr>
                        <a:t>Stora</a:t>
                      </a:r>
                      <a:r>
                        <a:rPr lang="en-US" sz="1000" u="none" strike="noStrike" dirty="0">
                          <a:effectLst/>
                        </a:rPr>
                        <a:t> Enso </a:t>
                      </a:r>
                      <a:r>
                        <a:rPr lang="en-US" sz="1000" u="none" strike="noStrike" dirty="0" err="1">
                          <a:effectLst/>
                        </a:rPr>
                        <a:t>Veitsiluoto</a:t>
                      </a:r>
                      <a:endParaRPr lang="en-US" sz="1000" b="0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-190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82029022"/>
                  </a:ext>
                </a:extLst>
              </a:tr>
              <a:tr h="1604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2 015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UPM </a:t>
                      </a:r>
                      <a:r>
                        <a:rPr lang="en-US" sz="1000" u="none" strike="noStrike" dirty="0" err="1">
                          <a:effectLst/>
                        </a:rPr>
                        <a:t>Jämsä</a:t>
                      </a:r>
                      <a:endParaRPr lang="en-US" sz="1000" b="0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-263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90102"/>
                  </a:ext>
                </a:extLst>
              </a:tr>
              <a:tr h="1604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2 015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UPM </a:t>
                      </a:r>
                      <a:r>
                        <a:rPr lang="en-US" sz="1000" u="none" strike="noStrike" dirty="0" err="1">
                          <a:effectLst/>
                        </a:rPr>
                        <a:t>Kaukas</a:t>
                      </a:r>
                      <a:endParaRPr lang="en-US" sz="1000" b="0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-263</a:t>
                      </a:r>
                      <a:endParaRPr lang="en-US" sz="1000" b="0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78249467"/>
                  </a:ext>
                </a:extLst>
              </a:tr>
              <a:tr h="1604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2 016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err="1">
                          <a:effectLst/>
                        </a:rPr>
                        <a:t>Metsä</a:t>
                      </a:r>
                      <a:r>
                        <a:rPr lang="en-US" sz="1000" u="none" strike="noStrike" dirty="0">
                          <a:effectLst/>
                        </a:rPr>
                        <a:t> Group </a:t>
                      </a:r>
                      <a:r>
                        <a:rPr lang="en-US" sz="1000" u="none" strike="noStrike" dirty="0" err="1">
                          <a:effectLst/>
                        </a:rPr>
                        <a:t>Kyro</a:t>
                      </a:r>
                      <a:endParaRPr lang="en-US" sz="1000" b="0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-105</a:t>
                      </a:r>
                      <a:endParaRPr lang="en-US" sz="1000" b="0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54915466"/>
                  </a:ext>
                </a:extLst>
              </a:tr>
              <a:tr h="1604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2 019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UPM-</a:t>
                      </a:r>
                      <a:r>
                        <a:rPr lang="en-US" sz="1000" u="none" strike="noStrike" dirty="0" err="1">
                          <a:effectLst/>
                        </a:rPr>
                        <a:t>Kymmene</a:t>
                      </a:r>
                      <a:r>
                        <a:rPr lang="en-US" sz="1000" u="none" strike="noStrike" dirty="0">
                          <a:effectLst/>
                        </a:rPr>
                        <a:t> Rauma</a:t>
                      </a:r>
                      <a:endParaRPr lang="en-US" sz="1000" b="0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-265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17778424"/>
                  </a:ext>
                </a:extLst>
              </a:tr>
              <a:tr h="1604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2 020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err="1">
                          <a:effectLst/>
                        </a:rPr>
                        <a:t>Stora</a:t>
                      </a:r>
                      <a:r>
                        <a:rPr lang="en-US" sz="1000" u="none" strike="noStrike" dirty="0">
                          <a:effectLst/>
                        </a:rPr>
                        <a:t> Enso Oulu</a:t>
                      </a:r>
                      <a:endParaRPr lang="en-US" sz="1000" b="0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-1 100</a:t>
                      </a:r>
                      <a:endParaRPr lang="en-US" sz="1000" b="0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75514512"/>
                  </a:ext>
                </a:extLst>
              </a:tr>
              <a:tr h="1604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2 020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UPM-</a:t>
                      </a:r>
                      <a:r>
                        <a:rPr lang="en-US" sz="1000" u="none" strike="noStrike" dirty="0" err="1">
                          <a:effectLst/>
                        </a:rPr>
                        <a:t>Kymmene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Kaipola</a:t>
                      </a:r>
                      <a:endParaRPr lang="en-US" sz="1000" b="0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-451</a:t>
                      </a:r>
                      <a:endParaRPr lang="en-US" sz="1000" b="0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66436254"/>
                  </a:ext>
                </a:extLst>
              </a:tr>
              <a:tr h="1604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2 022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err="1">
                          <a:effectLst/>
                        </a:rPr>
                        <a:t>Stora</a:t>
                      </a:r>
                      <a:r>
                        <a:rPr lang="en-US" sz="1000" u="none" strike="noStrike" dirty="0">
                          <a:effectLst/>
                        </a:rPr>
                        <a:t> Enso </a:t>
                      </a:r>
                      <a:r>
                        <a:rPr lang="en-US" sz="1000" u="none" strike="noStrike" dirty="0" err="1">
                          <a:effectLst/>
                        </a:rPr>
                        <a:t>Veitsiluoto</a:t>
                      </a:r>
                      <a:endParaRPr lang="en-US" sz="1000" b="0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-560</a:t>
                      </a:r>
                      <a:endParaRPr lang="en-US" sz="1000" b="0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26183863"/>
                  </a:ext>
                </a:extLst>
              </a:tr>
              <a:tr h="1604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2 022</a:t>
                      </a:r>
                      <a:endParaRPr lang="en-US" sz="1000" b="0" i="0" u="none" strike="noStrike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err="1">
                          <a:effectLst/>
                        </a:rPr>
                        <a:t>Stora</a:t>
                      </a:r>
                      <a:r>
                        <a:rPr lang="en-US" sz="1000" u="none" strike="noStrike" dirty="0">
                          <a:effectLst/>
                        </a:rPr>
                        <a:t> Enso </a:t>
                      </a:r>
                      <a:r>
                        <a:rPr lang="en-US" sz="1000" u="none" strike="noStrike" dirty="0" err="1">
                          <a:effectLst/>
                        </a:rPr>
                        <a:t>Veitsiluoto</a:t>
                      </a:r>
                      <a:endParaRPr lang="en-US" sz="1000" b="0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-260</a:t>
                      </a:r>
                      <a:endParaRPr lang="en-US" sz="1000" b="0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27092056"/>
                  </a:ext>
                </a:extLst>
              </a:tr>
              <a:tr h="1604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effectLst/>
                        </a:rPr>
                        <a:t>Yhteensä</a:t>
                      </a:r>
                      <a:endParaRPr lang="en-US" sz="1000" b="1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34</a:t>
                      </a:r>
                      <a:endParaRPr lang="en-US" sz="1000" b="1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-7 577</a:t>
                      </a:r>
                      <a:endParaRPr lang="en-US" sz="1000" b="1" i="0" u="none" strike="noStrike" dirty="0">
                        <a:solidFill>
                          <a:srgbClr val="59594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85858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931345"/>
      </p:ext>
    </p:extLst>
  </p:cSld>
  <p:clrMapOvr>
    <a:masterClrMapping/>
  </p:clrMapOvr>
</p:sld>
</file>

<file path=ppt/theme/theme1.xml><?xml version="1.0" encoding="utf-8"?>
<a:theme xmlns:a="http://schemas.openxmlformats.org/drawingml/2006/main" name="Tekstikalvopohja">
  <a:themeElements>
    <a:clrScheme name="MT viralliset värit">
      <a:dk1>
        <a:srgbClr val="59594A"/>
      </a:dk1>
      <a:lt1>
        <a:sysClr val="window" lastClr="FFFFFF"/>
      </a:lt1>
      <a:dk2>
        <a:srgbClr val="85B526"/>
      </a:dk2>
      <a:lt2>
        <a:srgbClr val="EDEDED"/>
      </a:lt2>
      <a:accent1>
        <a:srgbClr val="85B526"/>
      </a:accent1>
      <a:accent2>
        <a:srgbClr val="59594A"/>
      </a:accent2>
      <a:accent3>
        <a:srgbClr val="EF7D00"/>
      </a:accent3>
      <a:accent4>
        <a:srgbClr val="0F72A2"/>
      </a:accent4>
      <a:accent5>
        <a:srgbClr val="E8548D"/>
      </a:accent5>
      <a:accent6>
        <a:srgbClr val="000000"/>
      </a:accent6>
      <a:hlink>
        <a:srgbClr val="59594A"/>
      </a:hlink>
      <a:folHlink>
        <a:srgbClr val="87878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accent1">
                <a:tint val="100000"/>
                <a:shade val="100000"/>
                <a:satMod val="130000"/>
              </a:schemeClr>
            </a:gs>
            <a:gs pos="100000">
              <a:schemeClr val="accent1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/>
      </a:spPr>
      <a:bodyPr rtlCol="0" anchor="ctr"/>
      <a:lstStyle>
        <a:defPPr algn="ctr">
          <a:defRPr sz="21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etsäteollisuus_pohja.potx" id="{129246FA-D1D5-4E72-BBA9-ED340AD00B2C}" vid="{25B5EA3A-6E16-4E0A-BB4F-3B2F4B4546F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metsäteollisuus_pohja</Template>
  <TotalTime>0</TotalTime>
  <Words>242</Words>
  <Application>Microsoft Office PowerPoint</Application>
  <PresentationFormat>Laajakuva</PresentationFormat>
  <Paragraphs>111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Tekstikalvopohja</vt:lpstr>
      <vt:lpstr>Vuosina 2002-2022 Suomessa suljetut paino- ja kirjoituspaperikoneet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Vuosina 2002-2022 Suomessa suljetut paino- ja kirjoituspaperikoneet</dc:title>
  <dc:creator/>
  <cp:keywords/>
  <cp:lastModifiedBy/>
  <cp:revision>1</cp:revision>
  <dcterms:created xsi:type="dcterms:W3CDTF">2021-04-20T11:11:14Z</dcterms:created>
  <dcterms:modified xsi:type="dcterms:W3CDTF">2021-04-20T11:17:00Z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398.83.06.203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metsäteollisuus_pohja.potx</vt:lpwstr>
  </property>
  <property fmtid="{D5CDD505-2E9C-101B-9397-08002B2CF9AE}" pid="6" name="dvDefinition">
    <vt:lpwstr>252 (dd_default.xml)</vt:lpwstr>
  </property>
  <property fmtid="{D5CDD505-2E9C-101B-9397-08002B2CF9AE}" pid="7" name="dvDefinitionID">
    <vt:lpwstr>252</vt:lpwstr>
  </property>
  <property fmtid="{D5CDD505-2E9C-101B-9397-08002B2CF9AE}" pid="8" name="dvContentFile">
    <vt:lpwstr>dd_default.xml</vt:lpwstr>
  </property>
  <property fmtid="{D5CDD505-2E9C-101B-9397-08002B2CF9AE}" pid="9" name="dvGlobalVerID">
    <vt:lpwstr>398.90.05.206</vt:lpwstr>
  </property>
  <property fmtid="{D5CDD505-2E9C-101B-9397-08002B2CF9AE}" pid="10" name="dvDefinitionVersion">
    <vt:lpwstr>1.0 / 5.12.2019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0</vt:lpwstr>
  </property>
  <property fmtid="{D5CDD505-2E9C-101B-9397-08002B2CF9AE}" pid="15" name="dvDateExist">
    <vt:lpwstr>-1</vt:lpwstr>
  </property>
  <property fmtid="{D5CDD505-2E9C-101B-9397-08002B2CF9AE}" pid="16" name="dvCategory">
    <vt:lpwstr>29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>METE</vt:lpwstr>
  </property>
  <property fmtid="{D5CDD505-2E9C-101B-9397-08002B2CF9AE}" pid="21" name="dvSite">
    <vt:lpwstr>Yleinen</vt:lpwstr>
  </property>
  <property fmtid="{D5CDD505-2E9C-101B-9397-08002B2CF9AE}" pid="22" name="dvNumbering">
    <vt:lpwstr>0</vt:lpwstr>
  </property>
  <property fmtid="{D5CDD505-2E9C-101B-9397-08002B2CF9AE}" pid="23" name="dvDUname">
    <vt:lpwstr/>
  </property>
  <property fmtid="{D5CDD505-2E9C-101B-9397-08002B2CF9AE}" pid="24" name="dvDUdepartment">
    <vt:lpwstr/>
  </property>
  <property fmtid="{D5CDD505-2E9C-101B-9397-08002B2CF9AE}" pid="25" name="dvDate_Page">
    <vt:lpwstr>0</vt:lpwstr>
  </property>
  <property fmtid="{D5CDD505-2E9C-101B-9397-08002B2CF9AE}" pid="26" name="dvAuthor">
    <vt:lpwstr/>
  </property>
  <property fmtid="{D5CDD505-2E9C-101B-9397-08002B2CF9AE}" pid="27" name="dvAuthor_Page">
    <vt:lpwstr>0</vt:lpwstr>
  </property>
  <property fmtid="{D5CDD505-2E9C-101B-9397-08002B2CF9AE}" pid="28" name="dvSectorExist">
    <vt:lpwstr>0</vt:lpwstr>
  </property>
  <property fmtid="{D5CDD505-2E9C-101B-9397-08002B2CF9AE}" pid="29" name="dvSector">
    <vt:lpwstr/>
  </property>
  <property fmtid="{D5CDD505-2E9C-101B-9397-08002B2CF9AE}" pid="30" name="dvLahde">
    <vt:lpwstr>0</vt:lpwstr>
  </property>
  <property fmtid="{D5CDD505-2E9C-101B-9397-08002B2CF9AE}" pid="31" name="dvLahdetext">
    <vt:lpwstr>Metsäteollisuus ry ja AFRY</vt:lpwstr>
  </property>
  <property fmtid="{D5CDD505-2E9C-101B-9397-08002B2CF9AE}" pid="32" name="Owner">
    <vt:lpwstr/>
  </property>
</Properties>
</file>