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8770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236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%20yhteens&#228;%20-%20p&#228;&#228;st&#246;t%20tonnia%20kohden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894224825992305E-2"/>
          <c:y val="1.0758184917406759E-2"/>
          <c:w val="0.72521727446185269"/>
          <c:h val="0.922293240388751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5BD26"/>
            </a:solidFill>
          </c:spPr>
          <c:invertIfNegative val="0"/>
          <c:dLbls>
            <c:dLbl>
              <c:idx val="3"/>
              <c:layout>
                <c:manualLayout>
                  <c:x val="1.3655101985971889E-3"/>
                  <c:y val="7.65874529401516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75-4ECB-8062-CC0B9DC58C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Laskenta!$A$29:$A$38</c:f>
              <c:strCache>
                <c:ptCount val="10"/>
                <c:pt idx="0">
                  <c:v>Kaatopaikkajätteet</c:v>
                </c:pt>
                <c:pt idx="1">
                  <c:v>Fossiilinen hiilidioksidi (CO2) *</c:v>
                </c:pt>
                <c:pt idx="2">
                  <c:v>Hiukkaset</c:v>
                </c:pt>
                <c:pt idx="3">
                  <c:v>Hajurikkiyhdisteet (TRS)</c:v>
                </c:pt>
                <c:pt idx="4">
                  <c:v>Typenoksidit (NOx)</c:v>
                </c:pt>
                <c:pt idx="5">
                  <c:v>Jäteveden määrä</c:v>
                </c:pt>
                <c:pt idx="6">
                  <c:v>Orgaaniset klooriyhdisteet (AOX)</c:v>
                </c:pt>
                <c:pt idx="7">
                  <c:v>Typpi (N)</c:v>
                </c:pt>
                <c:pt idx="8">
                  <c:v>Fosfori (P)</c:v>
                </c:pt>
                <c:pt idx="9">
                  <c:v>Kemiallinen hapenkulutus (COD)</c:v>
                </c:pt>
              </c:strCache>
            </c:strRef>
          </c:cat>
          <c:val>
            <c:numRef>
              <c:f>Laskenta!$B$29:$B$38</c:f>
              <c:numCache>
                <c:formatCode>0%</c:formatCode>
                <c:ptCount val="10"/>
                <c:pt idx="0">
                  <c:v>-0.9569624235395926</c:v>
                </c:pt>
                <c:pt idx="1">
                  <c:v>-0.80564584075952073</c:v>
                </c:pt>
                <c:pt idx="2">
                  <c:v>-0.90129703707280084</c:v>
                </c:pt>
                <c:pt idx="3">
                  <c:v>-0.9676350112618175</c:v>
                </c:pt>
                <c:pt idx="4">
                  <c:v>-0.31361583784975289</c:v>
                </c:pt>
                <c:pt idx="5">
                  <c:v>-0.55161790710909875</c:v>
                </c:pt>
                <c:pt idx="6">
                  <c:v>-0.90701104885223394</c:v>
                </c:pt>
                <c:pt idx="7">
                  <c:v>-0.50498799894107704</c:v>
                </c:pt>
                <c:pt idx="8">
                  <c:v>-0.82773746890972899</c:v>
                </c:pt>
                <c:pt idx="9">
                  <c:v>-0.70393822235885128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5-4ECB-8062-CC0B9DC58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5118584"/>
        <c:axId val="655118976"/>
      </c:barChart>
      <c:catAx>
        <c:axId val="655118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high"/>
        <c:crossAx val="655118976"/>
        <c:crosses val="autoZero"/>
        <c:auto val="1"/>
        <c:lblAlgn val="ctr"/>
        <c:lblOffset val="100"/>
        <c:noMultiLvlLbl val="0"/>
      </c:catAx>
      <c:valAx>
        <c:axId val="655118976"/>
        <c:scaling>
          <c:orientation val="minMax"/>
          <c:min val="-1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65511858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0.33276</cdr:x>
      <cdr:y>0.01175</cdr:y>
    </cdr:from>
    <cdr:to>
      <cdr:x>0.7756</cdr:x>
      <cdr:y>0.06136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390263E7-1542-47C5-B5B4-E9374C6C5A63}"/>
            </a:ext>
          </a:extLst>
        </cdr:cNvPr>
        <cdr:cNvSpPr txBox="1"/>
      </cdr:nvSpPr>
      <cdr:spPr>
        <a:xfrm xmlns:a="http://schemas.openxmlformats.org/drawingml/2006/main">
          <a:off x="3095625" y="71438"/>
          <a:ext cx="4119563" cy="301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fi-FI" sz="120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21.5.2025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21.5.2025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3.6.2024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61678316-01A8-05A8-9352-9774DA99687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09DF3579-04CD-62FA-3B50-76888669B56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41BED10A-94F3-FDF2-FEF4-BEDB9605EEA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3" name="d_lahde">
            <a:extLst>
              <a:ext uri="{FF2B5EF4-FFF2-40B4-BE49-F238E27FC236}">
                <a16:creationId xmlns:a16="http://schemas.microsoft.com/office/drawing/2014/main" id="{510495C5-9988-16A3-07F9-5D2427AC706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C8B07AC6-1F9D-2AC0-2A5A-AEA63CBE960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7B562C67-F257-11BE-E4A6-BAEC66FD00E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DFE38294-22C7-F382-D633-E38D7F9C77A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FBB0ECFF-8343-1E39-BAC9-9DB4389B378E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>
            <a:extLst>
              <a:ext uri="{FF2B5EF4-FFF2-40B4-BE49-F238E27FC236}">
                <a16:creationId xmlns:a16="http://schemas.microsoft.com/office/drawing/2014/main" id="{A0154E95-CEA5-D1B6-8C68-1EB6F587357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21.5.2025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2B92C3EF-B985-79B8-E809-A9291C64C9E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06906CE4-EFB0-3822-BD43-E4D94AD5691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1A94BF2-60A5-BCCA-F0B3-48D65E868B7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765EF7DF-5D2D-48F0-2403-2802EC133449}"/>
              </a:ext>
            </a:extLst>
          </p:cNvPr>
          <p:cNvSpPr txBox="1"/>
          <p:nvPr/>
        </p:nvSpPr>
        <p:spPr>
          <a:xfrm>
            <a:off x="8130129" y="17583"/>
            <a:ext cx="4053079" cy="6820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535C1A2-C87C-CD1E-2833-4C67547C6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8085" y="1019908"/>
            <a:ext cx="3665478" cy="5396476"/>
          </a:xfrm>
        </p:spPr>
        <p:txBody>
          <a:bodyPr>
            <a:normAutofit/>
          </a:bodyPr>
          <a:lstStyle/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2400" dirty="0">
                <a:solidFill>
                  <a:schemeClr val="bg1"/>
                </a:solidFill>
              </a:rPr>
              <a:t>Metsäteollisuuden pitkäjänteinen ympäristötyö on johtanut merkittäviin päästövähennyksiin.</a:t>
            </a:r>
          </a:p>
          <a:p>
            <a:pPr algn="ctr"/>
            <a:endParaRPr lang="fi-FI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2400" dirty="0">
                <a:solidFill>
                  <a:schemeClr val="bg1"/>
                </a:solidFill>
              </a:rPr>
              <a:t>Ympäristönsuojelun tavoitteena on jatkuva parantaminen kustannustehokkain keinoin.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5F44FA7-B4A6-33CE-08B3-95552421B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5C11E56-BDC7-0D2F-9475-B0675F4C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4" y="361054"/>
            <a:ext cx="7729966" cy="900000"/>
          </a:xfrm>
        </p:spPr>
        <p:txBody>
          <a:bodyPr/>
          <a:lstStyle/>
          <a:p>
            <a:r>
              <a:rPr lang="fi-FI" dirty="0"/>
              <a:t>Massa- ja paperiteollisuuden tuotantoon suhteutetut päästövähenemät 2024 verrattuna vuoteen 1992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3868C93-12B0-9D73-0BF9-4AD3CC38FBD0}"/>
              </a:ext>
            </a:extLst>
          </p:cNvPr>
          <p:cNvSpPr/>
          <p:nvPr/>
        </p:nvSpPr>
        <p:spPr>
          <a:xfrm>
            <a:off x="6460256" y="6307848"/>
            <a:ext cx="1678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* Vertailu vuoteen 1990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60413" y="1439863"/>
          <a:ext cx="729932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010235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isuus xmlns="ef951191-0735-4209-8ad3-b68d2047c347">Julkinen</Julkisuus>
    <Kontaktihenkil_x00f6_ xmlns="ef951191-0735-4209-8ad3-b68d2047c347">
      <UserInfo>
        <DisplayName/>
        <AccountId xsi:nil="true"/>
        <AccountType/>
      </UserInfo>
    </Kontaktihenkil_x00f6_>
    <Kieli xmlns="ef951191-0735-4209-8ad3-b68d2047c347">FI</Kieli>
    <Teollisuudenala xmlns="ef951191-0735-4209-8ad3-b68d2047c347">Ympäristö</Teollisuudenala>
    <Luokka xmlns="ef951191-0735-4209-8ad3-b68d2047c347">Päästöt yhteensä</Luokk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B9022CECE8040861A459CA598474C" ma:contentTypeVersion="8" ma:contentTypeDescription="Create a new document." ma:contentTypeScope="" ma:versionID="6b011fa7317ed5545ae6be7078722762">
  <xsd:schema xmlns:xsd="http://www.w3.org/2001/XMLSchema" xmlns:xs="http://www.w3.org/2001/XMLSchema" xmlns:p="http://schemas.microsoft.com/office/2006/metadata/properties" xmlns:ns2="ef951191-0735-4209-8ad3-b68d2047c347" targetNamespace="http://schemas.microsoft.com/office/2006/metadata/properties" ma:root="true" ma:fieldsID="88dc4e1ca76616bb3d88855508165e6c" ns2:_="">
    <xsd:import namespace="ef951191-0735-4209-8ad3-b68d2047c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Julkisuus" minOccurs="0"/>
                <xsd:element ref="ns2:Teollisuudenala" minOccurs="0"/>
                <xsd:element ref="ns2:Luokka" minOccurs="0"/>
                <xsd:element ref="ns2:Kieli" minOccurs="0"/>
                <xsd:element ref="ns2:Kontakti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1191-0735-4209-8ad3-b68d2047c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Julkisuus" ma:index="10" nillable="true" ma:displayName="Julkisuus" ma:format="Dropdown" ma:internalName="Julkisuus">
      <xsd:simpleType>
        <xsd:restriction base="dms:Choice">
          <xsd:enumeration value="Julkinen"/>
          <xsd:enumeration value="Sidosryhmä-kaikki"/>
        </xsd:restriction>
      </xsd:simpleType>
    </xsd:element>
    <xsd:element name="Teollisuudenala" ma:index="11" nillable="true" ma:displayName="Tilastoalue" ma:format="Dropdown" ma:internalName="Teollisuudenala">
      <xsd:simpleType>
        <xsd:restriction base="dms:Choice">
          <xsd:enumeration value="Energia ja Logistiikka"/>
          <xsd:enumeration value="Levyteollisuus"/>
          <xsd:enumeration value="Massa- ja paperiteollisuus"/>
          <xsd:enumeration value="Metsäteollisuus"/>
          <xsd:enumeration value="Metsävarat ja puuraaka-aine"/>
          <xsd:enumeration value="Muu puutuoteteollisuus ja rakentaminen"/>
          <xsd:enumeration value="Puukauppa Suomessa"/>
          <xsd:enumeration value="Sahateollisuus"/>
          <xsd:enumeration value="Työmarkkinat"/>
          <xsd:enumeration value="Ympäristö"/>
        </xsd:restriction>
      </xsd:simpleType>
    </xsd:element>
    <xsd:element name="Luokka" ma:index="12" nillable="true" ma:displayName="Aihealue" ma:format="Dropdown" ma:internalName="Luokka">
      <xsd:simpleType>
        <xsd:restriction base="dms:Choice">
          <xsd:enumeration value="Esityskalvoja"/>
          <xsd:enumeration value="Investoinnit"/>
          <xsd:enumeration value="Yritykset ja tuotantolaitokset"/>
          <xsd:enumeration value="Työvoima"/>
          <xsd:enumeration value="Työaika ja poissaolot"/>
          <xsd:enumeration value="Palkat ja työvoimakustannukset"/>
          <xsd:enumeration value="Koulutus"/>
          <xsd:enumeration value="Tuotanto"/>
          <xsd:enumeration value="Varastot"/>
          <xsd:enumeration value="Ostomäärät energiapuu"/>
          <xsd:enumeration value="Puukauppa Suomessa"/>
          <xsd:enumeration value="Ostomäärät metsäkeskuksittain"/>
          <xsd:enumeration value="Ostomäärät Tukki-Kuitu"/>
          <xsd:enumeration value="Kantohinnat alueittain"/>
          <xsd:enumeration value="Keräyspaperi"/>
          <xsd:enumeration value="Rakentaminen"/>
          <xsd:enumeration value="Vienti ja tuonti"/>
          <xsd:enumeration value="Kulutus ja kysyntä"/>
          <xsd:enumeration value="Eurooppa ja maailma"/>
          <xsd:enumeration value="Kansainväliset vertailut"/>
          <xsd:enumeration value="Maailman puusepänteollisuus"/>
          <xsd:enumeration value="Talous ja suhdanteet"/>
          <xsd:enumeration value="Merkitys Suomessa"/>
          <xsd:enumeration value="Hinnat"/>
          <xsd:enumeration value="Market Info"/>
          <xsd:enumeration value="Bioenergia &amp; puupolttoaineet"/>
          <xsd:enumeration value="Biojalostamot"/>
          <xsd:enumeration value="Energia"/>
          <xsd:enumeration value="Metsäteollisuuden energia"/>
          <xsd:enumeration value="Logistiikka"/>
          <xsd:enumeration value="Puukustannukset"/>
          <xsd:enumeration value="Puunkäyttö ja tuontipuu"/>
          <xsd:enumeration value="Puuvarastot"/>
          <xsd:enumeration value="Suomen metsävarat"/>
          <xsd:enumeration value="Maailman metsävarat"/>
          <xsd:enumeration value="Itämeren alueen metsävarat"/>
          <xsd:enumeration value="Tuontipuu kuukausittain"/>
          <xsd:enumeration value="Ympäristönsuojelukustannukset"/>
          <xsd:enumeration value="Materiaalitehokkuus metsäteollisuudessa"/>
          <xsd:enumeration value="Päästöt ilmaan"/>
          <xsd:enumeration value="Päästöt veteen"/>
          <xsd:enumeration value="Päästöt yhteensä"/>
          <xsd:enumeration value="Muut raaka-aineet"/>
        </xsd:restriction>
      </xsd:simpleType>
    </xsd:element>
    <xsd:element name="Kieli" ma:index="13" nillable="true" ma:displayName="Kieli" ma:format="Dropdown" ma:internalName="Kieli">
      <xsd:simpleType>
        <xsd:restriction base="dms:Choice">
          <xsd:enumeration value="FI"/>
          <xsd:enumeration value="EN"/>
        </xsd:restriction>
      </xsd:simpleType>
    </xsd:element>
    <xsd:element name="Kontaktihenkil_x00f6_" ma:index="14" nillable="true" ma:displayName="Kontaktihenkilö" ma:format="Dropdown" ma:list="UserInfo" ma:SharePointGroup="0" ma:internalName="Kontaktihenkil_x00f6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11D53D-F9A1-4A8C-8E9E-039B985E0112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ef951191-0735-4209-8ad3-b68d2047c3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2B528-38F4-4BC3-8A28-5ACD3893D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6ECDC1-80CC-4406-9611-A50312A13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51191-0735-4209-8ad3-b68d2047c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18</TotalTime>
  <Words>32</Words>
  <Application>Microsoft Office PowerPoint</Application>
  <PresentationFormat>Laajakuva</PresentationFormat>
  <Paragraphs>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Tekstikalvopohja</vt:lpstr>
      <vt:lpstr>Massa- ja paperiteollisuuden tuotantoon suhteutetut päästövähenemät 2024 verrattuna vuoteen 1992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Tuotantoon suhteutetut päästövähenemät </dc:title>
  <dc:creator/>
  <cp:keywords/>
  <cp:lastModifiedBy>Huhtala-Hedman Ville</cp:lastModifiedBy>
  <cp:revision>3</cp:revision>
  <dcterms:created xsi:type="dcterms:W3CDTF">2020-08-06T15:55:38Z</dcterms:created>
  <dcterms:modified xsi:type="dcterms:W3CDTF">2025-05-21T10:51:01Z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Marjukka Rautavirta</vt:lpwstr>
  </property>
  <property fmtid="{D5CDD505-2E9C-101B-9397-08002B2CF9AE}" pid="33" name="GroupID">
    <vt:lpwstr>y10 Päästöt yhteensä</vt:lpwstr>
  </property>
  <property fmtid="{D5CDD505-2E9C-101B-9397-08002B2CF9AE}" pid="34" name="Security">
    <vt:lpwstr>Internet</vt:lpwstr>
  </property>
  <property fmtid="{D5CDD505-2E9C-101B-9397-08002B2CF9AE}" pid="35" name="ContentTypeId">
    <vt:lpwstr>0x0101003EBB9022CECE8040861A459CA598474C</vt:lpwstr>
  </property>
  <property fmtid="{D5CDD505-2E9C-101B-9397-08002B2CF9AE}" pid="36" name="MSIP_Label_b616c8f7-5329-45c1-b6df-378d2db7d954_Enabled">
    <vt:lpwstr>true</vt:lpwstr>
  </property>
  <property fmtid="{D5CDD505-2E9C-101B-9397-08002B2CF9AE}" pid="37" name="MSIP_Label_b616c8f7-5329-45c1-b6df-378d2db7d954_SetDate">
    <vt:lpwstr>2024-06-03T09:31:08Z</vt:lpwstr>
  </property>
  <property fmtid="{D5CDD505-2E9C-101B-9397-08002B2CF9AE}" pid="38" name="MSIP_Label_b616c8f7-5329-45c1-b6df-378d2db7d954_Method">
    <vt:lpwstr>Privileged</vt:lpwstr>
  </property>
  <property fmtid="{D5CDD505-2E9C-101B-9397-08002B2CF9AE}" pid="39" name="MSIP_Label_b616c8f7-5329-45c1-b6df-378d2db7d954_Name">
    <vt:lpwstr>General</vt:lpwstr>
  </property>
  <property fmtid="{D5CDD505-2E9C-101B-9397-08002B2CF9AE}" pid="40" name="MSIP_Label_b616c8f7-5329-45c1-b6df-378d2db7d954_SiteId">
    <vt:lpwstr>ef23504f-7fcd-4484-b491-9ebeb84fe42b</vt:lpwstr>
  </property>
  <property fmtid="{D5CDD505-2E9C-101B-9397-08002B2CF9AE}" pid="41" name="MSIP_Label_b616c8f7-5329-45c1-b6df-378d2db7d954_ActionId">
    <vt:lpwstr>6ee3ab0a-8671-4b72-b0be-ba1c30f3038f</vt:lpwstr>
  </property>
  <property fmtid="{D5CDD505-2E9C-101B-9397-08002B2CF9AE}" pid="42" name="MSIP_Label_b616c8f7-5329-45c1-b6df-378d2db7d954_ContentBits">
    <vt:lpwstr>0</vt:lpwstr>
  </property>
</Properties>
</file>