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6"/>
  </p:notesMasterIdLst>
  <p:handoutMasterIdLst>
    <p:handoutMasterId r:id="rId7"/>
  </p:handoutMasterIdLst>
  <p:sldIdLst>
    <p:sldId id="259" r:id="rId5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7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8594A"/>
    <a:srgbClr val="85D0F3"/>
    <a:srgbClr val="17A526"/>
    <a:srgbClr val="87878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78" autoAdjust="0"/>
  </p:normalViewPr>
  <p:slideViewPr>
    <p:cSldViewPr snapToGrid="0" snapToObjects="1" showGuides="1">
      <p:cViewPr varScale="1">
        <p:scale>
          <a:sx n="111" d="100"/>
          <a:sy n="111" d="100"/>
        </p:scale>
        <p:origin x="534" y="96"/>
      </p:cViewPr>
      <p:guideLst>
        <p:guide orient="horz" pos="2137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napToObjects="1" showGuides="1">
      <p:cViewPr varScale="1">
        <p:scale>
          <a:sx n="94" d="100"/>
          <a:sy n="94" d="100"/>
        </p:scale>
        <p:origin x="3752" y="1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oleObject" Target="file:///\\metsa\shares\yleiset\Yhteiset\Tilastot\Ymp&#228;rist&#246;\Ymp&#228;rist&#246;kysely\Kyselyn%20analysointi\ANALYSOINTI%20-%20P&#228;&#228;st&#246;t,%20kaatopaikkaj&#228;tteet,%20ymp&#228;rist&#246;nsuojelu.xlsm" TargetMode="External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ivotFmts>
      <c:pivotFmt>
        <c:idx val="0"/>
        <c:marker>
          <c:symbol val="none"/>
        </c:marker>
      </c:pivotFmt>
      <c:pivotFmt>
        <c:idx val="1"/>
        <c:marker>
          <c:symbol val="none"/>
        </c:marker>
      </c:pivotFmt>
      <c:pivotFmt>
        <c:idx val="2"/>
        <c:marker>
          <c:symbol val="none"/>
        </c:marker>
      </c:pivotFmt>
      <c:pivotFmt>
        <c:idx val="3"/>
        <c:marker>
          <c:symbol val="none"/>
        </c:marker>
      </c:pivotFmt>
      <c:pivotFmt>
        <c:idx val="4"/>
        <c:marker>
          <c:symbol val="none"/>
        </c:marker>
      </c:pivotFmt>
      <c:pivotFmt>
        <c:idx val="5"/>
        <c:marker>
          <c:symbol val="none"/>
        </c:marker>
      </c:pivotFmt>
      <c:pivotFmt>
        <c:idx val="6"/>
        <c:spPr>
          <a:ln w="38100"/>
        </c:spPr>
        <c:marker>
          <c:symbol val="none"/>
        </c:marker>
      </c:pivotFmt>
      <c:pivotFmt>
        <c:idx val="7"/>
        <c:spPr>
          <a:ln w="38100"/>
        </c:spPr>
        <c:marker>
          <c:symbol val="none"/>
        </c:marker>
      </c:pivotFmt>
      <c:pivotFmt>
        <c:idx val="8"/>
        <c:spPr>
          <a:ln w="38100"/>
        </c:spPr>
        <c:marker>
          <c:symbol val="none"/>
        </c:marker>
      </c:pivotFmt>
      <c:pivotFmt>
        <c:idx val="9"/>
        <c:spPr>
          <a:ln w="38100"/>
        </c:spPr>
        <c:marker>
          <c:symbol val="none"/>
        </c:marker>
      </c:pivotFmt>
      <c:pivotFmt>
        <c:idx val="10"/>
        <c:marker>
          <c:symbol val="none"/>
        </c:marker>
      </c:pivotFmt>
      <c:pivotFmt>
        <c:idx val="11"/>
        <c:marker>
          <c:symbol val="none"/>
        </c:marker>
      </c:pivotFmt>
      <c:pivotFmt>
        <c:idx val="12"/>
        <c:marker>
          <c:symbol val="none"/>
        </c:marker>
      </c:pivotFmt>
      <c:pivotFmt>
        <c:idx val="13"/>
        <c:spPr>
          <a:ln w="31750"/>
        </c:spPr>
        <c:marker>
          <c:symbol val="none"/>
        </c:marker>
      </c:pivotFmt>
      <c:pivotFmt>
        <c:idx val="14"/>
        <c:spPr>
          <a:ln w="38100"/>
        </c:spPr>
        <c:marker>
          <c:symbol val="none"/>
        </c:marker>
      </c:pivotFmt>
      <c:pivotFmt>
        <c:idx val="15"/>
        <c:marker>
          <c:symbol val="none"/>
        </c:marker>
      </c:pivotFmt>
      <c:pivotFmt>
        <c:idx val="16"/>
        <c:marker>
          <c:symbol val="none"/>
        </c:marker>
      </c:pivotFmt>
      <c:pivotFmt>
        <c:idx val="17"/>
        <c:marker>
          <c:symbol val="none"/>
        </c:marker>
      </c:pivotFmt>
      <c:pivotFmt>
        <c:idx val="18"/>
        <c:marker>
          <c:symbol val="none"/>
        </c:marker>
      </c:pivotFmt>
      <c:pivotFmt>
        <c:idx val="19"/>
        <c:marker>
          <c:symbol val="none"/>
        </c:marker>
      </c:pivotFmt>
      <c:pivotFmt>
        <c:idx val="20"/>
        <c:marker>
          <c:symbol val="none"/>
        </c:marker>
      </c:pivotFmt>
      <c:pivotFmt>
        <c:idx val="21"/>
        <c:spPr>
          <a:ln>
            <a:solidFill>
              <a:srgbClr val="0071A1"/>
            </a:solidFill>
          </a:ln>
        </c:spPr>
        <c:marker>
          <c:symbol val="none"/>
        </c:marker>
      </c:pivotFmt>
      <c:pivotFmt>
        <c:idx val="22"/>
        <c:spPr>
          <a:ln>
            <a:solidFill>
              <a:srgbClr val="84BD00"/>
            </a:solidFill>
          </a:ln>
        </c:spPr>
        <c:marker>
          <c:symbol val="none"/>
        </c:marker>
      </c:pivotFmt>
      <c:pivotFmt>
        <c:idx val="23"/>
        <c:spPr>
          <a:solidFill>
            <a:srgbClr val="B1B1B1"/>
          </a:solidFill>
          <a:ln>
            <a:solidFill>
              <a:srgbClr val="9EAAB1"/>
            </a:solidFill>
          </a:ln>
        </c:spPr>
        <c:marker>
          <c:symbol val="none"/>
        </c:marker>
      </c:pivotFmt>
      <c:pivotFmt>
        <c:idx val="24"/>
        <c:spPr>
          <a:solidFill>
            <a:srgbClr val="B1B1B1"/>
          </a:solidFill>
          <a:ln>
            <a:solidFill>
              <a:srgbClr val="84BD00"/>
            </a:solidFill>
          </a:ln>
        </c:spPr>
        <c:marker>
          <c:symbol val="none"/>
        </c:marker>
      </c:pivotFmt>
      <c:pivotFmt>
        <c:idx val="25"/>
        <c:spPr>
          <a:ln>
            <a:solidFill>
              <a:srgbClr val="0071A1"/>
            </a:solidFill>
          </a:ln>
        </c:spPr>
        <c:marker>
          <c:symbol val="none"/>
        </c:marker>
      </c:pivotFmt>
      <c:pivotFmt>
        <c:idx val="26"/>
        <c:spPr>
          <a:ln>
            <a:solidFill>
              <a:srgbClr val="0071A1"/>
            </a:solidFill>
          </a:ln>
        </c:spPr>
        <c:marker>
          <c:symbol val="none"/>
        </c:marker>
      </c:pivotFmt>
      <c:pivotFmt>
        <c:idx val="27"/>
        <c:spPr>
          <a:solidFill>
            <a:srgbClr val="B1B1B1"/>
          </a:solidFill>
          <a:ln>
            <a:noFill/>
          </a:ln>
        </c:spPr>
        <c:marker>
          <c:symbol val="none"/>
        </c:marker>
      </c:pivotFmt>
      <c:pivotFmt>
        <c:idx val="28"/>
        <c:spPr>
          <a:solidFill>
            <a:srgbClr val="B1B1B1"/>
          </a:solidFill>
          <a:ln>
            <a:noFill/>
          </a:ln>
        </c:spPr>
        <c:marker>
          <c:symbol val="none"/>
        </c:marker>
      </c:pivotFmt>
      <c:pivotFmt>
        <c:idx val="29"/>
        <c:spPr>
          <a:ln>
            <a:solidFill>
              <a:srgbClr val="84BD00"/>
            </a:solidFill>
          </a:ln>
        </c:spPr>
        <c:marker>
          <c:symbol val="none"/>
        </c:marker>
      </c:pivotFmt>
      <c:pivotFmt>
        <c:idx val="30"/>
        <c:spPr>
          <a:ln>
            <a:solidFill>
              <a:srgbClr val="0071A1"/>
            </a:solidFill>
          </a:ln>
        </c:spPr>
        <c:marker>
          <c:symbol val="none"/>
        </c:marker>
      </c:pivotFmt>
      <c:pivotFmt>
        <c:idx val="31"/>
        <c:spPr>
          <a:solidFill>
            <a:srgbClr val="B1B1B1"/>
          </a:solidFill>
          <a:ln>
            <a:noFill/>
          </a:ln>
        </c:spPr>
        <c:marker>
          <c:symbol val="none"/>
        </c:marker>
      </c:pivotFmt>
      <c:pivotFmt>
        <c:idx val="32"/>
        <c:spPr>
          <a:ln>
            <a:solidFill>
              <a:srgbClr val="84BD00"/>
            </a:solidFill>
          </a:ln>
        </c:spPr>
        <c:marker>
          <c:symbol val="none"/>
        </c:marker>
      </c:pivotFmt>
      <c:pivotFmt>
        <c:idx val="33"/>
        <c:spPr>
          <a:ln>
            <a:solidFill>
              <a:srgbClr val="0071A1"/>
            </a:solidFill>
          </a:ln>
        </c:spPr>
        <c:marker>
          <c:symbol val="none"/>
        </c:marker>
      </c:pivotFmt>
      <c:pivotFmt>
        <c:idx val="34"/>
        <c:marker>
          <c:symbol val="none"/>
        </c:marker>
      </c:pivotFmt>
      <c:pivotFmt>
        <c:idx val="35"/>
      </c:pivotFmt>
      <c:pivotFmt>
        <c:idx val="36"/>
      </c:pivotFmt>
      <c:pivotFmt>
        <c:idx val="37"/>
        <c:marker>
          <c:symbol val="none"/>
        </c:marker>
      </c:pivotFmt>
    </c:pivotFmts>
    <c:plotArea>
      <c:layout>
        <c:manualLayout>
          <c:layoutTarget val="inner"/>
          <c:xMode val="edge"/>
          <c:yMode val="edge"/>
          <c:x val="7.6630127116463401E-2"/>
          <c:y val="0.19194769299530029"/>
          <c:w val="0.88839473942762504"/>
          <c:h val="0.73721128252490942"/>
        </c:manualLayout>
      </c:layout>
      <c:lineChart>
        <c:grouping val="standard"/>
        <c:varyColors val="0"/>
        <c:ser>
          <c:idx val="1"/>
          <c:order val="1"/>
          <c:tx>
            <c:strRef>
              <c:f>'18. Jätteet'!$C$9</c:f>
              <c:strCache>
                <c:ptCount val="1"/>
                <c:pt idx="0">
                  <c:v>Kaatopaikkajätteet (vasen akseli)</c:v>
                </c:pt>
              </c:strCache>
            </c:strRef>
          </c:tx>
          <c:spPr>
            <a:ln>
              <a:solidFill>
                <a:srgbClr val="92D050"/>
              </a:solidFill>
            </a:ln>
          </c:spPr>
          <c:marker>
            <c:symbol val="none"/>
          </c:marker>
          <c:cat>
            <c:strRef>
              <c:f>'18. Jätteet'!$A$10:$A$42</c:f>
              <c:strCache>
                <c:ptCount val="33"/>
                <c:pt idx="0">
                  <c:v>1992</c:v>
                </c:pt>
                <c:pt idx="1">
                  <c:v>1993</c:v>
                </c:pt>
                <c:pt idx="2">
                  <c:v>1994</c:v>
                </c:pt>
                <c:pt idx="3">
                  <c:v>1995</c:v>
                </c:pt>
                <c:pt idx="4">
                  <c:v>1996</c:v>
                </c:pt>
                <c:pt idx="5">
                  <c:v>1997</c:v>
                </c:pt>
                <c:pt idx="6">
                  <c:v>1998</c:v>
                </c:pt>
                <c:pt idx="7">
                  <c:v>1999</c:v>
                </c:pt>
                <c:pt idx="8">
                  <c:v>2000</c:v>
                </c:pt>
                <c:pt idx="9">
                  <c:v>2001</c:v>
                </c:pt>
                <c:pt idx="10">
                  <c:v>2002</c:v>
                </c:pt>
                <c:pt idx="11">
                  <c:v>2003</c:v>
                </c:pt>
                <c:pt idx="12">
                  <c:v>2004</c:v>
                </c:pt>
                <c:pt idx="13">
                  <c:v>2005</c:v>
                </c:pt>
                <c:pt idx="14">
                  <c:v>2006</c:v>
                </c:pt>
                <c:pt idx="15">
                  <c:v>2007</c:v>
                </c:pt>
                <c:pt idx="16">
                  <c:v>2008</c:v>
                </c:pt>
                <c:pt idx="17">
                  <c:v>2009</c:v>
                </c:pt>
                <c:pt idx="18">
                  <c:v>2010</c:v>
                </c:pt>
                <c:pt idx="19">
                  <c:v>2011</c:v>
                </c:pt>
                <c:pt idx="20">
                  <c:v>2012</c:v>
                </c:pt>
                <c:pt idx="21">
                  <c:v>2013</c:v>
                </c:pt>
                <c:pt idx="22">
                  <c:v>2014</c:v>
                </c:pt>
                <c:pt idx="23">
                  <c:v>2015</c:v>
                </c:pt>
                <c:pt idx="24">
                  <c:v>2016</c:v>
                </c:pt>
                <c:pt idx="25">
                  <c:v>2017</c:v>
                </c:pt>
                <c:pt idx="26">
                  <c:v>2018</c:v>
                </c:pt>
                <c:pt idx="27">
                  <c:v>2019</c:v>
                </c:pt>
                <c:pt idx="28">
                  <c:v>2020</c:v>
                </c:pt>
                <c:pt idx="29">
                  <c:v>2021</c:v>
                </c:pt>
                <c:pt idx="30">
                  <c:v>2022</c:v>
                </c:pt>
                <c:pt idx="31">
                  <c:v>2023</c:v>
                </c:pt>
                <c:pt idx="32">
                  <c:v>2019</c:v>
                </c:pt>
              </c:strCache>
            </c:strRef>
          </c:cat>
          <c:val>
            <c:numRef>
              <c:f>'18. Jätteet'!$C$10:$C$42</c:f>
              <c:numCache>
                <c:formatCode>#\ ##0.0</c:formatCode>
                <c:ptCount val="33"/>
                <c:pt idx="0">
                  <c:v>937.15189999999996</c:v>
                </c:pt>
                <c:pt idx="1">
                  <c:v>749.18169999999998</c:v>
                </c:pt>
                <c:pt idx="2">
                  <c:v>725.91219999999998</c:v>
                </c:pt>
                <c:pt idx="3">
                  <c:v>621.03330000000005</c:v>
                </c:pt>
                <c:pt idx="4">
                  <c:v>652.12710000000004</c:v>
                </c:pt>
                <c:pt idx="5">
                  <c:v>672.14520000000005</c:v>
                </c:pt>
                <c:pt idx="6">
                  <c:v>512.57165999999995</c:v>
                </c:pt>
                <c:pt idx="7">
                  <c:v>567.61869999999999</c:v>
                </c:pt>
                <c:pt idx="8">
                  <c:v>486.22248999999994</c:v>
                </c:pt>
                <c:pt idx="9">
                  <c:v>409.91681</c:v>
                </c:pt>
                <c:pt idx="10">
                  <c:v>382.8067299999999</c:v>
                </c:pt>
                <c:pt idx="11">
                  <c:v>333.20213000000007</c:v>
                </c:pt>
                <c:pt idx="12">
                  <c:v>279.65814000000006</c:v>
                </c:pt>
                <c:pt idx="13">
                  <c:v>261.05802</c:v>
                </c:pt>
                <c:pt idx="14">
                  <c:v>299.54393000000005</c:v>
                </c:pt>
                <c:pt idx="15">
                  <c:v>241.62366999999998</c:v>
                </c:pt>
                <c:pt idx="16">
                  <c:v>234.08908000000002</c:v>
                </c:pt>
                <c:pt idx="17">
                  <c:v>205.71194000000003</c:v>
                </c:pt>
                <c:pt idx="18">
                  <c:v>265.07354399999997</c:v>
                </c:pt>
                <c:pt idx="19">
                  <c:v>142.69976300000005</c:v>
                </c:pt>
                <c:pt idx="20">
                  <c:v>149.79148499999999</c:v>
                </c:pt>
                <c:pt idx="21">
                  <c:v>114.48266399999999</c:v>
                </c:pt>
                <c:pt idx="22">
                  <c:v>92.094086999999973</c:v>
                </c:pt>
                <c:pt idx="23">
                  <c:v>77.284672999999998</c:v>
                </c:pt>
                <c:pt idx="24">
                  <c:v>68.755472999999995</c:v>
                </c:pt>
                <c:pt idx="25">
                  <c:v>81.344672000000003</c:v>
                </c:pt>
                <c:pt idx="26">
                  <c:v>67.897531000000001</c:v>
                </c:pt>
                <c:pt idx="27">
                  <c:v>69.939650000000015</c:v>
                </c:pt>
                <c:pt idx="28">
                  <c:v>76.412261999999998</c:v>
                </c:pt>
                <c:pt idx="29">
                  <c:v>69.050995999999998</c:v>
                </c:pt>
                <c:pt idx="30">
                  <c:v>55.382729000000005</c:v>
                </c:pt>
                <c:pt idx="31">
                  <c:v>50.277611000000022</c:v>
                </c:pt>
                <c:pt idx="32">
                  <c:v>41.665595000000003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2BE-4E3C-8D75-27513917944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21483808"/>
        <c:axId val="721484200"/>
      </c:lineChart>
      <c:lineChart>
        <c:grouping val="standard"/>
        <c:varyColors val="0"/>
        <c:ser>
          <c:idx val="0"/>
          <c:order val="0"/>
          <c:tx>
            <c:strRef>
              <c:f>'18. Jätteet'!$B$9</c:f>
              <c:strCache>
                <c:ptCount val="1"/>
                <c:pt idx="0">
                  <c:v>Sellun, paperin ja kartongin tuotanto (oikea akseli)</c:v>
                </c:pt>
              </c:strCache>
            </c:strRef>
          </c:tx>
          <c:spPr>
            <a:ln>
              <a:solidFill>
                <a:srgbClr val="59594A"/>
              </a:solidFill>
            </a:ln>
          </c:spPr>
          <c:marker>
            <c:symbol val="none"/>
          </c:marker>
          <c:cat>
            <c:strRef>
              <c:f>'[1]18 Jätteet'!$A$5:$A$31</c:f>
              <c:strCache>
                <c:ptCount val="27"/>
                <c:pt idx="0">
                  <c:v>1992</c:v>
                </c:pt>
                <c:pt idx="1">
                  <c:v>1993</c:v>
                </c:pt>
                <c:pt idx="2">
                  <c:v>1994</c:v>
                </c:pt>
                <c:pt idx="3">
                  <c:v>1995</c:v>
                </c:pt>
                <c:pt idx="4">
                  <c:v>1996</c:v>
                </c:pt>
                <c:pt idx="5">
                  <c:v>1997</c:v>
                </c:pt>
                <c:pt idx="6">
                  <c:v>1998</c:v>
                </c:pt>
                <c:pt idx="7">
                  <c:v>1999</c:v>
                </c:pt>
                <c:pt idx="8">
                  <c:v>2000</c:v>
                </c:pt>
                <c:pt idx="9">
                  <c:v>2001</c:v>
                </c:pt>
                <c:pt idx="10">
                  <c:v>2002</c:v>
                </c:pt>
                <c:pt idx="11">
                  <c:v>2003</c:v>
                </c:pt>
                <c:pt idx="12">
                  <c:v>2004</c:v>
                </c:pt>
                <c:pt idx="13">
                  <c:v>2005</c:v>
                </c:pt>
                <c:pt idx="14">
                  <c:v>2006</c:v>
                </c:pt>
                <c:pt idx="15">
                  <c:v>2007</c:v>
                </c:pt>
                <c:pt idx="16">
                  <c:v>2008</c:v>
                </c:pt>
                <c:pt idx="17">
                  <c:v>2009</c:v>
                </c:pt>
                <c:pt idx="18">
                  <c:v>2010</c:v>
                </c:pt>
                <c:pt idx="19">
                  <c:v>2011</c:v>
                </c:pt>
                <c:pt idx="20">
                  <c:v>2012</c:v>
                </c:pt>
                <c:pt idx="21">
                  <c:v>2013</c:v>
                </c:pt>
                <c:pt idx="22">
                  <c:v>2014</c:v>
                </c:pt>
                <c:pt idx="23">
                  <c:v>2015</c:v>
                </c:pt>
                <c:pt idx="24">
                  <c:v>2016</c:v>
                </c:pt>
                <c:pt idx="25">
                  <c:v>2017</c:v>
                </c:pt>
                <c:pt idx="26">
                  <c:v>2018</c:v>
                </c:pt>
              </c:strCache>
            </c:strRef>
          </c:cat>
          <c:val>
            <c:numRef>
              <c:f>'18. Jätteet'!$B$10:$B$42</c:f>
              <c:numCache>
                <c:formatCode>#\ ##0.0</c:formatCode>
                <c:ptCount val="33"/>
                <c:pt idx="0">
                  <c:v>14.071695999999999</c:v>
                </c:pt>
                <c:pt idx="1">
                  <c:v>15.459588999999999</c:v>
                </c:pt>
                <c:pt idx="2">
                  <c:v>16.752285000000001</c:v>
                </c:pt>
                <c:pt idx="3">
                  <c:v>16.718050000000002</c:v>
                </c:pt>
                <c:pt idx="4">
                  <c:v>16.177033999999999</c:v>
                </c:pt>
                <c:pt idx="5">
                  <c:v>18.768169</c:v>
                </c:pt>
                <c:pt idx="6">
                  <c:v>19.420577000000002</c:v>
                </c:pt>
                <c:pt idx="7">
                  <c:v>19.923960999999998</c:v>
                </c:pt>
                <c:pt idx="8">
                  <c:v>20.609570999999999</c:v>
                </c:pt>
                <c:pt idx="9">
                  <c:v>19.050127</c:v>
                </c:pt>
                <c:pt idx="10">
                  <c:v>19.930966999999999</c:v>
                </c:pt>
                <c:pt idx="11">
                  <c:v>20.408843000000001</c:v>
                </c:pt>
                <c:pt idx="12">
                  <c:v>21.818624</c:v>
                </c:pt>
                <c:pt idx="13">
                  <c:v>19.163743</c:v>
                </c:pt>
                <c:pt idx="14">
                  <c:v>22.095321999999999</c:v>
                </c:pt>
                <c:pt idx="15">
                  <c:v>22.033995000000001</c:v>
                </c:pt>
                <c:pt idx="16">
                  <c:v>20.284859000000001</c:v>
                </c:pt>
                <c:pt idx="17">
                  <c:v>16.119686999999999</c:v>
                </c:pt>
                <c:pt idx="18">
                  <c:v>18.492162353999998</c:v>
                </c:pt>
                <c:pt idx="19">
                  <c:v>18.076926996000005</c:v>
                </c:pt>
                <c:pt idx="20">
                  <c:v>17.52029722</c:v>
                </c:pt>
                <c:pt idx="21">
                  <c:v>17.664522352999999</c:v>
                </c:pt>
                <c:pt idx="22">
                  <c:v>17.414802810000001</c:v>
                </c:pt>
                <c:pt idx="23">
                  <c:v>17.445448720000002</c:v>
                </c:pt>
                <c:pt idx="24">
                  <c:v>17.604123199999997</c:v>
                </c:pt>
                <c:pt idx="25">
                  <c:v>17.979275729999998</c:v>
                </c:pt>
                <c:pt idx="26">
                  <c:v>18.695969949000006</c:v>
                </c:pt>
                <c:pt idx="27">
                  <c:v>18.044579441000003</c:v>
                </c:pt>
                <c:pt idx="28">
                  <c:v>15.872852550000001</c:v>
                </c:pt>
                <c:pt idx="29">
                  <c:v>16.97442045</c:v>
                </c:pt>
                <c:pt idx="30">
                  <c:v>14.246796888</c:v>
                </c:pt>
                <c:pt idx="31">
                  <c:v>13.285456163999999</c:v>
                </c:pt>
                <c:pt idx="32">
                  <c:v>13.698957746999998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2BE-4E3C-8D75-27513917944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40073360"/>
        <c:axId val="741400336"/>
      </c:lineChart>
      <c:catAx>
        <c:axId val="72148380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fi-FI"/>
          </a:p>
        </c:txPr>
        <c:crossAx val="721484200"/>
        <c:crosses val="autoZero"/>
        <c:auto val="1"/>
        <c:lblAlgn val="ctr"/>
        <c:lblOffset val="100"/>
        <c:tickLblSkip val="3"/>
        <c:noMultiLvlLbl val="0"/>
      </c:catAx>
      <c:valAx>
        <c:axId val="721484200"/>
        <c:scaling>
          <c:orientation val="minMax"/>
          <c:max val="1600"/>
          <c:min val="0"/>
        </c:scaling>
        <c:delete val="0"/>
        <c:axPos val="l"/>
        <c:majorGridlines/>
        <c:numFmt formatCode="#\ ##0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fi-FI"/>
          </a:p>
        </c:txPr>
        <c:crossAx val="721483808"/>
        <c:crosses val="autoZero"/>
        <c:crossBetween val="midCat"/>
      </c:valAx>
      <c:valAx>
        <c:axId val="741400336"/>
        <c:scaling>
          <c:orientation val="minMax"/>
        </c:scaling>
        <c:delete val="0"/>
        <c:axPos val="r"/>
        <c:numFmt formatCode="#\ ##0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fi-FI"/>
          </a:p>
        </c:txPr>
        <c:crossAx val="740073360"/>
        <c:crosses val="max"/>
        <c:crossBetween val="between"/>
        <c:majorUnit val="3"/>
      </c:valAx>
      <c:catAx>
        <c:axId val="74007336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741400336"/>
        <c:crosses val="autoZero"/>
        <c:auto val="1"/>
        <c:lblAlgn val="ctr"/>
        <c:lblOffset val="100"/>
        <c:noMultiLvlLbl val="0"/>
      </c:catAx>
    </c:plotArea>
    <c:legend>
      <c:legendPos val="r"/>
      <c:layout>
        <c:manualLayout>
          <c:xMode val="edge"/>
          <c:yMode val="edge"/>
          <c:x val="0.1291453675242466"/>
          <c:y val="2.3255567414727396E-2"/>
          <c:w val="0.58770540046130593"/>
          <c:h val="0.14890522757227617"/>
        </c:manualLayout>
      </c:layout>
      <c:overlay val="0"/>
      <c:txPr>
        <a:bodyPr/>
        <a:lstStyle/>
        <a:p>
          <a:pPr>
            <a:defRPr sz="1600"/>
          </a:pPr>
          <a:endParaRPr lang="fi-FI"/>
        </a:p>
      </c:txPr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200">
          <a:solidFill>
            <a:srgbClr val="59594A"/>
          </a:solidFill>
          <a:latin typeface="+mn-lt"/>
        </a:defRPr>
      </a:pPr>
      <a:endParaRPr lang="fi-FI"/>
    </a:p>
  </c:txPr>
  <c:externalData r:id="rId2">
    <c:autoUpdate val="0"/>
  </c:externalData>
  <c:userShapes r:id="rId3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0.02337</cdr:x>
      <cdr:y>0.07803</cdr:y>
    </cdr:from>
    <cdr:to>
      <cdr:x>0.19521</cdr:x>
      <cdr:y>0.13507</cdr:y>
    </cdr:to>
    <cdr:sp macro="" textlink="">
      <cdr:nvSpPr>
        <cdr:cNvPr id="2" name="Tekstikehys 1">
          <a:extLst xmlns:a="http://schemas.openxmlformats.org/drawingml/2006/main">
            <a:ext uri="{FF2B5EF4-FFF2-40B4-BE49-F238E27FC236}">
              <a16:creationId xmlns:a16="http://schemas.microsoft.com/office/drawing/2014/main" id="{42546CBB-7C63-4775-B976-9917D30DD61E}"/>
            </a:ext>
          </a:extLst>
        </cdr:cNvPr>
        <cdr:cNvSpPr txBox="1"/>
      </cdr:nvSpPr>
      <cdr:spPr>
        <a:xfrm xmlns:a="http://schemas.openxmlformats.org/drawingml/2006/main">
          <a:off x="249807" y="368028"/>
          <a:ext cx="1836462" cy="26902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400" dirty="0">
              <a:solidFill>
                <a:srgbClr val="59594A"/>
              </a:solidFill>
            </a:rPr>
            <a:t>1000 t/v</a:t>
          </a:r>
        </a:p>
        <a:p xmlns:a="http://schemas.openxmlformats.org/drawingml/2006/main">
          <a:endParaRPr lang="en-US" sz="1200" dirty="0">
            <a:solidFill>
              <a:srgbClr val="59594A"/>
            </a:solidFill>
          </a:endParaRPr>
        </a:p>
      </cdr:txBody>
    </cdr:sp>
  </cdr:relSizeAnchor>
  <cdr:relSizeAnchor xmlns:cdr="http://schemas.openxmlformats.org/drawingml/2006/chartDrawing">
    <cdr:from>
      <cdr:x>0.05897</cdr:x>
      <cdr:y>0.01754</cdr:y>
    </cdr:from>
    <cdr:to>
      <cdr:x>0.16953</cdr:x>
      <cdr:y>0.07268</cdr:y>
    </cdr:to>
    <cdr:sp macro="" textlink="">
      <cdr:nvSpPr>
        <cdr:cNvPr id="3" name="Tekstiruutu 1">
          <a:extLst xmlns:a="http://schemas.openxmlformats.org/drawingml/2006/main">
            <a:ext uri="{FF2B5EF4-FFF2-40B4-BE49-F238E27FC236}">
              <a16:creationId xmlns:a16="http://schemas.microsoft.com/office/drawing/2014/main" id="{890E459E-79F2-411E-95DA-72CADB2EC270}"/>
            </a:ext>
          </a:extLst>
        </cdr:cNvPr>
        <cdr:cNvSpPr txBox="1"/>
      </cdr:nvSpPr>
      <cdr:spPr>
        <a:xfrm xmlns:a="http://schemas.openxmlformats.org/drawingml/2006/main">
          <a:off x="548640" y="106680"/>
          <a:ext cx="1028700" cy="33528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fi-FI" sz="1100"/>
        </a:p>
      </cdr:txBody>
    </cdr:sp>
  </cdr:relSizeAnchor>
  <cdr:relSizeAnchor xmlns:cdr="http://schemas.openxmlformats.org/drawingml/2006/chartDrawing">
    <cdr:from>
      <cdr:x>0.93707</cdr:x>
      <cdr:y>0.09066</cdr:y>
    </cdr:from>
    <cdr:to>
      <cdr:x>1</cdr:x>
      <cdr:y>0.15355</cdr:y>
    </cdr:to>
    <cdr:sp macro="" textlink="">
      <cdr:nvSpPr>
        <cdr:cNvPr id="4" name="Tekstikehys 1">
          <a:extLst xmlns:a="http://schemas.openxmlformats.org/drawingml/2006/main">
            <a:ext uri="{FF2B5EF4-FFF2-40B4-BE49-F238E27FC236}">
              <a16:creationId xmlns:a16="http://schemas.microsoft.com/office/drawing/2014/main" id="{4F23ACD3-093B-4DB2-ACAB-0E914C627AC5}"/>
            </a:ext>
          </a:extLst>
        </cdr:cNvPr>
        <cdr:cNvSpPr txBox="1"/>
      </cdr:nvSpPr>
      <cdr:spPr>
        <a:xfrm xmlns:a="http://schemas.openxmlformats.org/drawingml/2006/main">
          <a:off x="10014472" y="427582"/>
          <a:ext cx="672578" cy="29663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 dirty="0">
              <a:solidFill>
                <a:srgbClr val="59594A"/>
              </a:solidFill>
            </a:rPr>
            <a:t>Milj.</a:t>
          </a:r>
          <a:r>
            <a:rPr lang="en-US" sz="1400" baseline="0" dirty="0">
              <a:solidFill>
                <a:srgbClr val="59594A"/>
              </a:solidFill>
            </a:rPr>
            <a:t> t</a:t>
          </a:r>
          <a:endParaRPr lang="en-US" sz="1400" dirty="0">
            <a:solidFill>
              <a:srgbClr val="59594A"/>
            </a:solidFill>
          </a:endParaRPr>
        </a:p>
        <a:p xmlns:a="http://schemas.openxmlformats.org/drawingml/2006/main">
          <a:endParaRPr lang="en-US" sz="1200" dirty="0">
            <a:solidFill>
              <a:srgbClr val="59594A"/>
            </a:solidFill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920E199-B762-D64A-A7F0-21A7BE620FB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201F764-0F4C-A64B-8AC2-5016FB74DC8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2EF2F23-DA50-4146-8383-3E585F72673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144BDB-4F38-8349-80B4-5EE2B52EDCFF}" type="slidenum">
              <a:rPr lang="fi-FI" smtClean="0"/>
              <a:t>‹#›</a:t>
            </a:fld>
            <a:endParaRPr lang="fi-FI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4FC6956-5781-8D43-ADC8-71B346F5FD0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05CB36-8C9F-A043-9700-704CA117CB51}" type="datetimeFigureOut">
              <a:rPr lang="fi-FI" smtClean="0"/>
              <a:t>21.5.2025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098292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EA83AA-AA2C-6A4A-B056-614432B0C774}" type="datetimeFigureOut">
              <a:rPr lang="fi-FI" smtClean="0"/>
              <a:t>21.5.2025</a:t>
            </a:fld>
            <a:endParaRPr lang="fi-F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065D5B-E391-4540-B1D3-B24AC8736C3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716646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Otsikkodia kuvapaikalla" preserve="1" userDrawn="1">
  <p:cSld name="title_slide_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icture Placeholder 5">
            <a:extLst>
              <a:ext uri="{FF2B5EF4-FFF2-40B4-BE49-F238E27FC236}">
                <a16:creationId xmlns:a16="http://schemas.microsoft.com/office/drawing/2014/main" id="{FAC7C955-DA2F-1448-8363-505EB94817A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897600" y="0"/>
            <a:ext cx="5292000" cy="685800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fi-FI" dirty="0"/>
              <a:t>Lisää valokuva </a:t>
            </a:r>
            <a:r>
              <a:rPr lang="fi-FI" dirty="0" err="1"/>
              <a:t>Kameleon</a:t>
            </a:r>
            <a:r>
              <a:rPr lang="fi-FI" dirty="0"/>
              <a:t> välilehdeltä Kuvagalleria tai napsauttamalla kuvaketta</a:t>
            </a:r>
          </a:p>
        </p:txBody>
      </p:sp>
      <p:pic>
        <p:nvPicPr>
          <p:cNvPr id="18" name="dtitlelogoshape">
            <a:extLst>
              <a:ext uri="{FF2B5EF4-FFF2-40B4-BE49-F238E27FC236}">
                <a16:creationId xmlns:a16="http://schemas.microsoft.com/office/drawing/2014/main" id="{C1A1051A-2102-044D-823E-EBBE4C1523B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623" y="5568634"/>
            <a:ext cx="3218762" cy="547845"/>
          </a:xfrm>
          <a:prstGeom prst="rect">
            <a:avLst/>
          </a:prstGeom>
        </p:spPr>
      </p:pic>
      <p:sp>
        <p:nvSpPr>
          <p:cNvPr id="3" name="Otsikko 2">
            <a:extLst>
              <a:ext uri="{FF2B5EF4-FFF2-40B4-BE49-F238E27FC236}">
                <a16:creationId xmlns:a16="http://schemas.microsoft.com/office/drawing/2014/main" id="{087C93FA-7150-4107-BD02-B0F3C61A15B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89600" y="363795"/>
            <a:ext cx="6304490" cy="2620606"/>
          </a:xfrm>
        </p:spPr>
        <p:txBody>
          <a:bodyPr tIns="0" bIns="0" anchor="b" anchorCtr="0">
            <a:normAutofit/>
          </a:bodyPr>
          <a:lstStyle>
            <a:lvl1pPr algn="l">
              <a:defRPr sz="4000"/>
            </a:lvl1pPr>
          </a:lstStyle>
          <a:p>
            <a:r>
              <a:rPr lang="fi-FI" dirty="0"/>
              <a:t>Lisää otsikko</a:t>
            </a:r>
          </a:p>
        </p:txBody>
      </p:sp>
      <p:sp>
        <p:nvSpPr>
          <p:cNvPr id="9" name="Alaotsikko 2">
            <a:extLst>
              <a:ext uri="{FF2B5EF4-FFF2-40B4-BE49-F238E27FC236}">
                <a16:creationId xmlns:a16="http://schemas.microsoft.com/office/drawing/2014/main" id="{3AAF16EA-E806-4F3B-8D54-55B5E448C519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78800" y="3117599"/>
            <a:ext cx="6315290" cy="1125019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dirty="0"/>
              <a:t>Lisä alaotsikko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D0460D9-4BE0-4477-A717-E061943A046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89600" y="4774883"/>
            <a:ext cx="2743200" cy="2805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fi-FI" sz="2000" smtClean="0">
                <a:solidFill>
                  <a:schemeClr val="tx1"/>
                </a:solidFill>
              </a:defRPr>
            </a:lvl1pPr>
          </a:lstStyle>
          <a:p>
            <a:fld id="{7F8CE1F9-BAE5-4955-B610-F338E88A39B9}" type="datetime1">
              <a:rPr lang="fi-FI" smtClean="0"/>
              <a:t>21.5.2025</a:t>
            </a:fld>
            <a:endParaRPr lang="fi-FI"/>
          </a:p>
        </p:txBody>
      </p:sp>
      <p:sp>
        <p:nvSpPr>
          <p:cNvPr id="8" name="DUName">
            <a:extLst>
              <a:ext uri="{FF2B5EF4-FFF2-40B4-BE49-F238E27FC236}">
                <a16:creationId xmlns:a16="http://schemas.microsoft.com/office/drawing/2014/main" id="{2A64F931-48AE-4641-8266-D1A73AF23F18}"/>
              </a:ext>
            </a:extLst>
          </p:cNvPr>
          <p:cNvSpPr txBox="1">
            <a:spLocks/>
          </p:cNvSpPr>
          <p:nvPr userDrawn="1"/>
        </p:nvSpPr>
        <p:spPr>
          <a:xfrm>
            <a:off x="478800" y="4394271"/>
            <a:ext cx="2743200" cy="2805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i-FI"/>
            </a:defPPr>
            <a:lvl1pPr marL="0" algn="l" defTabSz="914400" rtl="0" eaLnBrk="1" latinLnBrk="0" hangingPunct="1">
              <a:defRPr lang="fi-FI" sz="1000" kern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fi-FI" sz="2000" dirty="0">
              <a:solidFill>
                <a:schemeClr val="tx1"/>
              </a:solidFill>
            </a:endParaRPr>
          </a:p>
        </p:txBody>
      </p:sp>
      <p:sp>
        <p:nvSpPr>
          <p:cNvPr id="10" name="Dian numeron paikkamerkki 5">
            <a:extLst>
              <a:ext uri="{FF2B5EF4-FFF2-40B4-BE49-F238E27FC236}">
                <a16:creationId xmlns:a16="http://schemas.microsoft.com/office/drawing/2014/main" id="{5B2B150C-058A-4AAF-A6B7-8C299D5893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71037" y="6568196"/>
            <a:ext cx="482526" cy="169200"/>
          </a:xfrm>
          <a:prstGeom prst="rect">
            <a:avLst/>
          </a:prstGeom>
        </p:spPr>
        <p:txBody>
          <a:bodyPr lIns="0" tIns="0" rIns="0" bIns="36000" anchor="ctr" anchorCtr="0"/>
          <a:lstStyle>
            <a:lvl1pPr algn="r">
              <a:defRPr lang="fi-FI" sz="1000" smtClean="0">
                <a:solidFill>
                  <a:srgbClr val="878787"/>
                </a:solidFill>
              </a:defRPr>
            </a:lvl1pPr>
          </a:lstStyle>
          <a:p>
            <a:pPr defTabSz="457200"/>
            <a:fld id="{F55E4D6E-AEF8-47CC-AEAF-ED7959F76389}" type="slidenum">
              <a:rPr lang="fi-FI" smtClean="0"/>
              <a:pPr defTabSz="45720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3532540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äliotsikkodia aaltopahvikuvalla" preserve="1" userDrawn="1">
  <p:cSld name="subtilte_slide_aaltopahviru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uva 3" descr="Kuva, joka sisältää kohteen sisä, istuminen, pöytä, banaani&#10;&#10;Kuvaus luotu automaattisesti">
            <a:extLst>
              <a:ext uri="{FF2B5EF4-FFF2-40B4-BE49-F238E27FC236}">
                <a16:creationId xmlns:a16="http://schemas.microsoft.com/office/drawing/2014/main" id="{2D8B7CEC-246E-4FCA-BDB9-B47EFD2FF2C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900981" y="0"/>
            <a:ext cx="5281938" cy="6858000"/>
          </a:xfrm>
          <a:prstGeom prst="rect">
            <a:avLst/>
          </a:prstGeom>
        </p:spPr>
      </p:pic>
      <p:sp>
        <p:nvSpPr>
          <p:cNvPr id="11" name="Otsikko 1"/>
          <p:cNvSpPr>
            <a:spLocks noGrp="1"/>
          </p:cNvSpPr>
          <p:nvPr>
            <p:ph type="title" hasCustomPrompt="1"/>
          </p:nvPr>
        </p:nvSpPr>
        <p:spPr>
          <a:xfrm>
            <a:off x="288000" y="2685600"/>
            <a:ext cx="6303600" cy="1800000"/>
          </a:xfrm>
        </p:spPr>
        <p:txBody>
          <a:bodyPr anchor="t" anchorCtr="0">
            <a:noAutofit/>
          </a:bodyPr>
          <a:lstStyle>
            <a:lvl1pPr algn="l">
              <a:defRPr sz="4000" cap="none" baseline="0"/>
            </a:lvl1pPr>
          </a:lstStyle>
          <a:p>
            <a:r>
              <a:rPr lang="fi-FI" dirty="0"/>
              <a:t>Lisää väliotsikko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6E497151-1CB2-4D41-8303-6E05D66C8A5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31989" y="6541200"/>
            <a:ext cx="2743200" cy="2805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fi-FI" sz="10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ctr"/>
            <a:fld id="{1A297E99-EC7E-459F-9508-965CD091A2C8}" type="datetime1">
              <a:rPr lang="fi-FI" smtClean="0"/>
              <a:t>21.5.2025</a:t>
            </a:fld>
            <a:endParaRPr lang="fi-FI"/>
          </a:p>
        </p:txBody>
      </p:sp>
      <p:sp>
        <p:nvSpPr>
          <p:cNvPr id="5" name="Dian numeron paikkamerkki 5">
            <a:extLst>
              <a:ext uri="{FF2B5EF4-FFF2-40B4-BE49-F238E27FC236}">
                <a16:creationId xmlns:a16="http://schemas.microsoft.com/office/drawing/2014/main" id="{B07DEC4F-8D47-460E-AEDB-CF1B60977A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71037" y="6616800"/>
            <a:ext cx="482526" cy="169200"/>
          </a:xfrm>
          <a:prstGeom prst="rect">
            <a:avLst/>
          </a:prstGeom>
        </p:spPr>
        <p:txBody>
          <a:bodyPr lIns="0" tIns="0" rIns="0" bIns="36000" anchor="ctr" anchorCtr="0"/>
          <a:lstStyle>
            <a:lvl1pPr algn="r">
              <a:defRPr lang="fi-FI" sz="1000" smtClean="0">
                <a:solidFill>
                  <a:srgbClr val="878787"/>
                </a:solidFill>
              </a:defRPr>
            </a:lvl1pPr>
          </a:lstStyle>
          <a:p>
            <a:pPr defTabSz="457200"/>
            <a:fld id="{F55E4D6E-AEF8-47CC-AEAF-ED7959F76389}" type="slidenum">
              <a:rPr lang="fi-FI" smtClean="0"/>
              <a:pPr defTabSz="457200"/>
              <a:t>‹#›</a:t>
            </a:fld>
            <a:endParaRPr lang="fi-FI" dirty="0"/>
          </a:p>
        </p:txBody>
      </p:sp>
      <p:sp>
        <p:nvSpPr>
          <p:cNvPr id="3" name="d_lahde">
            <a:extLst>
              <a:ext uri="{FF2B5EF4-FFF2-40B4-BE49-F238E27FC236}">
                <a16:creationId xmlns:a16="http://schemas.microsoft.com/office/drawing/2014/main" id="{8C352E17-433D-3144-9B7B-E53A4239DBDE}"/>
              </a:ext>
            </a:extLst>
          </p:cNvPr>
          <p:cNvSpPr txBox="1"/>
          <p:nvPr userDrawn="1"/>
        </p:nvSpPr>
        <p:spPr>
          <a:xfrm>
            <a:off x="2336800" y="6565900"/>
            <a:ext cx="6565900" cy="246221"/>
          </a:xfrm>
          <a:prstGeom prst="rect">
            <a:avLst/>
          </a:prstGeom>
          <a:noFill/>
        </p:spPr>
        <p:txBody>
          <a:bodyPr vert="horz" lIns="89027" tIns="46800" rtlCol="0">
            <a:noAutofit/>
          </a:bodyPr>
          <a:lstStyle/>
          <a:p>
            <a:pPr algn="l" fontAlgn="ctr">
              <a:lnSpc>
                <a:spcPct val="85000"/>
              </a:lnSpc>
            </a:pPr>
            <a:r>
              <a:rPr lang="fi-FI" sz="1000">
                <a:solidFill>
                  <a:srgbClr val="58594A"/>
                </a:solidFill>
                <a:latin typeface="Calibri" panose="020F0502020204030204" pitchFamily="34" charset="0"/>
              </a:rPr>
              <a:t>LÄHDE: Metsäteollisuus ry</a:t>
            </a:r>
          </a:p>
        </p:txBody>
      </p:sp>
    </p:spTree>
    <p:extLst>
      <p:ext uri="{BB962C8B-B14F-4D97-AF65-F5344CB8AC3E}">
        <p14:creationId xmlns:p14="http://schemas.microsoft.com/office/powerpoint/2010/main" val="39083164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äliotsikkodia pilvikuvalla" preserve="1" userDrawn="1">
  <p:cSld name="subtilte_slide_pilv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Kuva 2" descr="Kuva, joka sisältää kohteen ulko, pilvinen, pilvet, lentävä&#10;&#10;Kuvaus luotu automaattisesti">
            <a:extLst>
              <a:ext uri="{FF2B5EF4-FFF2-40B4-BE49-F238E27FC236}">
                <a16:creationId xmlns:a16="http://schemas.microsoft.com/office/drawing/2014/main" id="{D26B070C-9980-4BEA-9008-EA60AD26C4C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900979" y="0"/>
            <a:ext cx="5281938" cy="6858000"/>
          </a:xfrm>
          <a:prstGeom prst="rect">
            <a:avLst/>
          </a:prstGeom>
        </p:spPr>
      </p:pic>
      <p:sp>
        <p:nvSpPr>
          <p:cNvPr id="11" name="Otsikko 1"/>
          <p:cNvSpPr>
            <a:spLocks noGrp="1"/>
          </p:cNvSpPr>
          <p:nvPr>
            <p:ph type="title" hasCustomPrompt="1"/>
          </p:nvPr>
        </p:nvSpPr>
        <p:spPr>
          <a:xfrm>
            <a:off x="288000" y="2685600"/>
            <a:ext cx="6303600" cy="1800000"/>
          </a:xfrm>
        </p:spPr>
        <p:txBody>
          <a:bodyPr anchor="t" anchorCtr="0">
            <a:noAutofit/>
          </a:bodyPr>
          <a:lstStyle>
            <a:lvl1pPr algn="l">
              <a:defRPr sz="4000" cap="none" baseline="0"/>
            </a:lvl1pPr>
          </a:lstStyle>
          <a:p>
            <a:r>
              <a:rPr lang="fi-FI" dirty="0"/>
              <a:t>Lisää väliotsikko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6E497151-1CB2-4D41-8303-6E05D66C8A5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31989" y="6541200"/>
            <a:ext cx="2743200" cy="2805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fi-FI" sz="10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ctr"/>
            <a:fld id="{ADA0AE98-B34E-44E6-8620-9BE8359D2304}" type="datetime1">
              <a:rPr lang="fi-FI" smtClean="0"/>
              <a:t>21.5.2025</a:t>
            </a:fld>
            <a:endParaRPr lang="fi-FI"/>
          </a:p>
        </p:txBody>
      </p:sp>
      <p:sp>
        <p:nvSpPr>
          <p:cNvPr id="8" name="Dian numeron paikkamerkki 5">
            <a:extLst>
              <a:ext uri="{FF2B5EF4-FFF2-40B4-BE49-F238E27FC236}">
                <a16:creationId xmlns:a16="http://schemas.microsoft.com/office/drawing/2014/main" id="{C070A6AE-34F3-437C-827C-F2C6E61061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71037" y="6616800"/>
            <a:ext cx="482526" cy="169200"/>
          </a:xfrm>
          <a:prstGeom prst="rect">
            <a:avLst/>
          </a:prstGeom>
        </p:spPr>
        <p:txBody>
          <a:bodyPr lIns="0" tIns="0" rIns="0" bIns="36000" anchor="ctr" anchorCtr="0"/>
          <a:lstStyle>
            <a:lvl1pPr algn="r">
              <a:defRPr lang="fi-FI" sz="1000" smtClean="0">
                <a:solidFill>
                  <a:srgbClr val="878787"/>
                </a:solidFill>
              </a:defRPr>
            </a:lvl1pPr>
          </a:lstStyle>
          <a:p>
            <a:pPr defTabSz="457200"/>
            <a:fld id="{F55E4D6E-AEF8-47CC-AEAF-ED7959F76389}" type="slidenum">
              <a:rPr lang="fi-FI" smtClean="0"/>
              <a:pPr defTabSz="457200"/>
              <a:t>‹#›</a:t>
            </a:fld>
            <a:endParaRPr lang="fi-FI" dirty="0"/>
          </a:p>
        </p:txBody>
      </p:sp>
      <p:sp>
        <p:nvSpPr>
          <p:cNvPr id="4" name="d_lahde">
            <a:extLst>
              <a:ext uri="{FF2B5EF4-FFF2-40B4-BE49-F238E27FC236}">
                <a16:creationId xmlns:a16="http://schemas.microsoft.com/office/drawing/2014/main" id="{AC7D6B7F-F9B5-83E4-A126-91F40E28B4F6}"/>
              </a:ext>
            </a:extLst>
          </p:cNvPr>
          <p:cNvSpPr txBox="1"/>
          <p:nvPr userDrawn="1"/>
        </p:nvSpPr>
        <p:spPr>
          <a:xfrm>
            <a:off x="2336800" y="6565900"/>
            <a:ext cx="6565900" cy="246221"/>
          </a:xfrm>
          <a:prstGeom prst="rect">
            <a:avLst/>
          </a:prstGeom>
          <a:noFill/>
        </p:spPr>
        <p:txBody>
          <a:bodyPr vert="horz" lIns="89027" tIns="46800" rtlCol="0">
            <a:noAutofit/>
          </a:bodyPr>
          <a:lstStyle/>
          <a:p>
            <a:pPr algn="l" fontAlgn="ctr">
              <a:lnSpc>
                <a:spcPct val="85000"/>
              </a:lnSpc>
            </a:pPr>
            <a:r>
              <a:rPr lang="fi-FI" sz="1000">
                <a:solidFill>
                  <a:srgbClr val="58594A"/>
                </a:solidFill>
                <a:latin typeface="Calibri" panose="020F0502020204030204" pitchFamily="34" charset="0"/>
              </a:rPr>
              <a:t>LÄHDE: Metsäteollisuus ry</a:t>
            </a:r>
          </a:p>
        </p:txBody>
      </p:sp>
    </p:spTree>
    <p:extLst>
      <p:ext uri="{BB962C8B-B14F-4D97-AF65-F5344CB8AC3E}">
        <p14:creationId xmlns:p14="http://schemas.microsoft.com/office/powerpoint/2010/main" val="30238798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äliotsikkodia kuvapaikalla" preserve="1" userDrawn="1">
  <p:cSld name="subtilte_slide_picture_pla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tsikko 1"/>
          <p:cNvSpPr>
            <a:spLocks noGrp="1"/>
          </p:cNvSpPr>
          <p:nvPr>
            <p:ph type="title" hasCustomPrompt="1"/>
          </p:nvPr>
        </p:nvSpPr>
        <p:spPr>
          <a:xfrm>
            <a:off x="288000" y="2685600"/>
            <a:ext cx="6303600" cy="1800000"/>
          </a:xfrm>
        </p:spPr>
        <p:txBody>
          <a:bodyPr anchor="t" anchorCtr="0">
            <a:noAutofit/>
          </a:bodyPr>
          <a:lstStyle>
            <a:lvl1pPr algn="l">
              <a:defRPr sz="4000" cap="none" baseline="0"/>
            </a:lvl1pPr>
          </a:lstStyle>
          <a:p>
            <a:r>
              <a:rPr lang="fi-FI" dirty="0"/>
              <a:t>Lisää väliotsikko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6E497151-1CB2-4D41-8303-6E05D66C8A5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31989" y="6541200"/>
            <a:ext cx="2743200" cy="2805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fi-FI" sz="10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ctr"/>
            <a:fld id="{E42631FF-31FA-435D-9E63-FDDB0C6A6AD1}" type="datetime1">
              <a:rPr lang="fi-FI" smtClean="0"/>
              <a:t>21.5.2025</a:t>
            </a:fld>
            <a:endParaRPr lang="fi-FI"/>
          </a:p>
        </p:txBody>
      </p:sp>
      <p:sp>
        <p:nvSpPr>
          <p:cNvPr id="7" name="Kuvan paikkamerkki 2">
            <a:extLst>
              <a:ext uri="{FF2B5EF4-FFF2-40B4-BE49-F238E27FC236}">
                <a16:creationId xmlns:a16="http://schemas.microsoft.com/office/drawing/2014/main" id="{E0C36D7A-CD07-401E-8192-94AA27DE7166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897055" y="0"/>
            <a:ext cx="5281612" cy="685800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fi-FI" dirty="0"/>
              <a:t>Lisää valokuva </a:t>
            </a:r>
            <a:r>
              <a:rPr lang="fi-FI" dirty="0" err="1"/>
              <a:t>Kameleon</a:t>
            </a:r>
            <a:r>
              <a:rPr lang="fi-FI" dirty="0"/>
              <a:t> välilehdeltä Kuvagalleria tai napsauttamalla kuvaketta</a:t>
            </a:r>
          </a:p>
        </p:txBody>
      </p:sp>
      <p:sp>
        <p:nvSpPr>
          <p:cNvPr id="8" name="Dian numeron paikkamerkki 5">
            <a:extLst>
              <a:ext uri="{FF2B5EF4-FFF2-40B4-BE49-F238E27FC236}">
                <a16:creationId xmlns:a16="http://schemas.microsoft.com/office/drawing/2014/main" id="{4248FBDF-AA11-4A95-A47C-5CE8B2327E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71037" y="6616800"/>
            <a:ext cx="482526" cy="169200"/>
          </a:xfrm>
          <a:prstGeom prst="rect">
            <a:avLst/>
          </a:prstGeom>
        </p:spPr>
        <p:txBody>
          <a:bodyPr lIns="0" tIns="0" rIns="0" bIns="36000" anchor="ctr" anchorCtr="0"/>
          <a:lstStyle>
            <a:lvl1pPr algn="r">
              <a:defRPr lang="fi-FI" sz="1000" smtClean="0">
                <a:solidFill>
                  <a:srgbClr val="878787"/>
                </a:solidFill>
              </a:defRPr>
            </a:lvl1pPr>
          </a:lstStyle>
          <a:p>
            <a:pPr defTabSz="457200"/>
            <a:fld id="{F55E4D6E-AEF8-47CC-AEAF-ED7959F76389}" type="slidenum">
              <a:rPr lang="fi-FI" smtClean="0"/>
              <a:pPr defTabSz="457200"/>
              <a:t>‹#›</a:t>
            </a:fld>
            <a:endParaRPr lang="fi-FI" dirty="0"/>
          </a:p>
        </p:txBody>
      </p:sp>
      <p:sp>
        <p:nvSpPr>
          <p:cNvPr id="3" name="d_lahde">
            <a:extLst>
              <a:ext uri="{FF2B5EF4-FFF2-40B4-BE49-F238E27FC236}">
                <a16:creationId xmlns:a16="http://schemas.microsoft.com/office/drawing/2014/main" id="{4D476A8A-27F5-B4AD-082C-D1924F651028}"/>
              </a:ext>
            </a:extLst>
          </p:cNvPr>
          <p:cNvSpPr txBox="1"/>
          <p:nvPr userDrawn="1"/>
        </p:nvSpPr>
        <p:spPr>
          <a:xfrm>
            <a:off x="2336800" y="6565900"/>
            <a:ext cx="6565900" cy="246221"/>
          </a:xfrm>
          <a:prstGeom prst="rect">
            <a:avLst/>
          </a:prstGeom>
          <a:noFill/>
        </p:spPr>
        <p:txBody>
          <a:bodyPr vert="horz" lIns="89027" tIns="46800" rtlCol="0">
            <a:noAutofit/>
          </a:bodyPr>
          <a:lstStyle/>
          <a:p>
            <a:pPr algn="l" fontAlgn="ctr">
              <a:lnSpc>
                <a:spcPct val="85000"/>
              </a:lnSpc>
            </a:pPr>
            <a:r>
              <a:rPr lang="fi-FI" sz="1000">
                <a:solidFill>
                  <a:srgbClr val="58594A"/>
                </a:solidFill>
                <a:latin typeface="Calibri" panose="020F0502020204030204" pitchFamily="34" charset="0"/>
              </a:rPr>
              <a:t>LÄHDE: Metsäteollisuus ry</a:t>
            </a:r>
          </a:p>
        </p:txBody>
      </p:sp>
    </p:spTree>
    <p:extLst>
      <p:ext uri="{BB962C8B-B14F-4D97-AF65-F5344CB8AC3E}">
        <p14:creationId xmlns:p14="http://schemas.microsoft.com/office/powerpoint/2010/main" val="288793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oppudia" preserve="1" userDrawn="1">
  <p:cSld name="end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Kuva 4" descr="Kuva, joka sisältää kohteen teksti&#10;&#10;Kuvaus luotu automaattisesti">
            <a:extLst>
              <a:ext uri="{FF2B5EF4-FFF2-40B4-BE49-F238E27FC236}">
                <a16:creationId xmlns:a16="http://schemas.microsoft.com/office/drawing/2014/main" id="{0F28FEEC-3BFE-459E-9537-9A066B8AAE5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751200" y="1141476"/>
            <a:ext cx="4587240" cy="4575048"/>
          </a:xfrm>
          <a:prstGeom prst="rect">
            <a:avLst/>
          </a:prstGeom>
        </p:spPr>
      </p:pic>
      <p:sp>
        <p:nvSpPr>
          <p:cNvPr id="3" name="d_lahde">
            <a:extLst>
              <a:ext uri="{FF2B5EF4-FFF2-40B4-BE49-F238E27FC236}">
                <a16:creationId xmlns:a16="http://schemas.microsoft.com/office/drawing/2014/main" id="{AB10D662-D532-1E94-D42A-2D82D45C3D05}"/>
              </a:ext>
            </a:extLst>
          </p:cNvPr>
          <p:cNvSpPr txBox="1"/>
          <p:nvPr userDrawn="1"/>
        </p:nvSpPr>
        <p:spPr>
          <a:xfrm>
            <a:off x="2336800" y="6565900"/>
            <a:ext cx="6565900" cy="246221"/>
          </a:xfrm>
          <a:prstGeom prst="rect">
            <a:avLst/>
          </a:prstGeom>
          <a:noFill/>
        </p:spPr>
        <p:txBody>
          <a:bodyPr vert="horz" lIns="89027" tIns="46800" rtlCol="0">
            <a:noAutofit/>
          </a:bodyPr>
          <a:lstStyle/>
          <a:p>
            <a:pPr algn="l" fontAlgn="ctr">
              <a:lnSpc>
                <a:spcPct val="85000"/>
              </a:lnSpc>
            </a:pPr>
            <a:r>
              <a:rPr lang="fi-FI" sz="1000">
                <a:solidFill>
                  <a:srgbClr val="58594A"/>
                </a:solidFill>
                <a:latin typeface="Calibri" panose="020F0502020204030204" pitchFamily="34" charset="0"/>
              </a:rPr>
              <a:t>LÄHDE: Metsäteollisuus ry</a:t>
            </a:r>
          </a:p>
        </p:txBody>
      </p:sp>
    </p:spTree>
    <p:extLst>
      <p:ext uri="{BB962C8B-B14F-4D97-AF65-F5344CB8AC3E}">
        <p14:creationId xmlns:p14="http://schemas.microsoft.com/office/powerpoint/2010/main" val="733771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tsikko ja sisältö" preserve="1" userDrawn="1">
  <p:cSld name="title_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10BA6B3-CB3D-8F47-A81E-48885D22AE6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7200"/>
            <a:fld id="{F55E4D6E-AEF8-47CC-AEAF-ED7959F76389}" type="slidenum">
              <a:rPr lang="fi-FI" smtClean="0"/>
              <a:pPr defTabSz="457200"/>
              <a:t>‹#›</a:t>
            </a:fld>
            <a:endParaRPr lang="fi-FI" dirty="0"/>
          </a:p>
        </p:txBody>
      </p:sp>
      <p:sp>
        <p:nvSpPr>
          <p:cNvPr id="5" name="Otsikon paikkamerkki 1">
            <a:extLst>
              <a:ext uri="{FF2B5EF4-FFF2-40B4-BE49-F238E27FC236}">
                <a16:creationId xmlns:a16="http://schemas.microsoft.com/office/drawing/2014/main" id="{ACF4DAD1-3A69-C142-BDE9-9E0DC1BBEA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9693" y="361054"/>
            <a:ext cx="10687793" cy="9000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>
              <a:defRPr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32E4CAE-8655-5D40-8396-6E1E42B08304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759670" y="1440000"/>
            <a:ext cx="10687793" cy="47160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45B0E119-865C-EF49-AB4E-47AF149DECC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31989" y="6539888"/>
            <a:ext cx="2743200" cy="2805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fi-FI" sz="10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ctr"/>
            <a:fld id="{C3CE050F-E262-48BD-8208-D051236B936B}" type="datetime1">
              <a:rPr lang="fi-FI" smtClean="0"/>
              <a:t>21.5.2025</a:t>
            </a:fld>
            <a:endParaRPr lang="fi-FI"/>
          </a:p>
        </p:txBody>
      </p:sp>
      <p:sp>
        <p:nvSpPr>
          <p:cNvPr id="4" name="d_lahde">
            <a:extLst>
              <a:ext uri="{FF2B5EF4-FFF2-40B4-BE49-F238E27FC236}">
                <a16:creationId xmlns:a16="http://schemas.microsoft.com/office/drawing/2014/main" id="{7228029F-08B7-484F-BEF2-F064E63C671F}"/>
              </a:ext>
            </a:extLst>
          </p:cNvPr>
          <p:cNvSpPr txBox="1"/>
          <p:nvPr userDrawn="1"/>
        </p:nvSpPr>
        <p:spPr>
          <a:xfrm>
            <a:off x="2336800" y="6565900"/>
            <a:ext cx="6565900" cy="246221"/>
          </a:xfrm>
          <a:prstGeom prst="rect">
            <a:avLst/>
          </a:prstGeom>
          <a:noFill/>
        </p:spPr>
        <p:txBody>
          <a:bodyPr vert="horz" lIns="89027" tIns="46800" rtlCol="0">
            <a:noAutofit/>
          </a:bodyPr>
          <a:lstStyle/>
          <a:p>
            <a:pPr algn="l" fontAlgn="ctr">
              <a:lnSpc>
                <a:spcPct val="85000"/>
              </a:lnSpc>
            </a:pPr>
            <a:r>
              <a:rPr lang="fi-FI" sz="1000">
                <a:solidFill>
                  <a:srgbClr val="58594A"/>
                </a:solidFill>
                <a:latin typeface="Calibri" panose="020F0502020204030204" pitchFamily="34" charset="0"/>
              </a:rPr>
              <a:t>LÄHDE: Metsäteollisuus ry</a:t>
            </a:r>
          </a:p>
        </p:txBody>
      </p:sp>
    </p:spTree>
    <p:extLst>
      <p:ext uri="{BB962C8B-B14F-4D97-AF65-F5344CB8AC3E}">
        <p14:creationId xmlns:p14="http://schemas.microsoft.com/office/powerpoint/2010/main" val="13228657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tsikko, graafi ja tila seliitteelle" preserve="1" userDrawn="1">
  <p:cSld name="title_and_content_empty_spa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10BA6B3-CB3D-8F47-A81E-48885D22AE6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7200"/>
            <a:fld id="{F55E4D6E-AEF8-47CC-AEAF-ED7959F76389}" type="slidenum">
              <a:rPr lang="fi-FI" smtClean="0"/>
              <a:pPr defTabSz="457200"/>
              <a:t>‹#›</a:t>
            </a:fld>
            <a:endParaRPr lang="fi-FI" dirty="0"/>
          </a:p>
        </p:txBody>
      </p:sp>
      <p:sp>
        <p:nvSpPr>
          <p:cNvPr id="5" name="Otsikon paikkamerkki 1">
            <a:extLst>
              <a:ext uri="{FF2B5EF4-FFF2-40B4-BE49-F238E27FC236}">
                <a16:creationId xmlns:a16="http://schemas.microsoft.com/office/drawing/2014/main" id="{ACF4DAD1-3A69-C142-BDE9-9E0DC1BBEA7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59693" y="361054"/>
            <a:ext cx="10687793" cy="9000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>
              <a:defRPr/>
            </a:lvl1pPr>
          </a:lstStyle>
          <a:p>
            <a:r>
              <a:rPr lang="fi-FI" dirty="0"/>
              <a:t>Lisää otsikko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32E4CAE-8655-5D40-8396-6E1E42B08304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759670" y="1440000"/>
            <a:ext cx="7300800" cy="47160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45B0E119-865C-EF49-AB4E-47AF149DECC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31989" y="6539888"/>
            <a:ext cx="2743200" cy="2805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fi-FI" sz="10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ctr"/>
            <a:fld id="{5DADF63C-1FC1-4FC0-A4F6-5C8D9E084B93}" type="datetime1">
              <a:rPr lang="fi-FI" smtClean="0"/>
              <a:t>21.5.2025</a:t>
            </a:fld>
            <a:endParaRPr lang="fi-FI"/>
          </a:p>
        </p:txBody>
      </p:sp>
      <p:sp>
        <p:nvSpPr>
          <p:cNvPr id="7" name="Sisällön paikkamerkki 3">
            <a:extLst>
              <a:ext uri="{FF2B5EF4-FFF2-40B4-BE49-F238E27FC236}">
                <a16:creationId xmlns:a16="http://schemas.microsoft.com/office/drawing/2014/main" id="{A2C6D4DB-8D1C-4F75-A5A8-D7B2BC3497A5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8138921" y="1439999"/>
            <a:ext cx="3308565" cy="47160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d_lahde">
            <a:extLst>
              <a:ext uri="{FF2B5EF4-FFF2-40B4-BE49-F238E27FC236}">
                <a16:creationId xmlns:a16="http://schemas.microsoft.com/office/drawing/2014/main" id="{4F532CC2-01C5-9713-DB27-2389A069746A}"/>
              </a:ext>
            </a:extLst>
          </p:cNvPr>
          <p:cNvSpPr txBox="1"/>
          <p:nvPr userDrawn="1"/>
        </p:nvSpPr>
        <p:spPr>
          <a:xfrm>
            <a:off x="2336800" y="6565900"/>
            <a:ext cx="6565900" cy="246221"/>
          </a:xfrm>
          <a:prstGeom prst="rect">
            <a:avLst/>
          </a:prstGeom>
          <a:noFill/>
        </p:spPr>
        <p:txBody>
          <a:bodyPr vert="horz" lIns="89027" tIns="46800" rtlCol="0">
            <a:noAutofit/>
          </a:bodyPr>
          <a:lstStyle/>
          <a:p>
            <a:pPr algn="l" fontAlgn="ctr">
              <a:lnSpc>
                <a:spcPct val="85000"/>
              </a:lnSpc>
            </a:pPr>
            <a:r>
              <a:rPr lang="fi-FI" sz="1000">
                <a:solidFill>
                  <a:srgbClr val="58594A"/>
                </a:solidFill>
                <a:latin typeface="Calibri" panose="020F0502020204030204" pitchFamily="34" charset="0"/>
              </a:rPr>
              <a:t>LÄHDE: Metsäteollisuus ry</a:t>
            </a:r>
          </a:p>
        </p:txBody>
      </p:sp>
    </p:spTree>
    <p:extLst>
      <p:ext uri="{BB962C8B-B14F-4D97-AF65-F5344CB8AC3E}">
        <p14:creationId xmlns:p14="http://schemas.microsoft.com/office/powerpoint/2010/main" val="3082534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tsikko ja kaksi sisältökohdetta väliotsikoilla" preserve="1" userDrawn="1">
  <p:cSld name="title_two_content_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7E18BC3-C71F-1F40-8265-FB7F5E6503A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7200"/>
            <a:fld id="{F55E4D6E-AEF8-47CC-AEAF-ED7959F76389}" type="slidenum">
              <a:rPr lang="fi-FI" smtClean="0"/>
              <a:pPr defTabSz="457200"/>
              <a:t>‹#›</a:t>
            </a:fld>
            <a:endParaRPr lang="fi-FI" dirty="0"/>
          </a:p>
        </p:txBody>
      </p:sp>
      <p:sp>
        <p:nvSpPr>
          <p:cNvPr id="5" name="Otsikon paikkamerkki 1">
            <a:extLst>
              <a:ext uri="{FF2B5EF4-FFF2-40B4-BE49-F238E27FC236}">
                <a16:creationId xmlns:a16="http://schemas.microsoft.com/office/drawing/2014/main" id="{0CCE5E25-4848-EB46-9136-ED0A10CF885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59693" y="361054"/>
            <a:ext cx="10687793" cy="9000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>
              <a:defRPr sz="3200"/>
            </a:lvl1pPr>
          </a:lstStyle>
          <a:p>
            <a:r>
              <a:rPr lang="fi-FI" dirty="0"/>
              <a:t>Lisää otsikko</a:t>
            </a:r>
          </a:p>
        </p:txBody>
      </p:sp>
      <p:sp>
        <p:nvSpPr>
          <p:cNvPr id="7" name="Tekstin paikkamerkki 2">
            <a:extLst>
              <a:ext uri="{FF2B5EF4-FFF2-40B4-BE49-F238E27FC236}">
                <a16:creationId xmlns:a16="http://schemas.microsoft.com/office/drawing/2014/main" id="{9EF23142-3D3C-F044-8150-57AC95574F39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759600" y="1440000"/>
            <a:ext cx="5089525" cy="420372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dirty="0"/>
              <a:t>Lisää teksti</a:t>
            </a:r>
          </a:p>
        </p:txBody>
      </p:sp>
      <p:sp>
        <p:nvSpPr>
          <p:cNvPr id="9" name="Tekstin paikkamerkki 4">
            <a:extLst>
              <a:ext uri="{FF2B5EF4-FFF2-40B4-BE49-F238E27FC236}">
                <a16:creationId xmlns:a16="http://schemas.microsoft.com/office/drawing/2014/main" id="{C8703391-D147-0448-B90A-931413949C97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342781" y="1440000"/>
            <a:ext cx="5106873" cy="420373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dirty="0"/>
              <a:t>Lisää teksti</a:t>
            </a: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1D6AA817-A14F-FF48-B5EF-D0E10D035D3C}"/>
              </a:ext>
            </a:extLst>
          </p:cNvPr>
          <p:cNvSpPr>
            <a:spLocks noGrp="1"/>
          </p:cNvSpPr>
          <p:nvPr>
            <p:ph type="dt" sz="half" idx="11"/>
          </p:nvPr>
        </p:nvSpPr>
        <p:spPr>
          <a:xfrm>
            <a:off x="4731989" y="6541200"/>
            <a:ext cx="2743200" cy="2805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fi-FI" sz="10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ctr"/>
            <a:fld id="{510518E5-8068-457F-8386-DCCDDD79A155}" type="datetime1">
              <a:rPr lang="fi-FI" smtClean="0"/>
              <a:t>21.5.2025</a:t>
            </a:fld>
            <a:endParaRPr lang="fi-FI"/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0E1DD3D1-C9EC-4205-9824-EB76ADE43106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760413" y="2016000"/>
            <a:ext cx="5106873" cy="41400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11" name="Sisällön paikkamerkki 3">
            <a:extLst>
              <a:ext uri="{FF2B5EF4-FFF2-40B4-BE49-F238E27FC236}">
                <a16:creationId xmlns:a16="http://schemas.microsoft.com/office/drawing/2014/main" id="{1D00C477-2AB1-456B-B72B-6A178868067F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339892" y="2016000"/>
            <a:ext cx="5106873" cy="41400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d_lahde">
            <a:extLst>
              <a:ext uri="{FF2B5EF4-FFF2-40B4-BE49-F238E27FC236}">
                <a16:creationId xmlns:a16="http://schemas.microsoft.com/office/drawing/2014/main" id="{45AEEBC6-6817-1553-6521-759A7BB2D8AF}"/>
              </a:ext>
            </a:extLst>
          </p:cNvPr>
          <p:cNvSpPr txBox="1"/>
          <p:nvPr userDrawn="1"/>
        </p:nvSpPr>
        <p:spPr>
          <a:xfrm>
            <a:off x="2336800" y="6565900"/>
            <a:ext cx="6565900" cy="246221"/>
          </a:xfrm>
          <a:prstGeom prst="rect">
            <a:avLst/>
          </a:prstGeom>
          <a:noFill/>
        </p:spPr>
        <p:txBody>
          <a:bodyPr vert="horz" lIns="89027" tIns="46800" rtlCol="0">
            <a:noAutofit/>
          </a:bodyPr>
          <a:lstStyle/>
          <a:p>
            <a:pPr algn="l" fontAlgn="ctr">
              <a:lnSpc>
                <a:spcPct val="85000"/>
              </a:lnSpc>
            </a:pPr>
            <a:r>
              <a:rPr lang="fi-FI" sz="1000">
                <a:solidFill>
                  <a:srgbClr val="58594A"/>
                </a:solidFill>
                <a:latin typeface="Calibri" panose="020F0502020204030204" pitchFamily="34" charset="0"/>
              </a:rPr>
              <a:t>LÄHDE: Metsäteollisuus ry</a:t>
            </a:r>
          </a:p>
        </p:txBody>
      </p:sp>
    </p:spTree>
    <p:extLst>
      <p:ext uri="{BB962C8B-B14F-4D97-AF65-F5344CB8AC3E}">
        <p14:creationId xmlns:p14="http://schemas.microsoft.com/office/powerpoint/2010/main" val="6024915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ekstiä ja kuva" preserve="1" userDrawn="1">
  <p:cSld name="title_content_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Photo"/>
          <p:cNvSpPr>
            <a:spLocks noGrp="1"/>
          </p:cNvSpPr>
          <p:nvPr>
            <p:ph type="pic" sz="quarter" idx="14" hasCustomPrompt="1"/>
          </p:nvPr>
        </p:nvSpPr>
        <p:spPr>
          <a:xfrm>
            <a:off x="6897600" y="0"/>
            <a:ext cx="5292000" cy="68688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fi-FI" dirty="0"/>
              <a:t>Lisää valokuva </a:t>
            </a:r>
            <a:r>
              <a:rPr lang="fi-FI" dirty="0" err="1"/>
              <a:t>Kameleon</a:t>
            </a:r>
            <a:r>
              <a:rPr lang="fi-FI" dirty="0"/>
              <a:t> välilehdeltä Kuvagalleria tai napsauttamalla kuvaketta</a:t>
            </a:r>
          </a:p>
        </p:txBody>
      </p:sp>
      <p:sp>
        <p:nvSpPr>
          <p:cNvPr id="11" name="Otsikko 1"/>
          <p:cNvSpPr>
            <a:spLocks noGrp="1"/>
          </p:cNvSpPr>
          <p:nvPr>
            <p:ph type="title" hasCustomPrompt="1"/>
          </p:nvPr>
        </p:nvSpPr>
        <p:spPr>
          <a:xfrm>
            <a:off x="759693" y="361054"/>
            <a:ext cx="5336307" cy="1267746"/>
          </a:xfrm>
        </p:spPr>
        <p:txBody>
          <a:bodyPr/>
          <a:lstStyle>
            <a:lvl1pPr algn="l">
              <a:defRPr sz="3200" cap="none" baseline="0"/>
            </a:lvl1pPr>
          </a:lstStyle>
          <a:p>
            <a:r>
              <a:rPr lang="fi-FI" dirty="0"/>
              <a:t>Lisää otsikko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6E497151-1CB2-4D41-8303-6E05D66C8A5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31989" y="6541200"/>
            <a:ext cx="2743200" cy="2805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fi-FI" sz="10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ctr"/>
            <a:fld id="{1002AF0F-99D7-426F-8494-1955AFD88754}" type="datetime1">
              <a:rPr lang="fi-FI" smtClean="0"/>
              <a:t>21.5.2025</a:t>
            </a:fld>
            <a:endParaRPr lang="fi-FI"/>
          </a:p>
        </p:txBody>
      </p:sp>
      <p:sp>
        <p:nvSpPr>
          <p:cNvPr id="7" name="Sisällön paikkamerkki 3">
            <a:extLst>
              <a:ext uri="{FF2B5EF4-FFF2-40B4-BE49-F238E27FC236}">
                <a16:creationId xmlns:a16="http://schemas.microsoft.com/office/drawing/2014/main" id="{44E2F194-21B6-4684-B8A0-703CBCD13161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744514" y="1840675"/>
            <a:ext cx="5351485" cy="44109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8434DBB5-2665-4313-BB6F-9FA2D95132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71037" y="6616800"/>
            <a:ext cx="482526" cy="169200"/>
          </a:xfrm>
          <a:prstGeom prst="rect">
            <a:avLst/>
          </a:prstGeom>
        </p:spPr>
        <p:txBody>
          <a:bodyPr lIns="0" tIns="0" rIns="0" bIns="36000" anchor="ctr" anchorCtr="0"/>
          <a:lstStyle>
            <a:lvl1pPr algn="r">
              <a:defRPr lang="fi-FI" sz="1000" smtClean="0">
                <a:solidFill>
                  <a:srgbClr val="878787"/>
                </a:solidFill>
              </a:defRPr>
            </a:lvl1pPr>
          </a:lstStyle>
          <a:p>
            <a:pPr defTabSz="457200"/>
            <a:fld id="{F55E4D6E-AEF8-47CC-AEAF-ED7959F76389}" type="slidenum">
              <a:rPr lang="fi-FI" smtClean="0"/>
              <a:pPr defTabSz="457200"/>
              <a:t>‹#›</a:t>
            </a:fld>
            <a:endParaRPr lang="fi-FI" dirty="0"/>
          </a:p>
        </p:txBody>
      </p:sp>
      <p:sp>
        <p:nvSpPr>
          <p:cNvPr id="3" name="d_lahde">
            <a:extLst>
              <a:ext uri="{FF2B5EF4-FFF2-40B4-BE49-F238E27FC236}">
                <a16:creationId xmlns:a16="http://schemas.microsoft.com/office/drawing/2014/main" id="{F06AABC1-BFAB-ABE8-04D7-54329497F33C}"/>
              </a:ext>
            </a:extLst>
          </p:cNvPr>
          <p:cNvSpPr txBox="1"/>
          <p:nvPr userDrawn="1"/>
        </p:nvSpPr>
        <p:spPr>
          <a:xfrm>
            <a:off x="2336800" y="6565900"/>
            <a:ext cx="6565900" cy="246221"/>
          </a:xfrm>
          <a:prstGeom prst="rect">
            <a:avLst/>
          </a:prstGeom>
          <a:noFill/>
        </p:spPr>
        <p:txBody>
          <a:bodyPr vert="horz" lIns="89027" tIns="46800" rtlCol="0">
            <a:noAutofit/>
          </a:bodyPr>
          <a:lstStyle/>
          <a:p>
            <a:pPr algn="l" fontAlgn="ctr">
              <a:lnSpc>
                <a:spcPct val="85000"/>
              </a:lnSpc>
            </a:pPr>
            <a:r>
              <a:rPr lang="fi-FI" sz="1000">
                <a:solidFill>
                  <a:srgbClr val="58594A"/>
                </a:solidFill>
                <a:latin typeface="Calibri" panose="020F0502020204030204" pitchFamily="34" charset="0"/>
              </a:rPr>
              <a:t>LÄHDE: Metsäteollisuus ry</a:t>
            </a:r>
          </a:p>
        </p:txBody>
      </p:sp>
    </p:spTree>
    <p:extLst>
      <p:ext uri="{BB962C8B-B14F-4D97-AF65-F5344CB8AC3E}">
        <p14:creationId xmlns:p14="http://schemas.microsoft.com/office/powerpoint/2010/main" val="16507536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tsikko, sisältö ja kaksi kuvaa" preserve="1" userDrawn="1">
  <p:cSld name="title_content_two_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isällön paikkamerkki 3">
            <a:extLst>
              <a:ext uri="{FF2B5EF4-FFF2-40B4-BE49-F238E27FC236}">
                <a16:creationId xmlns:a16="http://schemas.microsoft.com/office/drawing/2014/main" id="{C14A879C-D0C2-4202-BEEC-2A2E70EAB272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6853364" y="3429000"/>
            <a:ext cx="5294327" cy="33480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11" name="Otsikko 1"/>
          <p:cNvSpPr>
            <a:spLocks noGrp="1"/>
          </p:cNvSpPr>
          <p:nvPr>
            <p:ph type="title" hasCustomPrompt="1"/>
          </p:nvPr>
        </p:nvSpPr>
        <p:spPr>
          <a:xfrm>
            <a:off x="759693" y="361054"/>
            <a:ext cx="5336307" cy="1267746"/>
          </a:xfrm>
        </p:spPr>
        <p:txBody>
          <a:bodyPr/>
          <a:lstStyle>
            <a:lvl1pPr algn="l">
              <a:defRPr sz="3200" cap="none" baseline="0"/>
            </a:lvl1pPr>
          </a:lstStyle>
          <a:p>
            <a:r>
              <a:rPr lang="fi-FI" dirty="0"/>
              <a:t>Lisää otsikko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CC567358-739E-E245-AC37-B69830A4645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31989" y="6541200"/>
            <a:ext cx="2743200" cy="2805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fi-FI" sz="10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ctr"/>
            <a:fld id="{4374928A-1974-438F-83FF-CA996B8126E7}" type="datetime1">
              <a:rPr lang="fi-FI" smtClean="0"/>
              <a:t>21.5.2025</a:t>
            </a:fld>
            <a:endParaRPr lang="fi-FI"/>
          </a:p>
        </p:txBody>
      </p:sp>
      <p:sp>
        <p:nvSpPr>
          <p:cNvPr id="7" name="Sisällön paikkamerkki 3">
            <a:extLst>
              <a:ext uri="{FF2B5EF4-FFF2-40B4-BE49-F238E27FC236}">
                <a16:creationId xmlns:a16="http://schemas.microsoft.com/office/drawing/2014/main" id="{2FC9C602-9A8A-4E8E-B582-95F10872FBF5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760413" y="1840675"/>
            <a:ext cx="5351486" cy="4411354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8" name="Sisällön paikkamerkki 3">
            <a:extLst>
              <a:ext uri="{FF2B5EF4-FFF2-40B4-BE49-F238E27FC236}">
                <a16:creationId xmlns:a16="http://schemas.microsoft.com/office/drawing/2014/main" id="{C98B356A-C02A-475A-BBC7-AB9C9EDFC71F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853365" y="36000"/>
            <a:ext cx="5294327" cy="33480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10" name="Dian numeron paikkamerkki 5">
            <a:extLst>
              <a:ext uri="{FF2B5EF4-FFF2-40B4-BE49-F238E27FC236}">
                <a16:creationId xmlns:a16="http://schemas.microsoft.com/office/drawing/2014/main" id="{21283CA2-FEA7-4DA4-84BA-197EB032A9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71037" y="6616800"/>
            <a:ext cx="482526" cy="169200"/>
          </a:xfrm>
          <a:prstGeom prst="rect">
            <a:avLst/>
          </a:prstGeom>
        </p:spPr>
        <p:txBody>
          <a:bodyPr lIns="0" tIns="0" rIns="0" bIns="36000" anchor="ctr" anchorCtr="0"/>
          <a:lstStyle>
            <a:lvl1pPr algn="r">
              <a:defRPr lang="fi-FI" sz="1000" smtClean="0">
                <a:solidFill>
                  <a:srgbClr val="878787"/>
                </a:solidFill>
              </a:defRPr>
            </a:lvl1pPr>
          </a:lstStyle>
          <a:p>
            <a:pPr defTabSz="457200"/>
            <a:fld id="{F55E4D6E-AEF8-47CC-AEAF-ED7959F76389}" type="slidenum">
              <a:rPr lang="fi-FI" smtClean="0"/>
              <a:pPr defTabSz="457200"/>
              <a:t>‹#›</a:t>
            </a:fld>
            <a:endParaRPr lang="fi-FI" dirty="0"/>
          </a:p>
        </p:txBody>
      </p:sp>
      <p:sp>
        <p:nvSpPr>
          <p:cNvPr id="3" name="d_lahde">
            <a:extLst>
              <a:ext uri="{FF2B5EF4-FFF2-40B4-BE49-F238E27FC236}">
                <a16:creationId xmlns:a16="http://schemas.microsoft.com/office/drawing/2014/main" id="{29A7262F-43C9-B38F-10A3-9778EAA3CCCB}"/>
              </a:ext>
            </a:extLst>
          </p:cNvPr>
          <p:cNvSpPr txBox="1"/>
          <p:nvPr userDrawn="1"/>
        </p:nvSpPr>
        <p:spPr>
          <a:xfrm>
            <a:off x="2336800" y="6565900"/>
            <a:ext cx="6565900" cy="246221"/>
          </a:xfrm>
          <a:prstGeom prst="rect">
            <a:avLst/>
          </a:prstGeom>
          <a:noFill/>
        </p:spPr>
        <p:txBody>
          <a:bodyPr vert="horz" lIns="89027" tIns="46800" rtlCol="0">
            <a:noAutofit/>
          </a:bodyPr>
          <a:lstStyle/>
          <a:p>
            <a:pPr algn="l" fontAlgn="ctr">
              <a:lnSpc>
                <a:spcPct val="85000"/>
              </a:lnSpc>
            </a:pPr>
            <a:r>
              <a:rPr lang="fi-FI" sz="1000">
                <a:solidFill>
                  <a:srgbClr val="58594A"/>
                </a:solidFill>
                <a:latin typeface="Calibri" panose="020F0502020204030204" pitchFamily="34" charset="0"/>
              </a:rPr>
              <a:t>LÄHDE: Metsäteollisuus ry</a:t>
            </a:r>
          </a:p>
        </p:txBody>
      </p:sp>
    </p:spTree>
    <p:extLst>
      <p:ext uri="{BB962C8B-B14F-4D97-AF65-F5344CB8AC3E}">
        <p14:creationId xmlns:p14="http://schemas.microsoft.com/office/powerpoint/2010/main" val="2781293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ekstiä ja slogan (vihreä tausta)" preserve="1" userDrawn="1">
  <p:cSld name="title_content_slogan_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tsikko 1"/>
          <p:cNvSpPr>
            <a:spLocks noGrp="1"/>
          </p:cNvSpPr>
          <p:nvPr>
            <p:ph type="title" hasCustomPrompt="1"/>
          </p:nvPr>
        </p:nvSpPr>
        <p:spPr>
          <a:xfrm>
            <a:off x="759693" y="361054"/>
            <a:ext cx="5336307" cy="1267746"/>
          </a:xfrm>
        </p:spPr>
        <p:txBody>
          <a:bodyPr/>
          <a:lstStyle>
            <a:lvl1pPr algn="l">
              <a:defRPr sz="3200" cap="none" baseline="0"/>
            </a:lvl1pPr>
          </a:lstStyle>
          <a:p>
            <a:r>
              <a:rPr lang="fi-FI" dirty="0"/>
              <a:t>Lisää otsikko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07AAFB5-1906-3D40-93A2-CB76400FAD65}"/>
              </a:ext>
            </a:extLst>
          </p:cNvPr>
          <p:cNvSpPr/>
          <p:nvPr userDrawn="1"/>
        </p:nvSpPr>
        <p:spPr>
          <a:xfrm>
            <a:off x="6840514" y="0"/>
            <a:ext cx="5351486" cy="6858000"/>
          </a:xfrm>
          <a:prstGeom prst="rect">
            <a:avLst/>
          </a:prstGeom>
          <a:solidFill>
            <a:schemeClr val="tx2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2100" dirty="0" err="1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D9D1A27-B895-1A42-AFA3-236D0273B11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455864" y="1383160"/>
            <a:ext cx="4120786" cy="3361368"/>
          </a:xfrm>
        </p:spPr>
        <p:txBody>
          <a:bodyPr anchor="ctr">
            <a:normAutofit/>
          </a:bodyPr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err="1"/>
              <a:t>Tähän</a:t>
            </a:r>
            <a:r>
              <a:rPr lang="en-GB" dirty="0"/>
              <a:t> </a:t>
            </a:r>
            <a:r>
              <a:rPr lang="en-GB" dirty="0" err="1"/>
              <a:t>lainaus</a:t>
            </a:r>
            <a:r>
              <a:rPr lang="en-GB" dirty="0"/>
              <a:t> tai </a:t>
            </a:r>
            <a:r>
              <a:rPr lang="en-GB" dirty="0" err="1"/>
              <a:t>nosto</a:t>
            </a:r>
            <a:endParaRPr lang="fi-FI" dirty="0"/>
          </a:p>
        </p:txBody>
      </p:sp>
      <p:sp>
        <p:nvSpPr>
          <p:cNvPr id="7" name="Sisällön paikkamerkki 3">
            <a:extLst>
              <a:ext uri="{FF2B5EF4-FFF2-40B4-BE49-F238E27FC236}">
                <a16:creationId xmlns:a16="http://schemas.microsoft.com/office/drawing/2014/main" id="{E24E172B-E61E-4E9D-AA95-F2EB6D4CF7F1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744514" y="1840675"/>
            <a:ext cx="5351485" cy="444698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9" name="Dian numeron paikkamerkki 5">
            <a:extLst>
              <a:ext uri="{FF2B5EF4-FFF2-40B4-BE49-F238E27FC236}">
                <a16:creationId xmlns:a16="http://schemas.microsoft.com/office/drawing/2014/main" id="{5258FA17-5238-4491-84C7-75BA8F1326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71037" y="6616800"/>
            <a:ext cx="482526" cy="169200"/>
          </a:xfrm>
          <a:prstGeom prst="rect">
            <a:avLst/>
          </a:prstGeom>
        </p:spPr>
        <p:txBody>
          <a:bodyPr lIns="0" tIns="0" rIns="0" bIns="36000" anchor="ctr" anchorCtr="0"/>
          <a:lstStyle>
            <a:lvl1pPr algn="r">
              <a:defRPr lang="fi-FI" sz="1000" smtClean="0">
                <a:solidFill>
                  <a:srgbClr val="878787"/>
                </a:solidFill>
              </a:defRPr>
            </a:lvl1pPr>
          </a:lstStyle>
          <a:p>
            <a:pPr defTabSz="457200"/>
            <a:fld id="{F55E4D6E-AEF8-47CC-AEAF-ED7959F76389}" type="slidenum">
              <a:rPr lang="fi-FI" smtClean="0"/>
              <a:pPr defTabSz="457200"/>
              <a:t>‹#›</a:t>
            </a:fld>
            <a:endParaRPr lang="fi-FI" dirty="0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9293E101-5A2B-4FEA-B87E-1BC0B08E253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31989" y="6541200"/>
            <a:ext cx="2743200" cy="2805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fi-FI" sz="10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ctr"/>
            <a:fld id="{58D7CAFA-5958-4CCA-B515-629F8B0061B7}" type="datetime1">
              <a:rPr lang="fi-FI" smtClean="0"/>
              <a:t>21.5.2025</a:t>
            </a:fld>
            <a:endParaRPr lang="fi-FI"/>
          </a:p>
        </p:txBody>
      </p:sp>
      <p:sp>
        <p:nvSpPr>
          <p:cNvPr id="4" name="d_lahde">
            <a:extLst>
              <a:ext uri="{FF2B5EF4-FFF2-40B4-BE49-F238E27FC236}">
                <a16:creationId xmlns:a16="http://schemas.microsoft.com/office/drawing/2014/main" id="{DE9DDFE7-CBFB-6B54-B60E-DF1630642930}"/>
              </a:ext>
            </a:extLst>
          </p:cNvPr>
          <p:cNvSpPr txBox="1"/>
          <p:nvPr userDrawn="1"/>
        </p:nvSpPr>
        <p:spPr>
          <a:xfrm>
            <a:off x="2336800" y="6565900"/>
            <a:ext cx="6565900" cy="246221"/>
          </a:xfrm>
          <a:prstGeom prst="rect">
            <a:avLst/>
          </a:prstGeom>
          <a:noFill/>
        </p:spPr>
        <p:txBody>
          <a:bodyPr vert="horz" lIns="89027" tIns="46800" rtlCol="0">
            <a:noAutofit/>
          </a:bodyPr>
          <a:lstStyle/>
          <a:p>
            <a:pPr algn="l" fontAlgn="ctr">
              <a:lnSpc>
                <a:spcPct val="85000"/>
              </a:lnSpc>
            </a:pPr>
            <a:r>
              <a:rPr lang="fi-FI" sz="1000">
                <a:solidFill>
                  <a:srgbClr val="58594A"/>
                </a:solidFill>
                <a:latin typeface="Calibri" panose="020F0502020204030204" pitchFamily="34" charset="0"/>
              </a:rPr>
              <a:t>LÄHDE: Metsäteollisuus ry</a:t>
            </a:r>
          </a:p>
        </p:txBody>
      </p:sp>
    </p:spTree>
    <p:extLst>
      <p:ext uri="{BB962C8B-B14F-4D97-AF65-F5344CB8AC3E}">
        <p14:creationId xmlns:p14="http://schemas.microsoft.com/office/powerpoint/2010/main" val="16426525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äliotsikkodia kuusimetsäkuvalla" preserve="1" userDrawn="1">
  <p:cSld name="subtilte_slide_kuusimets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uva 3" descr="Kuva, joka sisältää kohteen ulko, kasvi, ruoho, vihreä&#10;&#10;Kuvaus luotu automaattisesti">
            <a:extLst>
              <a:ext uri="{FF2B5EF4-FFF2-40B4-BE49-F238E27FC236}">
                <a16:creationId xmlns:a16="http://schemas.microsoft.com/office/drawing/2014/main" id="{89BFC2AF-24A7-45CC-A8BF-2273DDC71AF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901595" y="-10873"/>
            <a:ext cx="5281938" cy="6858000"/>
          </a:xfrm>
          <a:prstGeom prst="rect">
            <a:avLst/>
          </a:prstGeom>
        </p:spPr>
      </p:pic>
      <p:sp>
        <p:nvSpPr>
          <p:cNvPr id="11" name="Otsikko 1"/>
          <p:cNvSpPr>
            <a:spLocks noGrp="1"/>
          </p:cNvSpPr>
          <p:nvPr>
            <p:ph type="title" hasCustomPrompt="1"/>
          </p:nvPr>
        </p:nvSpPr>
        <p:spPr>
          <a:xfrm>
            <a:off x="288000" y="2685600"/>
            <a:ext cx="6303600" cy="1800000"/>
          </a:xfrm>
        </p:spPr>
        <p:txBody>
          <a:bodyPr anchor="t" anchorCtr="0">
            <a:noAutofit/>
          </a:bodyPr>
          <a:lstStyle>
            <a:lvl1pPr algn="l">
              <a:defRPr sz="4000" cap="none" baseline="0"/>
            </a:lvl1pPr>
          </a:lstStyle>
          <a:p>
            <a:r>
              <a:rPr lang="fi-FI" dirty="0"/>
              <a:t>Lisää väliotsikko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6E497151-1CB2-4D41-8303-6E05D66C8A5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31989" y="6541200"/>
            <a:ext cx="2743200" cy="2805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fi-FI" sz="10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ctr"/>
            <a:fld id="{9DFF4A1A-AD07-4A88-A6BE-F7F877E8D5D8}" type="datetime1">
              <a:rPr lang="fi-FI" smtClean="0"/>
              <a:t>21.5.2025</a:t>
            </a:fld>
            <a:endParaRPr lang="fi-FI"/>
          </a:p>
        </p:txBody>
      </p:sp>
      <p:sp>
        <p:nvSpPr>
          <p:cNvPr id="5" name="Dian numeron paikkamerkki 5">
            <a:extLst>
              <a:ext uri="{FF2B5EF4-FFF2-40B4-BE49-F238E27FC236}">
                <a16:creationId xmlns:a16="http://schemas.microsoft.com/office/drawing/2014/main" id="{6C54521D-862D-45BD-8F4E-0FC18AFE5D5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71037" y="6616800"/>
            <a:ext cx="482526" cy="169200"/>
          </a:xfrm>
          <a:prstGeom prst="rect">
            <a:avLst/>
          </a:prstGeom>
        </p:spPr>
        <p:txBody>
          <a:bodyPr lIns="0" tIns="0" rIns="0" bIns="36000" anchor="ctr" anchorCtr="0"/>
          <a:lstStyle>
            <a:lvl1pPr algn="r">
              <a:defRPr lang="fi-FI" sz="1000" smtClean="0">
                <a:solidFill>
                  <a:srgbClr val="878787"/>
                </a:solidFill>
              </a:defRPr>
            </a:lvl1pPr>
          </a:lstStyle>
          <a:p>
            <a:pPr defTabSz="457200"/>
            <a:fld id="{F55E4D6E-AEF8-47CC-AEAF-ED7959F76389}" type="slidenum">
              <a:rPr lang="fi-FI" smtClean="0"/>
              <a:pPr defTabSz="457200"/>
              <a:t>‹#›</a:t>
            </a:fld>
            <a:endParaRPr lang="fi-FI" dirty="0"/>
          </a:p>
        </p:txBody>
      </p:sp>
      <p:sp>
        <p:nvSpPr>
          <p:cNvPr id="3" name="d_lahde">
            <a:extLst>
              <a:ext uri="{FF2B5EF4-FFF2-40B4-BE49-F238E27FC236}">
                <a16:creationId xmlns:a16="http://schemas.microsoft.com/office/drawing/2014/main" id="{0C85BE3A-0002-BCCB-C88F-6615D9093712}"/>
              </a:ext>
            </a:extLst>
          </p:cNvPr>
          <p:cNvSpPr txBox="1"/>
          <p:nvPr userDrawn="1"/>
        </p:nvSpPr>
        <p:spPr>
          <a:xfrm>
            <a:off x="2336800" y="6565900"/>
            <a:ext cx="6565900" cy="246221"/>
          </a:xfrm>
          <a:prstGeom prst="rect">
            <a:avLst/>
          </a:prstGeom>
          <a:noFill/>
        </p:spPr>
        <p:txBody>
          <a:bodyPr vert="horz" lIns="89027" tIns="46800" rtlCol="0">
            <a:noAutofit/>
          </a:bodyPr>
          <a:lstStyle/>
          <a:p>
            <a:pPr algn="l" fontAlgn="ctr">
              <a:lnSpc>
                <a:spcPct val="85000"/>
              </a:lnSpc>
            </a:pPr>
            <a:r>
              <a:rPr lang="fi-FI" sz="1000">
                <a:solidFill>
                  <a:srgbClr val="58594A"/>
                </a:solidFill>
                <a:latin typeface="Calibri" panose="020F0502020204030204" pitchFamily="34" charset="0"/>
              </a:rPr>
              <a:t>LÄHDE: Metsäteollisuus ry</a:t>
            </a:r>
          </a:p>
        </p:txBody>
      </p:sp>
    </p:spTree>
    <p:extLst>
      <p:ext uri="{BB962C8B-B14F-4D97-AF65-F5344CB8AC3E}">
        <p14:creationId xmlns:p14="http://schemas.microsoft.com/office/powerpoint/2010/main" val="29304638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äliotsikkodia lautatapulikuvalla" preserve="1" userDrawn="1">
  <p:cSld name="subtilte_slide_lautatapul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uva 3" descr="Kuva, joka sisältää kohteen ulko, rakennus, katu, sivu&#10;&#10;Kuvaus luotu automaattisesti">
            <a:extLst>
              <a:ext uri="{FF2B5EF4-FFF2-40B4-BE49-F238E27FC236}">
                <a16:creationId xmlns:a16="http://schemas.microsoft.com/office/drawing/2014/main" id="{AA034375-BA2C-4707-B5C0-460E5515502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900982" y="0"/>
            <a:ext cx="5281938" cy="6858000"/>
          </a:xfrm>
          <a:prstGeom prst="rect">
            <a:avLst/>
          </a:prstGeom>
        </p:spPr>
      </p:pic>
      <p:sp>
        <p:nvSpPr>
          <p:cNvPr id="11" name="Otsikko 1"/>
          <p:cNvSpPr>
            <a:spLocks noGrp="1"/>
          </p:cNvSpPr>
          <p:nvPr>
            <p:ph type="title" hasCustomPrompt="1"/>
          </p:nvPr>
        </p:nvSpPr>
        <p:spPr>
          <a:xfrm>
            <a:off x="288000" y="2685600"/>
            <a:ext cx="6303600" cy="1800000"/>
          </a:xfrm>
        </p:spPr>
        <p:txBody>
          <a:bodyPr anchor="t" anchorCtr="0">
            <a:noAutofit/>
          </a:bodyPr>
          <a:lstStyle>
            <a:lvl1pPr algn="l">
              <a:defRPr sz="4000" cap="none" baseline="0"/>
            </a:lvl1pPr>
          </a:lstStyle>
          <a:p>
            <a:r>
              <a:rPr lang="fi-FI"/>
              <a:t>Lisää väliotsikko</a:t>
            </a:r>
            <a:endParaRPr lang="fi-FI" dirty="0"/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6E497151-1CB2-4D41-8303-6E05D66C8A5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31989" y="6541200"/>
            <a:ext cx="2743200" cy="2805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fi-FI" sz="10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ctr"/>
            <a:fld id="{F8E1067D-101A-44F0-8700-0061904B577A}" type="datetime1">
              <a:rPr lang="fi-FI" smtClean="0"/>
              <a:t>21.5.2025</a:t>
            </a:fld>
            <a:endParaRPr lang="fi-FI"/>
          </a:p>
        </p:txBody>
      </p:sp>
      <p:sp>
        <p:nvSpPr>
          <p:cNvPr id="5" name="Dian numeron paikkamerkki 5">
            <a:extLst>
              <a:ext uri="{FF2B5EF4-FFF2-40B4-BE49-F238E27FC236}">
                <a16:creationId xmlns:a16="http://schemas.microsoft.com/office/drawing/2014/main" id="{659857A7-4588-4320-B874-283C0351AE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71037" y="6616800"/>
            <a:ext cx="482526" cy="169200"/>
          </a:xfrm>
          <a:prstGeom prst="rect">
            <a:avLst/>
          </a:prstGeom>
        </p:spPr>
        <p:txBody>
          <a:bodyPr lIns="0" tIns="0" rIns="0" bIns="36000" anchor="ctr" anchorCtr="0"/>
          <a:lstStyle>
            <a:lvl1pPr algn="r">
              <a:defRPr lang="fi-FI" sz="1000" smtClean="0">
                <a:solidFill>
                  <a:srgbClr val="878787"/>
                </a:solidFill>
              </a:defRPr>
            </a:lvl1pPr>
          </a:lstStyle>
          <a:p>
            <a:pPr defTabSz="457200"/>
            <a:fld id="{F55E4D6E-AEF8-47CC-AEAF-ED7959F76389}" type="slidenum">
              <a:rPr lang="fi-FI" smtClean="0"/>
              <a:pPr defTabSz="457200"/>
              <a:t>‹#›</a:t>
            </a:fld>
            <a:endParaRPr lang="fi-FI" dirty="0"/>
          </a:p>
        </p:txBody>
      </p:sp>
      <p:sp>
        <p:nvSpPr>
          <p:cNvPr id="3" name="d_lahde">
            <a:extLst>
              <a:ext uri="{FF2B5EF4-FFF2-40B4-BE49-F238E27FC236}">
                <a16:creationId xmlns:a16="http://schemas.microsoft.com/office/drawing/2014/main" id="{1C9BB1D2-C14C-8E75-8DF4-78B42C1CE4C8}"/>
              </a:ext>
            </a:extLst>
          </p:cNvPr>
          <p:cNvSpPr txBox="1"/>
          <p:nvPr userDrawn="1"/>
        </p:nvSpPr>
        <p:spPr>
          <a:xfrm>
            <a:off x="2336800" y="6565900"/>
            <a:ext cx="6565900" cy="246221"/>
          </a:xfrm>
          <a:prstGeom prst="rect">
            <a:avLst/>
          </a:prstGeom>
          <a:noFill/>
        </p:spPr>
        <p:txBody>
          <a:bodyPr vert="horz" lIns="89027" tIns="46800" rtlCol="0">
            <a:noAutofit/>
          </a:bodyPr>
          <a:lstStyle/>
          <a:p>
            <a:pPr algn="l" fontAlgn="ctr">
              <a:lnSpc>
                <a:spcPct val="85000"/>
              </a:lnSpc>
            </a:pPr>
            <a:r>
              <a:rPr lang="fi-FI" sz="1000">
                <a:solidFill>
                  <a:srgbClr val="58594A"/>
                </a:solidFill>
                <a:latin typeface="Calibri" panose="020F0502020204030204" pitchFamily="34" charset="0"/>
              </a:rPr>
              <a:t>LÄHDE: Metsäteollisuus ry</a:t>
            </a:r>
          </a:p>
        </p:txBody>
      </p:sp>
    </p:spTree>
    <p:extLst>
      <p:ext uri="{BB962C8B-B14F-4D97-AF65-F5344CB8AC3E}">
        <p14:creationId xmlns:p14="http://schemas.microsoft.com/office/powerpoint/2010/main" val="34790219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759693" y="361054"/>
            <a:ext cx="10687793" cy="9000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endParaRPr lang="fi-FI" dirty="0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59693" y="1440000"/>
            <a:ext cx="10687793" cy="4716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11571037" y="6616800"/>
            <a:ext cx="482526" cy="169200"/>
          </a:xfrm>
          <a:prstGeom prst="rect">
            <a:avLst/>
          </a:prstGeom>
        </p:spPr>
        <p:txBody>
          <a:bodyPr lIns="0" tIns="0" rIns="0" bIns="36000" anchor="ctr" anchorCtr="0"/>
          <a:lstStyle>
            <a:lvl1pPr algn="r">
              <a:defRPr lang="fi-FI" sz="1000" smtClean="0">
                <a:solidFill>
                  <a:srgbClr val="878787"/>
                </a:solidFill>
              </a:defRPr>
            </a:lvl1pPr>
          </a:lstStyle>
          <a:p>
            <a:pPr defTabSz="457200"/>
            <a:fld id="{F55E4D6E-AEF8-47CC-AEAF-ED7959F76389}" type="slidenum">
              <a:rPr lang="fi-FI" smtClean="0"/>
              <a:pPr defTabSz="457200"/>
              <a:t>‹#›</a:t>
            </a:fld>
            <a:endParaRPr lang="fi-FI" dirty="0"/>
          </a:p>
        </p:txBody>
      </p:sp>
      <p:sp>
        <p:nvSpPr>
          <p:cNvPr id="9" name="dlogoplaceholder" hidden="1"/>
          <p:cNvSpPr txBox="1"/>
          <p:nvPr userDrawn="1"/>
        </p:nvSpPr>
        <p:spPr>
          <a:xfrm>
            <a:off x="9337232" y="324000"/>
            <a:ext cx="1706844" cy="3384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endParaRPr lang="fi-FI" sz="800"/>
          </a:p>
        </p:txBody>
      </p:sp>
      <p:pic>
        <p:nvPicPr>
          <p:cNvPr id="7" name="dlogoshape">
            <a:extLst>
              <a:ext uri="{FF2B5EF4-FFF2-40B4-BE49-F238E27FC236}">
                <a16:creationId xmlns:a16="http://schemas.microsoft.com/office/drawing/2014/main" id="{BB2D5D97-EC59-497F-8A4A-2A10BF2E030E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063" y="6398996"/>
            <a:ext cx="1988206" cy="338400"/>
          </a:xfrm>
          <a:prstGeom prst="rect">
            <a:avLst/>
          </a:prstGeom>
        </p:spPr>
      </p:pic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4731989" y="6541200"/>
            <a:ext cx="2743200" cy="2805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fi-FI" sz="1000" smtClean="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pPr algn="ctr"/>
            <a:fld id="{B2054F4B-D2F3-4CE1-A2D7-90C3380BBFBA}" type="datetime1">
              <a:rPr lang="fi-FI" smtClean="0"/>
              <a:t>21.5.2025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147452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0" r:id="rId1"/>
    <p:sldLayoutId id="2147483723" r:id="rId2"/>
    <p:sldLayoutId id="2147483745" r:id="rId3"/>
    <p:sldLayoutId id="2147483706" r:id="rId4"/>
    <p:sldLayoutId id="2147483668" r:id="rId5"/>
    <p:sldLayoutId id="2147483726" r:id="rId6"/>
    <p:sldLayoutId id="2147483741" r:id="rId7"/>
    <p:sldLayoutId id="2147483743" r:id="rId8"/>
    <p:sldLayoutId id="2147483744" r:id="rId9"/>
    <p:sldLayoutId id="2147483742" r:id="rId10"/>
    <p:sldLayoutId id="2147483746" r:id="rId11"/>
    <p:sldLayoutId id="2147483747" r:id="rId12"/>
    <p:sldLayoutId id="2147483673" r:id="rId13"/>
  </p:sldLayoutIdLst>
  <p:hf hdr="0" ftr="0"/>
  <p:txStyles>
    <p:titleStyle>
      <a:lvl1pPr algn="l" defTabSz="457200" rtl="0" eaLnBrk="1" latinLnBrk="0" hangingPunct="1">
        <a:lnSpc>
          <a:spcPct val="80000"/>
        </a:lnSpc>
        <a:spcBef>
          <a:spcPct val="0"/>
        </a:spcBef>
        <a:buNone/>
        <a:defRPr lang="fi-FI" sz="3200" kern="1200" cap="none" baseline="0" dirty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84400" indent="-284400" algn="l" defTabSz="914400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2000" kern="1200" cap="none" baseline="0">
          <a:solidFill>
            <a:srgbClr val="59594A"/>
          </a:solidFill>
          <a:latin typeface="+mn-lt"/>
          <a:ea typeface="+mn-ea"/>
          <a:cs typeface="+mn-cs"/>
        </a:defRPr>
      </a:lvl1pPr>
      <a:lvl2pPr marL="568800" indent="-285750" algn="l" defTabSz="914400" rtl="0" eaLnBrk="1" latinLnBrk="0" hangingPunct="1">
        <a:spcBef>
          <a:spcPct val="20000"/>
        </a:spcBef>
        <a:buClr>
          <a:schemeClr val="accent2"/>
        </a:buClr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53200" indent="-284400" algn="l" defTabSz="914400" rtl="0" eaLnBrk="1" latinLnBrk="0" hangingPunct="1">
        <a:spcBef>
          <a:spcPct val="20000"/>
        </a:spcBef>
        <a:buClr>
          <a:schemeClr val="accent3"/>
        </a:buClr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2000" indent="-228600" algn="l" defTabSz="914400" rtl="0" eaLnBrk="1" latinLnBrk="0" hangingPunct="1">
        <a:spcBef>
          <a:spcPct val="20000"/>
        </a:spcBef>
        <a:buClr>
          <a:schemeClr val="tx1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9200" indent="-228600" algn="l" defTabSz="914400" rtl="0" eaLnBrk="1" latinLnBrk="0" hangingPunct="1">
        <a:spcBef>
          <a:spcPct val="20000"/>
        </a:spcBef>
        <a:buClr>
          <a:schemeClr val="tx1"/>
        </a:buClr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numeron paikkamerkki 1">
            <a:extLst>
              <a:ext uri="{FF2B5EF4-FFF2-40B4-BE49-F238E27FC236}">
                <a16:creationId xmlns:a16="http://schemas.microsoft.com/office/drawing/2014/main" id="{1CC510F3-0D6D-4724-82F0-FFA30863852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7200"/>
            <a:fld id="{F55E4D6E-AEF8-47CC-AEAF-ED7959F76389}" type="slidenum">
              <a:rPr lang="fi-FI" smtClean="0"/>
              <a:pPr defTabSz="457200"/>
              <a:t>1</a:t>
            </a:fld>
            <a:endParaRPr lang="fi-FI" dirty="0"/>
          </a:p>
        </p:txBody>
      </p:sp>
      <p:sp>
        <p:nvSpPr>
          <p:cNvPr id="6" name="Otsikko 2">
            <a:extLst>
              <a:ext uri="{FF2B5EF4-FFF2-40B4-BE49-F238E27FC236}">
                <a16:creationId xmlns:a16="http://schemas.microsoft.com/office/drawing/2014/main" id="{92CDCFB8-66E7-421C-A98E-124959CEC7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Massa- ja paperitehtaiden kaatopaikkajätteiden määrä on vähentynyt murto-osaan aiemmasta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5F0C66DC-B9ED-45C1-9320-858627C5A3EC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 algn="ctr"/>
            <a:fld id="{B531E79B-968E-4E1F-89F3-653126DEEF13}" type="datetime1">
              <a:rPr lang="fi-FI" smtClean="0"/>
              <a:t>21.5.2025</a:t>
            </a:fld>
            <a:endParaRPr lang="fi-FI"/>
          </a:p>
        </p:txBody>
      </p:sp>
      <p:sp>
        <p:nvSpPr>
          <p:cNvPr id="7" name="Suorakulmio 6">
            <a:extLst>
              <a:ext uri="{FF2B5EF4-FFF2-40B4-BE49-F238E27FC236}">
                <a16:creationId xmlns:a16="http://schemas.microsoft.com/office/drawing/2014/main" id="{906E9447-78AF-4410-82C1-82DBCD176BB5}"/>
              </a:ext>
            </a:extLst>
          </p:cNvPr>
          <p:cNvSpPr/>
          <p:nvPr/>
        </p:nvSpPr>
        <p:spPr>
          <a:xfrm>
            <a:off x="760413" y="1165793"/>
            <a:ext cx="638084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i-FI" b="1" dirty="0"/>
              <a:t>Massa- ja paperitehtaiden kokonaiskaatopaikkajätteet Suomessa</a:t>
            </a:r>
          </a:p>
        </p:txBody>
      </p:sp>
      <p:graphicFrame>
        <p:nvGraphicFramePr>
          <p:cNvPr id="9" name="Sisällön paikkamerkki 8">
            <a:extLst>
              <a:ext uri="{FF2B5EF4-FFF2-40B4-BE49-F238E27FC236}">
                <a16:creationId xmlns:a16="http://schemas.microsoft.com/office/drawing/2014/main" id="{A8727FF7-B961-44FE-A391-DB9D9E419877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4086066511"/>
              </p:ext>
            </p:extLst>
          </p:nvPr>
        </p:nvGraphicFramePr>
        <p:xfrm>
          <a:off x="752475" y="1439863"/>
          <a:ext cx="10687050" cy="47164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92159488"/>
      </p:ext>
    </p:extLst>
  </p:cSld>
  <p:clrMapOvr>
    <a:masterClrMapping/>
  </p:clrMapOvr>
</p:sld>
</file>

<file path=ppt/theme/theme1.xml><?xml version="1.0" encoding="utf-8"?>
<a:theme xmlns:a="http://schemas.openxmlformats.org/drawingml/2006/main" name="Tekstikalvopohja">
  <a:themeElements>
    <a:clrScheme name="MT viralliset värit">
      <a:dk1>
        <a:srgbClr val="59594A"/>
      </a:dk1>
      <a:lt1>
        <a:sysClr val="window" lastClr="FFFFFF"/>
      </a:lt1>
      <a:dk2>
        <a:srgbClr val="85B526"/>
      </a:dk2>
      <a:lt2>
        <a:srgbClr val="EDEDED"/>
      </a:lt2>
      <a:accent1>
        <a:srgbClr val="85B526"/>
      </a:accent1>
      <a:accent2>
        <a:srgbClr val="59594A"/>
      </a:accent2>
      <a:accent3>
        <a:srgbClr val="EF7D00"/>
      </a:accent3>
      <a:accent4>
        <a:srgbClr val="0F72A2"/>
      </a:accent4>
      <a:accent5>
        <a:srgbClr val="E8548D"/>
      </a:accent5>
      <a:accent6>
        <a:srgbClr val="000000"/>
      </a:accent6>
      <a:hlink>
        <a:srgbClr val="59594A"/>
      </a:hlink>
      <a:folHlink>
        <a:srgbClr val="878787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gradFill>
          <a:gsLst>
            <a:gs pos="0">
              <a:schemeClr val="accent1">
                <a:tint val="100000"/>
                <a:shade val="100000"/>
                <a:satMod val="130000"/>
              </a:schemeClr>
            </a:gs>
            <a:gs pos="100000">
              <a:schemeClr val="accent1"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/>
      </a:spPr>
      <a:bodyPr rtlCol="0" anchor="ctr"/>
      <a:lstStyle>
        <a:defPPr algn="ctr">
          <a:defRPr sz="210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metsäteollisuus_pohja.potx" id="{2937551B-1433-4C83-BDD7-E8E08F836FE1}" vid="{7EB92907-DF44-4AA5-AAF0-7407A51B6A8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Metsänvärit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9EAAB1"/>
    </a:accent1>
    <a:accent2>
      <a:srgbClr val="99CC00"/>
    </a:accent2>
    <a:accent3>
      <a:srgbClr val="001999"/>
    </a:accent3>
    <a:accent4>
      <a:srgbClr val="FC831B"/>
    </a:accent4>
    <a:accent5>
      <a:srgbClr val="86766E"/>
    </a:accent5>
    <a:accent6>
      <a:srgbClr val="DDDE00"/>
    </a:accent6>
    <a:hlink>
      <a:srgbClr val="0000FF"/>
    </a:hlink>
    <a:folHlink>
      <a:srgbClr val="800080"/>
    </a:folHlink>
  </a:clrScheme>
  <a:fontScheme name="Metsäteollisuus fonts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3EBB9022CECE8040861A459CA598474C" ma:contentTypeVersion="8" ma:contentTypeDescription="Luo uusi asiakirja." ma:contentTypeScope="" ma:versionID="a31be4e635bda5aad525005228d2d05f">
  <xsd:schema xmlns:xsd="http://www.w3.org/2001/XMLSchema" xmlns:xs="http://www.w3.org/2001/XMLSchema" xmlns:p="http://schemas.microsoft.com/office/2006/metadata/properties" xmlns:ns2="ef951191-0735-4209-8ad3-b68d2047c347" targetNamespace="http://schemas.microsoft.com/office/2006/metadata/properties" ma:root="true" ma:fieldsID="20fcb9734d014648ad5b5a1d482ce810" ns2:_="">
    <xsd:import namespace="ef951191-0735-4209-8ad3-b68d2047c34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Julkisuus" minOccurs="0"/>
                <xsd:element ref="ns2:Teollisuudenala" minOccurs="0"/>
                <xsd:element ref="ns2:Luokka" minOccurs="0"/>
                <xsd:element ref="ns2:Kieli" minOccurs="0"/>
                <xsd:element ref="ns2:Kontaktihenkil_x00f6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f951191-0735-4209-8ad3-b68d2047c34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Julkisuus" ma:index="10" nillable="true" ma:displayName="Julkisuus" ma:format="Dropdown" ma:internalName="Julkisuus">
      <xsd:simpleType>
        <xsd:restriction base="dms:Choice">
          <xsd:enumeration value="Julkinen"/>
          <xsd:enumeration value="Sidosryhmä-kaikki"/>
        </xsd:restriction>
      </xsd:simpleType>
    </xsd:element>
    <xsd:element name="Teollisuudenala" ma:index="11" nillable="true" ma:displayName="Tilastoalue" ma:format="Dropdown" ma:internalName="Teollisuudenala">
      <xsd:simpleType>
        <xsd:restriction base="dms:Choice">
          <xsd:enumeration value="Energia ja Logistiikka"/>
          <xsd:enumeration value="Levyteollisuus"/>
          <xsd:enumeration value="Massa- ja paperiteollisuus"/>
          <xsd:enumeration value="Metsäteollisuus"/>
          <xsd:enumeration value="Metsävarat ja puuraaka-aine"/>
          <xsd:enumeration value="Muu puutuoteteollisuus ja rakentaminen"/>
          <xsd:enumeration value="Puukauppa Suomessa"/>
          <xsd:enumeration value="Sahateollisuus"/>
          <xsd:enumeration value="Työmarkkinat"/>
          <xsd:enumeration value="Ympäristö"/>
        </xsd:restriction>
      </xsd:simpleType>
    </xsd:element>
    <xsd:element name="Luokka" ma:index="12" nillable="true" ma:displayName="Aihealue" ma:format="Dropdown" ma:internalName="Luokka">
      <xsd:simpleType>
        <xsd:restriction base="dms:Choice">
          <xsd:enumeration value="Esityskalvoja"/>
          <xsd:enumeration value="Investoinnit"/>
          <xsd:enumeration value="Yritykset ja tuotantolaitokset"/>
          <xsd:enumeration value="Työvoima"/>
          <xsd:enumeration value="Työaika ja poissaolot"/>
          <xsd:enumeration value="Palkat ja työvoimakustannukset"/>
          <xsd:enumeration value="Koulutus"/>
          <xsd:enumeration value="Tuotanto"/>
          <xsd:enumeration value="Varastot"/>
          <xsd:enumeration value="Ostomäärät energiapuu"/>
          <xsd:enumeration value="Puukauppa Suomessa"/>
          <xsd:enumeration value="Ostomäärät metsäkeskuksittain"/>
          <xsd:enumeration value="Ostomäärät Tukki-Kuitu"/>
          <xsd:enumeration value="Kantohinnat alueittain"/>
          <xsd:enumeration value="Keräyspaperi"/>
          <xsd:enumeration value="Rakentaminen"/>
          <xsd:enumeration value="Vienti ja tuonti"/>
          <xsd:enumeration value="Kulutus ja kysyntä"/>
          <xsd:enumeration value="Eurooppa ja maailma"/>
          <xsd:enumeration value="Kansainväliset vertailut"/>
          <xsd:enumeration value="Maailman puusepänteollisuus"/>
          <xsd:enumeration value="Talous ja suhdanteet"/>
          <xsd:enumeration value="Merkitys Suomessa"/>
          <xsd:enumeration value="Hinnat"/>
          <xsd:enumeration value="Market Info"/>
          <xsd:enumeration value="Bioenergia &amp; puupolttoaineet"/>
          <xsd:enumeration value="Biojalostamot"/>
          <xsd:enumeration value="Energia"/>
          <xsd:enumeration value="Metsäteollisuuden energia"/>
          <xsd:enumeration value="Logistiikka"/>
          <xsd:enumeration value="Puukustannukset"/>
          <xsd:enumeration value="Puunkäyttö ja tuontipuu"/>
          <xsd:enumeration value="Puuvarastot"/>
          <xsd:enumeration value="Suomen metsävarat"/>
          <xsd:enumeration value="Maailman metsävarat"/>
          <xsd:enumeration value="Itämeren alueen metsävarat"/>
          <xsd:enumeration value="Tuontipuu kuukausittain"/>
          <xsd:enumeration value="Ympäristönsuojelukustannukset"/>
          <xsd:enumeration value="Materiaalitehokkuus metsäteollisuudessa"/>
          <xsd:enumeration value="Päästöt ilmaan"/>
          <xsd:enumeration value="Päästöt veteen"/>
          <xsd:enumeration value="Päästöt yhteensä"/>
          <xsd:enumeration value="Muut raaka-aineet"/>
        </xsd:restriction>
      </xsd:simpleType>
    </xsd:element>
    <xsd:element name="Kieli" ma:index="13" nillable="true" ma:displayName="Kieli" ma:format="Dropdown" ma:internalName="Kieli">
      <xsd:simpleType>
        <xsd:restriction base="dms:Choice">
          <xsd:enumeration value="FI"/>
          <xsd:enumeration value="EN"/>
        </xsd:restriction>
      </xsd:simpleType>
    </xsd:element>
    <xsd:element name="Kontaktihenkil_x00f6_" ma:index="14" nillable="true" ma:displayName="Kontaktihenkilö" ma:format="Dropdown" ma:list="UserInfo" ma:SharePointGroup="0" ma:internalName="Kontaktihenkil_x00f6_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Kieli xmlns="ef951191-0735-4209-8ad3-b68d2047c347">FI</Kieli>
    <Teollisuudenala xmlns="ef951191-0735-4209-8ad3-b68d2047c347">Ympäristö</Teollisuudenala>
    <Kontaktihenkil_x00f6_ xmlns="ef951191-0735-4209-8ad3-b68d2047c347">
      <UserInfo>
        <DisplayName/>
        <AccountId xsi:nil="true"/>
        <AccountType/>
      </UserInfo>
    </Kontaktihenkil_x00f6_>
    <Luokka xmlns="ef951191-0735-4209-8ad3-b68d2047c347">Materiaalitehokkuus metsäteollisuudessa</Luokka>
    <Julkisuus xmlns="ef951191-0735-4209-8ad3-b68d2047c347">Julkinen</Julkisuus>
  </documentManagement>
</p:properties>
</file>

<file path=customXml/itemProps1.xml><?xml version="1.0" encoding="utf-8"?>
<ds:datastoreItem xmlns:ds="http://schemas.openxmlformats.org/officeDocument/2006/customXml" ds:itemID="{7C3A8403-216A-45CB-B582-670F9DA50A6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f951191-0735-4209-8ad3-b68d2047c34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D03DFCD-C10A-4C13-96F0-22463718E10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E4BB6D4-6214-4A7A-8BFD-476DB42A4A07}">
  <ds:schemaRefs>
    <ds:schemaRef ds:uri="http://www.w3.org/XML/1998/namespace"/>
    <ds:schemaRef ds:uri="http://schemas.microsoft.com/office/2006/documentManagement/types"/>
    <ds:schemaRef ds:uri="ef951191-0735-4209-8ad3-b68d2047c347"/>
    <ds:schemaRef ds:uri="http://purl.org/dc/terms/"/>
    <ds:schemaRef ds:uri="http://schemas.microsoft.com/office/infopath/2007/PartnerControls"/>
    <ds:schemaRef ds:uri="http://schemas.microsoft.com/office/2006/metadata/properties"/>
    <ds:schemaRef ds:uri="http://schemas.openxmlformats.org/package/2006/metadata/core-properties"/>
    <ds:schemaRef ds:uri="http://purl.org/dc/dcmitype/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metsäteollisuus_pohja</Template>
  <TotalTime>14</TotalTime>
  <Words>23</Words>
  <Application>Microsoft Office PowerPoint</Application>
  <PresentationFormat>Laajakuva</PresentationFormat>
  <Paragraphs>6</Paragraphs>
  <Slides>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4" baseType="lpstr">
      <vt:lpstr>Arial</vt:lpstr>
      <vt:lpstr>Calibri</vt:lpstr>
      <vt:lpstr>Tekstikalvopohja</vt:lpstr>
      <vt:lpstr>Massa- ja paperitehtaiden kaatopaikkajätteiden määrä on vähentynyt murto-osaan aiemmasta</vt:lpstr>
    </vt:vector>
  </TitlesOfParts>
  <Company>Metsäteollisuus 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Kaatopaikkajätteet</dc:title>
  <dc:creator>Marjukka Rautavirta</dc:creator>
  <cp:keywords/>
  <cp:lastModifiedBy>Huhtala-Hedman Ville</cp:lastModifiedBy>
  <cp:revision>13</cp:revision>
  <dcterms:created xsi:type="dcterms:W3CDTF">2022-11-14T11:48:47Z</dcterms:created>
  <dcterms:modified xsi:type="dcterms:W3CDTF">2025-05-21T11:02:31Z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vKameleonVerID">
    <vt:lpwstr>398.83.06.204</vt:lpwstr>
  </property>
  <property fmtid="{D5CDD505-2E9C-101B-9397-08002B2CF9AE}" pid="3" name="dvSaved">
    <vt:lpwstr>1</vt:lpwstr>
  </property>
  <property fmtid="{D5CDD505-2E9C-101B-9397-08002B2CF9AE}" pid="4" name="dvLanguage">
    <vt:lpwstr>1035</vt:lpwstr>
  </property>
  <property fmtid="{D5CDD505-2E9C-101B-9397-08002B2CF9AE}" pid="5" name="dvTemplate">
    <vt:lpwstr>metsäteollisuus_pohja.potx</vt:lpwstr>
  </property>
  <property fmtid="{D5CDD505-2E9C-101B-9397-08002B2CF9AE}" pid="6" name="dvDefinition">
    <vt:lpwstr>252 (dd_default.xml)</vt:lpwstr>
  </property>
  <property fmtid="{D5CDD505-2E9C-101B-9397-08002B2CF9AE}" pid="7" name="dvDefinitionID">
    <vt:lpwstr>252</vt:lpwstr>
  </property>
  <property fmtid="{D5CDD505-2E9C-101B-9397-08002B2CF9AE}" pid="8" name="dvContentFile">
    <vt:lpwstr>dd_default.xml</vt:lpwstr>
  </property>
  <property fmtid="{D5CDD505-2E9C-101B-9397-08002B2CF9AE}" pid="9" name="dvGlobalVerID">
    <vt:lpwstr>398.90.05.211</vt:lpwstr>
  </property>
  <property fmtid="{D5CDD505-2E9C-101B-9397-08002B2CF9AE}" pid="10" name="dvDefinitionVersion">
    <vt:lpwstr>1.0 / 5.12.2019</vt:lpwstr>
  </property>
  <property fmtid="{D5CDD505-2E9C-101B-9397-08002B2CF9AE}" pid="11" name="filename">
    <vt:lpwstr>false</vt:lpwstr>
  </property>
  <property fmtid="{D5CDD505-2E9C-101B-9397-08002B2CF9AE}" pid="12" name="filenameandpath">
    <vt:lpwstr>false</vt:lpwstr>
  </property>
  <property fmtid="{D5CDD505-2E9C-101B-9397-08002B2CF9AE}" pid="13" name="dvPagenumberExist">
    <vt:lpwstr>1</vt:lpwstr>
  </property>
  <property fmtid="{D5CDD505-2E9C-101B-9397-08002B2CF9AE}" pid="14" name="dvAuthorExist">
    <vt:lpwstr>0</vt:lpwstr>
  </property>
  <property fmtid="{D5CDD505-2E9C-101B-9397-08002B2CF9AE}" pid="15" name="dvDateExist">
    <vt:lpwstr>-1</vt:lpwstr>
  </property>
  <property fmtid="{D5CDD505-2E9C-101B-9397-08002B2CF9AE}" pid="16" name="dvCategory">
    <vt:lpwstr>29</vt:lpwstr>
  </property>
  <property fmtid="{D5CDD505-2E9C-101B-9397-08002B2CF9AE}" pid="17" name="dvCategory_2">
    <vt:lpwstr>0</vt:lpwstr>
  </property>
  <property fmtid="{D5CDD505-2E9C-101B-9397-08002B2CF9AE}" pid="18" name="dvSavepath">
    <vt:lpwstr/>
  </property>
  <property fmtid="{D5CDD505-2E9C-101B-9397-08002B2CF9AE}" pid="19" name="dvUsed">
    <vt:lpwstr>1</vt:lpwstr>
  </property>
  <property fmtid="{D5CDD505-2E9C-101B-9397-08002B2CF9AE}" pid="20" name="dvCompany">
    <vt:lpwstr>METE</vt:lpwstr>
  </property>
  <property fmtid="{D5CDD505-2E9C-101B-9397-08002B2CF9AE}" pid="21" name="dvSite">
    <vt:lpwstr>Yleinen</vt:lpwstr>
  </property>
  <property fmtid="{D5CDD505-2E9C-101B-9397-08002B2CF9AE}" pid="22" name="dvNumbering">
    <vt:lpwstr>0</vt:lpwstr>
  </property>
  <property fmtid="{D5CDD505-2E9C-101B-9397-08002B2CF9AE}" pid="23" name="dvDUname">
    <vt:lpwstr>Marjukka Rautavirta</vt:lpwstr>
  </property>
  <property fmtid="{D5CDD505-2E9C-101B-9397-08002B2CF9AE}" pid="24" name="dvDUdepartment">
    <vt:lpwstr/>
  </property>
  <property fmtid="{D5CDD505-2E9C-101B-9397-08002B2CF9AE}" pid="25" name="dvDate_Page">
    <vt:lpwstr>0</vt:lpwstr>
  </property>
  <property fmtid="{D5CDD505-2E9C-101B-9397-08002B2CF9AE}" pid="26" name="dvAuthor">
    <vt:lpwstr>Marjukka Rautavirta</vt:lpwstr>
  </property>
  <property fmtid="{D5CDD505-2E9C-101B-9397-08002B2CF9AE}" pid="27" name="dvAuthor_Page">
    <vt:lpwstr>0</vt:lpwstr>
  </property>
  <property fmtid="{D5CDD505-2E9C-101B-9397-08002B2CF9AE}" pid="28" name="dvSectorExist">
    <vt:lpwstr>0</vt:lpwstr>
  </property>
  <property fmtid="{D5CDD505-2E9C-101B-9397-08002B2CF9AE}" pid="29" name="dvSector">
    <vt:lpwstr/>
  </property>
  <property fmtid="{D5CDD505-2E9C-101B-9397-08002B2CF9AE}" pid="30" name="dvLahde">
    <vt:lpwstr>0</vt:lpwstr>
  </property>
  <property fmtid="{D5CDD505-2E9C-101B-9397-08002B2CF9AE}" pid="31" name="dvLahdetext">
    <vt:lpwstr>Metsäteollisuus ry</vt:lpwstr>
  </property>
  <property fmtid="{D5CDD505-2E9C-101B-9397-08002B2CF9AE}" pid="32" name="Owner">
    <vt:lpwstr>Marjukka Rautavirta</vt:lpwstr>
  </property>
  <property fmtid="{D5CDD505-2E9C-101B-9397-08002B2CF9AE}" pid="33" name="ContentTypeId">
    <vt:lpwstr>0x0101003EBB9022CECE8040861A459CA598474C</vt:lpwstr>
  </property>
  <property fmtid="{D5CDD505-2E9C-101B-9397-08002B2CF9AE}" pid="34" name="MSIP_Label_b616c8f7-5329-45c1-b6df-378d2db7d954_Enabled">
    <vt:lpwstr>true</vt:lpwstr>
  </property>
  <property fmtid="{D5CDD505-2E9C-101B-9397-08002B2CF9AE}" pid="35" name="MSIP_Label_b616c8f7-5329-45c1-b6df-378d2db7d954_SetDate">
    <vt:lpwstr>2024-06-03T09:34:11Z</vt:lpwstr>
  </property>
  <property fmtid="{D5CDD505-2E9C-101B-9397-08002B2CF9AE}" pid="36" name="MSIP_Label_b616c8f7-5329-45c1-b6df-378d2db7d954_Method">
    <vt:lpwstr>Privileged</vt:lpwstr>
  </property>
  <property fmtid="{D5CDD505-2E9C-101B-9397-08002B2CF9AE}" pid="37" name="MSIP_Label_b616c8f7-5329-45c1-b6df-378d2db7d954_Name">
    <vt:lpwstr>General</vt:lpwstr>
  </property>
  <property fmtid="{D5CDD505-2E9C-101B-9397-08002B2CF9AE}" pid="38" name="MSIP_Label_b616c8f7-5329-45c1-b6df-378d2db7d954_SiteId">
    <vt:lpwstr>ef23504f-7fcd-4484-b491-9ebeb84fe42b</vt:lpwstr>
  </property>
  <property fmtid="{D5CDD505-2E9C-101B-9397-08002B2CF9AE}" pid="39" name="MSIP_Label_b616c8f7-5329-45c1-b6df-378d2db7d954_ActionId">
    <vt:lpwstr>4d17dc60-737c-4da0-bb52-bd1e7f185f8f</vt:lpwstr>
  </property>
  <property fmtid="{D5CDD505-2E9C-101B-9397-08002B2CF9AE}" pid="40" name="MSIP_Label_b616c8f7-5329-45c1-b6df-378d2db7d954_ContentBits">
    <vt:lpwstr>0</vt:lpwstr>
  </property>
</Properties>
</file>