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 Pia" initials="KP" lastIdx="1" clrIdx="0">
    <p:extLst>
      <p:ext uri="{19B8F6BF-5375-455C-9EA6-DF929625EA0E}">
        <p15:presenceInfo xmlns:p15="http://schemas.microsoft.com/office/powerpoint/2012/main" userId="S::pia.kari@forestindustries.fi::de59fe22-63a5-4bcc-aea1-01cc4b9fba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8" autoAdjust="0"/>
    <p:restoredTop sz="94678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660" y="9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162579878910815E-2"/>
          <c:y val="9.0341597405640003E-2"/>
          <c:w val="0.92482317694659788"/>
          <c:h val="0.79953474891290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'1.Ympäristönsuojelukustannukset'!$C$5</c:f>
              <c:strCache>
                <c:ptCount val="1"/>
                <c:pt idx="0">
                  <c:v>Ympäristösuojeluinvestoinnit (jätehuolto, vesien-, ilman- ja muu ymp.suojelu)</c:v>
                </c:pt>
              </c:strCache>
            </c:strRef>
          </c:tx>
          <c:spPr>
            <a:solidFill>
              <a:srgbClr val="17A52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'1.Ympäristönsuojelukustannukset'!$B$122:$B$131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'1.Ympäristönsuojelukustannukset'!$C$122:$C$131</c:f>
              <c:numCache>
                <c:formatCode>#\ ##0.0</c:formatCode>
                <c:ptCount val="10"/>
                <c:pt idx="0">
                  <c:v>39.152056999999999</c:v>
                </c:pt>
                <c:pt idx="1">
                  <c:v>58.511563000000002</c:v>
                </c:pt>
                <c:pt idx="2">
                  <c:v>71.319927000000007</c:v>
                </c:pt>
                <c:pt idx="3">
                  <c:v>39.354875700000001</c:v>
                </c:pt>
                <c:pt idx="4">
                  <c:v>35.01243771</c:v>
                </c:pt>
                <c:pt idx="5">
                  <c:v>68.362008000000003</c:v>
                </c:pt>
                <c:pt idx="6">
                  <c:v>41.206983000000001</c:v>
                </c:pt>
                <c:pt idx="7">
                  <c:v>56.075338000000002</c:v>
                </c:pt>
                <c:pt idx="8">
                  <c:v>356.40042117000002</c:v>
                </c:pt>
                <c:pt idx="9">
                  <c:v>104.74499109999999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15-4349-8B00-3544D89BF130}"/>
            </c:ext>
          </c:extLst>
        </c:ser>
        <c:ser>
          <c:idx val="1"/>
          <c:order val="1"/>
          <c:tx>
            <c:strRef>
              <c:f>'1.Ympäristönsuojelukustannukset'!$D$5</c:f>
              <c:strCache>
                <c:ptCount val="1"/>
                <c:pt idx="0">
                  <c:v>Käyttökustannukset</c:v>
                </c:pt>
              </c:strCache>
            </c:strRef>
          </c:tx>
          <c:spPr>
            <a:solidFill>
              <a:srgbClr val="59594A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'1.Ympäristönsuojelukustannukset'!$B$122:$B$131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'1.Ympäristönsuojelukustannukset'!$D$122:$D$131</c:f>
              <c:numCache>
                <c:formatCode>#\ ##0.0</c:formatCode>
                <c:ptCount val="10"/>
                <c:pt idx="0">
                  <c:v>76.784459999999996</c:v>
                </c:pt>
                <c:pt idx="1">
                  <c:v>85.408987199999999</c:v>
                </c:pt>
                <c:pt idx="2">
                  <c:v>82.788629999999998</c:v>
                </c:pt>
                <c:pt idx="3">
                  <c:v>95.483292719999994</c:v>
                </c:pt>
                <c:pt idx="4">
                  <c:v>106.15619056999999</c:v>
                </c:pt>
                <c:pt idx="5">
                  <c:v>95.244061729999984</c:v>
                </c:pt>
                <c:pt idx="6">
                  <c:v>111.09532011000002</c:v>
                </c:pt>
                <c:pt idx="7">
                  <c:v>144.15058662999999</c:v>
                </c:pt>
                <c:pt idx="8">
                  <c:v>130.20685623</c:v>
                </c:pt>
                <c:pt idx="9">
                  <c:v>122.20148143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15-4349-8B00-3544D89BF130}"/>
            </c:ext>
          </c:extLst>
        </c:ser>
        <c:ser>
          <c:idx val="2"/>
          <c:order val="2"/>
          <c:tx>
            <c:strRef>
              <c:f>'1.Ympäristönsuojelukustannukset'!$E$5</c:f>
              <c:strCache>
                <c:ptCount val="1"/>
                <c:pt idx="0">
                  <c:v>Yhteensä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'1.Ympäristönsuojelukustannukset'!$B$122:$B$131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'1.Ympäristönsuojelukustannukset'!$E$122:$E$131</c:f>
              <c:numCache>
                <c:formatCode>#,##0</c:formatCode>
                <c:ptCount val="10"/>
                <c:pt idx="0">
                  <c:v>115.93651699999999</c:v>
                </c:pt>
                <c:pt idx="1">
                  <c:v>143.92055020000001</c:v>
                </c:pt>
                <c:pt idx="2">
                  <c:v>154.10855700000002</c:v>
                </c:pt>
                <c:pt idx="3">
                  <c:v>134.83816841999999</c:v>
                </c:pt>
                <c:pt idx="4">
                  <c:v>141.16862828000001</c:v>
                </c:pt>
                <c:pt idx="5">
                  <c:v>163.60606973</c:v>
                </c:pt>
                <c:pt idx="6">
                  <c:v>152.30230311000003</c:v>
                </c:pt>
                <c:pt idx="7">
                  <c:v>200.22592463000001</c:v>
                </c:pt>
                <c:pt idx="8">
                  <c:v>486.60727740000004</c:v>
                </c:pt>
                <c:pt idx="9">
                  <c:v>226.94647252999999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15-4349-8B00-3544D89BF130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636365552"/>
        <c:axId val="636365944"/>
      </c:bar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365944"/>
        <c:crosses val="autoZero"/>
        <c:auto val="1"/>
        <c:lblAlgn val="ctr"/>
        <c:lblOffset val="100"/>
        <c:tickLblSkip val="1"/>
        <c:noMultiLvlLbl val="0"/>
      </c:catAx>
      <c:valAx>
        <c:axId val="636365944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36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6430594106806698"/>
          <c:y val="0.11164511288337353"/>
          <c:w val="0.54379251875468793"/>
          <c:h val="0.2570807128766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+mn-lt"/>
        </a:defRPr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0.05072</cdr:x>
      <cdr:y>0.0387</cdr:y>
    </cdr:from>
    <cdr:to>
      <cdr:x>0.22155</cdr:x>
      <cdr:y>0.08002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24DB05C5-31D4-4C0C-880C-314F9D27E306}"/>
            </a:ext>
          </a:extLst>
        </cdr:cNvPr>
        <cdr:cNvSpPr txBox="1"/>
      </cdr:nvSpPr>
      <cdr:spPr>
        <a:xfrm xmlns:a="http://schemas.openxmlformats.org/drawingml/2006/main">
          <a:off x="271426" y="172144"/>
          <a:ext cx="914190" cy="1837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chemeClr val="bg1">
                  <a:lumMod val="50000"/>
                </a:schemeClr>
              </a:solidFill>
              <a:latin typeface="+mn-lt"/>
              <a:cs typeface="Arial" pitchFamily="34" charset="0"/>
            </a:rPr>
            <a:t>Milj.</a:t>
          </a:r>
          <a:r>
            <a:rPr lang="fi-FI" sz="1200" baseline="0">
              <a:solidFill>
                <a:schemeClr val="bg1">
                  <a:lumMod val="50000"/>
                </a:schemeClr>
              </a:solidFill>
              <a:latin typeface="+mn-lt"/>
              <a:cs typeface="Arial" pitchFamily="34" charset="0"/>
            </a:rPr>
            <a:t> EUR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21.5.2025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2023 Kemin tehtaan avaamisesta johtuen suuret investoinnit.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065D5B-E391-4540-B1D3-B24AC8736C3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55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fld id="{98B39507-0C8C-4CBA-8482-0856634AA118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A94727E8-7AF0-4C6F-AC2F-658050531471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ACC51F18-DDC0-8068-7F8D-9A253F361D6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A0818C4-2333-4123-AF64-0A0B2BF31AFE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CDCC2966-8365-C8AC-4EF7-805880C71AF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81FA3DB0-7A52-42D2-9EDD-6C6A623E4C93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1609B422-1AE9-2648-1403-A58F4384545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4544B975-0DE4-2DBF-8E49-67F0CFBD1F8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190C2A9D-DAFB-419E-980A-1B8D6CCCA3CA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3B6CCBEC-F736-5CB8-E5DD-A3507A0DD88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64150DDB-A3B4-4A41-A0C4-99DC7078E2EB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88B190AC-7E19-5F48-2480-8ACAF835976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E776264-2463-4751-ABA8-5F5373F86723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039150C5-13DA-F5A7-ED98-351C66C9BA9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7E1E34FC-F0A0-455C-972B-E1C16ABDC1AF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73DBAAB-8FF0-DD0E-CE35-35D741640A0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2EBDF61D-B171-4D9A-9450-ACA38472B96D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5E779225-CDC5-3039-3286-83DDA4AE19F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15EAF26E-D486-4A17-8B97-458D7F18D8F8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F32CAD70-A09D-F25D-8E23-C97E5B35BF7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C600B374-BC57-4AF5-BBAE-47038F6B641A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D1F4490F-3CDE-2CE2-0291-6047EB210A5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7E8440CE-BD4D-47D0-BBD4-3DF89CE25476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E3B15D87-576C-F2F6-90A7-652E62B1704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fld id="{2CCC20C6-75B5-42FF-AB49-A08BAA604661}" type="datetime1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481F8FA-7CE1-44CB-9041-AAD2F6BE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rgbClr val="85B526"/>
                </a:solidFill>
                <a:latin typeface="Calibri" panose="020F0502020204030204" pitchFamily="34" charset="0"/>
              </a:rPr>
              <a:t>Sellu- ja paperiteollisuudessa</a:t>
            </a:r>
            <a:r>
              <a:rPr lang="fi-FI" sz="2800" b="1" i="0" u="none" strike="noStrike" dirty="0">
                <a:solidFill>
                  <a:srgbClr val="85B526"/>
                </a:solidFill>
                <a:effectLst/>
                <a:latin typeface="Calibri" panose="020F0502020204030204" pitchFamily="34" charset="0"/>
              </a:rPr>
              <a:t> käytettiin </a:t>
            </a:r>
            <a:r>
              <a:rPr lang="fi-FI" sz="2800" b="1" dirty="0">
                <a:solidFill>
                  <a:srgbClr val="85B526"/>
                </a:solidFill>
                <a:latin typeface="Calibri" panose="020F0502020204030204" pitchFamily="34" charset="0"/>
              </a:rPr>
              <a:t>yli 200</a:t>
            </a:r>
            <a:r>
              <a:rPr lang="fi-FI" sz="2800" b="1" i="0" u="none" strike="noStrike" dirty="0">
                <a:solidFill>
                  <a:srgbClr val="85B526"/>
                </a:solidFill>
                <a:effectLst/>
                <a:latin typeface="Calibri" panose="020F0502020204030204" pitchFamily="34" charset="0"/>
              </a:rPr>
              <a:t> miljoonaa euroa vuonna 202</a:t>
            </a:r>
            <a:r>
              <a:rPr lang="fi-FI" sz="2800" b="1" dirty="0">
                <a:solidFill>
                  <a:srgbClr val="85B526"/>
                </a:solidFill>
                <a:latin typeface="Calibri" panose="020F0502020204030204" pitchFamily="34" charset="0"/>
              </a:rPr>
              <a:t>4</a:t>
            </a:r>
            <a:r>
              <a:rPr lang="fi-FI" sz="2800" b="1" i="0" u="none" strike="noStrike" dirty="0">
                <a:solidFill>
                  <a:srgbClr val="85B526"/>
                </a:solidFill>
                <a:effectLst/>
                <a:latin typeface="Calibri" panose="020F0502020204030204" pitchFamily="34" charset="0"/>
              </a:rPr>
              <a:t> ympäristönsuojeluun</a:t>
            </a:r>
            <a:endParaRPr lang="fi-FI" sz="2800" b="1"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8438585F-4F05-A01D-670E-6EB1F2FFB1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5864" y="1383160"/>
            <a:ext cx="4120786" cy="421754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Viiden viimeisen vuoden aikana on käytetty yli miljardi euroa ympäristönsuojeluun.</a:t>
            </a:r>
          </a:p>
          <a:p>
            <a:endParaRPr lang="fi-FI" dirty="0"/>
          </a:p>
          <a:p>
            <a:r>
              <a:rPr lang="fi-FI" dirty="0"/>
              <a:t> Kymmenessä vuodessa on käytetty keskimäärin noin 191 miljoonaa vuosittain ympäristönsuojeluun.</a:t>
            </a:r>
          </a:p>
          <a:p>
            <a:endParaRPr lang="en-GB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7EA6993-93BD-4684-93C8-FCC91D8A9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3F018E-C30C-83DD-8218-00ED07ADB60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6254BB2A-9E92-466F-8009-868A64610281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13" name="Sisällön paikkamerkki 12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45142747"/>
              </p:ext>
            </p:extLst>
          </p:nvPr>
        </p:nvGraphicFramePr>
        <p:xfrm>
          <a:off x="744538" y="1839913"/>
          <a:ext cx="5351462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7816680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BC65C51-C215-4A5C-8114-B9E1EB08C1A2}">
  <we:reference id="9a0f1b53-4f2b-47f4-afa8-762e7ed58ed1" version="1.4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208</TotalTime>
  <Words>48</Words>
  <Application>Microsoft Office PowerPoint</Application>
  <PresentationFormat>Laajakuva</PresentationFormat>
  <Paragraphs>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Sellu- ja paperiteollisuudessa käytettiin yli 200 miljoonaa euroa vuonna 2024 ympäristönsuojeluun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Ympäristönsuojelukustannukset</dc:title>
  <dc:creator>Marjukka Rautavirta</dc:creator>
  <cp:keywords/>
  <cp:lastModifiedBy>Huhtala-Hedman Ville</cp:lastModifiedBy>
  <cp:revision>27</cp:revision>
  <dcterms:created xsi:type="dcterms:W3CDTF">2022-10-24T09:08:35Z</dcterms:created>
  <dcterms:modified xsi:type="dcterms:W3CDTF">2025-05-21T10:54:13Z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2024-06-03T08:51:16Z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800d9308-b7cd-405d-91d0-6514eaca3af1</vt:lpwstr>
  </property>
  <property fmtid="{D5CDD505-2E9C-101B-9397-08002B2CF9AE}" pid="39" name="MSIP_Label_b616c8f7-5329-45c1-b6df-378d2db7d954_ContentBits">
    <vt:lpwstr>0</vt:lpwstr>
  </property>
</Properties>
</file>