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8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702" y="13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0-4E32-BDBD-48D1A04D4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00-4E32-BDBD-48D1A04D4B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00-4E32-BDBD-48D1A04D4B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00-4E32-BDBD-48D1A04D4BE6}"/>
              </c:ext>
            </c:extLst>
          </c:dPt>
          <c:dLbls>
            <c:dLbl>
              <c:idx val="0"/>
              <c:layout>
                <c:manualLayout>
                  <c:x val="0.22628951747088169"/>
                  <c:y val="-0.276465441819772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00-4E32-BDBD-48D1A04D4BE6}"/>
                </c:ext>
              </c:extLst>
            </c:dLbl>
            <c:dLbl>
              <c:idx val="1"/>
              <c:layout>
                <c:manualLayout>
                  <c:x val="-0.15196902799795617"/>
                  <c:y val="-2.4496800104711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745424292845255"/>
                      <c:h val="0.21118124014025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00-4E32-BDBD-48D1A04D4BE6}"/>
                </c:ext>
              </c:extLst>
            </c:dLbl>
            <c:dLbl>
              <c:idx val="2"/>
              <c:layout>
                <c:manualLayout>
                  <c:x val="-0.16188628171773731"/>
                  <c:y val="-7.4149885487803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94335836946569"/>
                      <c:h val="0.235689160432160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00-4E32-BDBD-48D1A04D4BE6}"/>
                </c:ext>
              </c:extLst>
            </c:dLbl>
            <c:dLbl>
              <c:idx val="3"/>
              <c:layout>
                <c:manualLayout>
                  <c:x val="-4.8807542983915736E-2"/>
                  <c:y val="-0.13998250218722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00-4E32-BDBD-48D1A04D4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'Puunkäyttö omistajaryhmittäin'!$A$2:$A$5</c:f>
              <c:strCache>
                <c:ptCount val="4"/>
                <c:pt idx="0">
                  <c:v>Yksityismetsät </c:v>
                </c:pt>
                <c:pt idx="1">
                  <c:v>Valtion metsät </c:v>
                </c:pt>
                <c:pt idx="2">
                  <c:v>Yritysten metsät </c:v>
                </c:pt>
                <c:pt idx="3">
                  <c:v>Tuontipuu </c:v>
                </c:pt>
              </c:strCache>
            </c:strRef>
          </c:cat>
          <c:val>
            <c:numRef>
              <c:f>'Puunkäyttö omistajaryhmittäin'!$B$2:$B$5</c:f>
              <c:numCache>
                <c:formatCode>0%</c:formatCode>
                <c:ptCount val="4"/>
                <c:pt idx="0">
                  <c:v>0.73919496935648632</c:v>
                </c:pt>
                <c:pt idx="1">
                  <c:v>0.10374106230847806</c:v>
                </c:pt>
                <c:pt idx="2">
                  <c:v>9.5888661899897851E-2</c:v>
                </c:pt>
                <c:pt idx="3">
                  <c:v>6.1175306435137904E-2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00-4E32-BDBD-48D1A04D4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baseline="0" dirty="0">
                <a:solidFill>
                  <a:sysClr val="windowText" lastClr="000000"/>
                </a:solidFill>
              </a:rPr>
              <a:t>milj. m</a:t>
            </a:r>
            <a:r>
              <a:rPr lang="fi-FI" sz="1400" b="0" i="0" u="none" strike="noStrike" kern="1200" baseline="30000" dirty="0">
                <a:solidFill>
                  <a:sysClr val="windowText" lastClr="000000"/>
                </a:solidFill>
              </a:rPr>
              <a:t>3</a:t>
            </a:r>
          </a:p>
        </c:rich>
      </c:tx>
      <c:layout>
        <c:manualLayout>
          <c:xMode val="edge"/>
          <c:yMode val="edge"/>
          <c:x val="7.7028347996089888E-3"/>
          <c:y val="2.0263424518743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806139205861298E-2"/>
          <c:y val="0.12072078604682919"/>
          <c:w val="0.93112196536930214"/>
          <c:h val="0.774941682981862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'Metsäteollisuuden puunkäyttö'!$B$1</c:f>
              <c:strCache>
                <c:ptCount val="1"/>
                <c:pt idx="0">
                  <c:v>Kotim. raakapuu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puunkäyttö'!$A$4:$A$30</c:f>
              <c:numCache>
                <c:formatCode>General</c:formatCode>
                <c:ptCount val="2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'Metsäteollisuuden puunkäyttö'!$B$4:$B$30</c:f>
              <c:numCache>
                <c:formatCode>#,##0.00</c:formatCode>
                <c:ptCount val="27"/>
                <c:pt idx="0">
                  <c:v>46.97</c:v>
                </c:pt>
                <c:pt idx="1">
                  <c:v>45.167000000000002</c:v>
                </c:pt>
                <c:pt idx="2">
                  <c:v>57.957000000000001</c:v>
                </c:pt>
                <c:pt idx="3">
                  <c:v>53.783999999999999</c:v>
                </c:pt>
                <c:pt idx="4">
                  <c:v>55.045999999999999</c:v>
                </c:pt>
                <c:pt idx="5">
                  <c:v>56.960999999999999</c:v>
                </c:pt>
                <c:pt idx="6">
                  <c:v>57.526000000000003</c:v>
                </c:pt>
                <c:pt idx="7">
                  <c:v>49.88</c:v>
                </c:pt>
                <c:pt idx="8">
                  <c:v>56.343000000000004</c:v>
                </c:pt>
                <c:pt idx="9">
                  <c:v>59.444000000000003</c:v>
                </c:pt>
                <c:pt idx="10">
                  <c:v>51.531999999999996</c:v>
                </c:pt>
                <c:pt idx="11">
                  <c:v>44.17</c:v>
                </c:pt>
                <c:pt idx="12">
                  <c:v>53.134999999999998</c:v>
                </c:pt>
                <c:pt idx="13">
                  <c:v>52.777999999999999</c:v>
                </c:pt>
                <c:pt idx="14">
                  <c:v>52.62</c:v>
                </c:pt>
                <c:pt idx="15">
                  <c:v>53.841999999999999</c:v>
                </c:pt>
                <c:pt idx="16">
                  <c:v>54.988</c:v>
                </c:pt>
                <c:pt idx="17">
                  <c:v>56.149000000000001</c:v>
                </c:pt>
                <c:pt idx="18">
                  <c:v>58.912999999999997</c:v>
                </c:pt>
                <c:pt idx="19">
                  <c:v>62.195</c:v>
                </c:pt>
                <c:pt idx="20">
                  <c:v>64.471000000000004</c:v>
                </c:pt>
                <c:pt idx="21">
                  <c:v>61.326000000000001</c:v>
                </c:pt>
                <c:pt idx="22">
                  <c:v>57.322000000000003</c:v>
                </c:pt>
                <c:pt idx="23">
                  <c:v>62.351999999999997</c:v>
                </c:pt>
                <c:pt idx="24">
                  <c:v>61.262</c:v>
                </c:pt>
                <c:pt idx="25">
                  <c:v>57.841000000000001</c:v>
                </c:pt>
                <c:pt idx="26">
                  <c:v>58.823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0-4F18-A18D-A75E0061D48E}"/>
            </c:ext>
          </c:extLst>
        </c:ser>
        <c:ser>
          <c:idx val="1"/>
          <c:order val="1"/>
          <c:tx>
            <c:strRef>
              <c:f>'Metsäteollisuuden puunkäyttö'!$C$1</c:f>
              <c:strCache>
                <c:ptCount val="1"/>
                <c:pt idx="0">
                  <c:v>Tuontipuu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puunkäyttö'!$A$4:$A$30</c:f>
              <c:numCache>
                <c:formatCode>General</c:formatCode>
                <c:ptCount val="2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'Metsäteollisuuden puunkäyttö'!$C$4:$C$30</c:f>
              <c:numCache>
                <c:formatCode>#,##0.00</c:formatCode>
                <c:ptCount val="27"/>
                <c:pt idx="0">
                  <c:v>4.09</c:v>
                </c:pt>
                <c:pt idx="1">
                  <c:v>6.016</c:v>
                </c:pt>
                <c:pt idx="2">
                  <c:v>12.837</c:v>
                </c:pt>
                <c:pt idx="3">
                  <c:v>13.539</c:v>
                </c:pt>
                <c:pt idx="4">
                  <c:v>16.260999999999999</c:v>
                </c:pt>
                <c:pt idx="5">
                  <c:v>16.507000000000001</c:v>
                </c:pt>
                <c:pt idx="6">
                  <c:v>17.402000000000001</c:v>
                </c:pt>
                <c:pt idx="7">
                  <c:v>17.928999999999998</c:v>
                </c:pt>
                <c:pt idx="8">
                  <c:v>19.175999999999998</c:v>
                </c:pt>
                <c:pt idx="9">
                  <c:v>15.981</c:v>
                </c:pt>
                <c:pt idx="10">
                  <c:v>14.728999999999999</c:v>
                </c:pt>
                <c:pt idx="11">
                  <c:v>7.3120000000000003</c:v>
                </c:pt>
                <c:pt idx="12">
                  <c:v>9.4030000000000005</c:v>
                </c:pt>
                <c:pt idx="13">
                  <c:v>8.859</c:v>
                </c:pt>
                <c:pt idx="14">
                  <c:v>8.4719999999999995</c:v>
                </c:pt>
                <c:pt idx="15">
                  <c:v>9.9979999999999993</c:v>
                </c:pt>
                <c:pt idx="16">
                  <c:v>8.9130000000000003</c:v>
                </c:pt>
                <c:pt idx="17">
                  <c:v>8.5210000000000008</c:v>
                </c:pt>
                <c:pt idx="18">
                  <c:v>8.5129999999999999</c:v>
                </c:pt>
                <c:pt idx="19">
                  <c:v>7.4790000000000001</c:v>
                </c:pt>
                <c:pt idx="20">
                  <c:v>9.0820000000000007</c:v>
                </c:pt>
                <c:pt idx="21">
                  <c:v>9.7569999999999997</c:v>
                </c:pt>
                <c:pt idx="22">
                  <c:v>9.7170000000000005</c:v>
                </c:pt>
                <c:pt idx="23">
                  <c:v>9.8049999999999997</c:v>
                </c:pt>
                <c:pt idx="24">
                  <c:v>3.9489999999999998</c:v>
                </c:pt>
                <c:pt idx="25">
                  <c:v>3.3290000000000002</c:v>
                </c:pt>
                <c:pt idx="26">
                  <c:v>3.8330000000000002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0-4F18-A18D-A75E0061D48E}"/>
            </c:ext>
          </c:extLst>
        </c:ser>
        <c:ser>
          <c:idx val="2"/>
          <c:order val="2"/>
          <c:tx>
            <c:strRef>
              <c:f>'Metsäteollisuuden puunkäyttö'!$D$1</c:f>
              <c:strCache>
                <c:ptCount val="1"/>
                <c:pt idx="0">
                  <c:v>Kotim.sivutuotepuu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puunkäyttö'!$A$4:$A$30</c:f>
              <c:numCache>
                <c:formatCode>General</c:formatCode>
                <c:ptCount val="2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'Metsäteollisuuden puunkäyttö'!$D$4:$D$30</c:f>
              <c:numCache>
                <c:formatCode>#,##0.00</c:formatCode>
                <c:ptCount val="27"/>
                <c:pt idx="0">
                  <c:v>-8.36</c:v>
                </c:pt>
                <c:pt idx="1">
                  <c:v>-6.8869999999999996</c:v>
                </c:pt>
                <c:pt idx="2">
                  <c:v>-12.991</c:v>
                </c:pt>
                <c:pt idx="3">
                  <c:v>-11.587999999999999</c:v>
                </c:pt>
                <c:pt idx="4">
                  <c:v>-11.933</c:v>
                </c:pt>
                <c:pt idx="5">
                  <c:v>-12.335000000000001</c:v>
                </c:pt>
                <c:pt idx="6">
                  <c:v>-12.022</c:v>
                </c:pt>
                <c:pt idx="7">
                  <c:v>-11.324999999999999</c:v>
                </c:pt>
                <c:pt idx="8">
                  <c:v>-11.36</c:v>
                </c:pt>
                <c:pt idx="9">
                  <c:v>-11.422000000000001</c:v>
                </c:pt>
                <c:pt idx="10">
                  <c:v>-9.6069999999999993</c:v>
                </c:pt>
                <c:pt idx="11">
                  <c:v>-6.3559999999999999</c:v>
                </c:pt>
                <c:pt idx="12">
                  <c:v>-7.6539999999999999</c:v>
                </c:pt>
                <c:pt idx="13">
                  <c:v>-7.5970000000000004</c:v>
                </c:pt>
                <c:pt idx="14">
                  <c:v>-7.407</c:v>
                </c:pt>
                <c:pt idx="15">
                  <c:v>-8.59</c:v>
                </c:pt>
                <c:pt idx="16">
                  <c:v>-9.2420000000000009</c:v>
                </c:pt>
                <c:pt idx="17">
                  <c:v>-8.9149999999999991</c:v>
                </c:pt>
                <c:pt idx="18">
                  <c:v>-9.3360000000000003</c:v>
                </c:pt>
                <c:pt idx="19">
                  <c:v>-9.8379999999999992</c:v>
                </c:pt>
                <c:pt idx="20">
                  <c:v>-9.7460000000000004</c:v>
                </c:pt>
                <c:pt idx="21">
                  <c:v>-9.6069999999999993</c:v>
                </c:pt>
                <c:pt idx="22">
                  <c:v>-8.7539999999999996</c:v>
                </c:pt>
                <c:pt idx="23">
                  <c:v>-9.7729999999999997</c:v>
                </c:pt>
                <c:pt idx="24">
                  <c:v>-9.1890000000000001</c:v>
                </c:pt>
                <c:pt idx="25">
                  <c:v>-8.5399999999999991</c:v>
                </c:pt>
                <c:pt idx="26">
                  <c:v>-8.7270000000000003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0-4F18-A18D-A75E0061D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8381967"/>
        <c:axId val="998385807"/>
      </c:barChart>
      <c:catAx>
        <c:axId val="99838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5807"/>
        <c:crosses val="autoZero"/>
        <c:auto val="1"/>
        <c:lblAlgn val="ctr"/>
        <c:lblOffset val="100"/>
        <c:tickLblSkip val="1"/>
        <c:noMultiLvlLbl val="0"/>
      </c:catAx>
      <c:valAx>
        <c:axId val="99838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8654305912295"/>
          <c:y val="2.4476609797767914E-2"/>
          <c:w val="0.57142691388175404"/>
          <c:h val="7.473631718012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baseline="0" dirty="0">
                <a:solidFill>
                  <a:sysClr val="windowText" lastClr="000000"/>
                </a:solidFill>
              </a:rPr>
              <a:t>milj. m</a:t>
            </a:r>
            <a:r>
              <a:rPr lang="fi-FI" sz="1400" b="0" i="0" u="none" strike="noStrike" kern="1200" baseline="30000" dirty="0">
                <a:solidFill>
                  <a:sysClr val="windowText" lastClr="000000"/>
                </a:solidFill>
              </a:rPr>
              <a:t>3</a:t>
            </a:r>
          </a:p>
        </c:rich>
      </c:tx>
      <c:layout>
        <c:manualLayout>
          <c:xMode val="edge"/>
          <c:yMode val="edge"/>
          <c:x val="1.6005913699290261E-2"/>
          <c:y val="2.8356636818021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0021802087573277E-2"/>
          <c:y val="0.1264748873201989"/>
          <c:w val="0.94690630248759011"/>
          <c:h val="0.6808927963375937"/>
        </c:manualLayout>
      </c:layout>
      <c:lineChart>
        <c:grouping val="standard"/>
        <c:varyColors val="0"/>
        <c:ser>
          <c:idx val="0"/>
          <c:order val="0"/>
          <c:tx>
            <c:strRef>
              <c:f>'Tukki- ja kuitupuu'!$B$1</c:f>
              <c:strCache>
                <c:ptCount val="1"/>
                <c:pt idx="0">
                  <c:v>Tukkipuu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'Tukki- ja kuitupuu'!$A$3:$A$22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'Tukki- ja kuitupuu'!$B$3:$B$22</c:f>
              <c:numCache>
                <c:formatCode>_-* #\ ##0_-;\-* #\ ##0_-;_-* "-"??_-;_-@_-</c:formatCode>
                <c:ptCount val="20"/>
                <c:pt idx="0">
                  <c:v>24.989000000000001</c:v>
                </c:pt>
                <c:pt idx="1">
                  <c:v>26.056000000000001</c:v>
                </c:pt>
                <c:pt idx="2">
                  <c:v>28.46</c:v>
                </c:pt>
                <c:pt idx="3">
                  <c:v>23.600999999999999</c:v>
                </c:pt>
                <c:pt idx="4">
                  <c:v>18.390999999999998</c:v>
                </c:pt>
                <c:pt idx="5">
                  <c:v>22.651</c:v>
                </c:pt>
                <c:pt idx="6">
                  <c:v>22.491</c:v>
                </c:pt>
                <c:pt idx="7">
                  <c:v>21.49</c:v>
                </c:pt>
                <c:pt idx="8">
                  <c:v>23.21</c:v>
                </c:pt>
                <c:pt idx="9">
                  <c:v>23.8</c:v>
                </c:pt>
                <c:pt idx="10">
                  <c:v>23.934999999999999</c:v>
                </c:pt>
                <c:pt idx="11">
                  <c:v>25.245999999999999</c:v>
                </c:pt>
                <c:pt idx="12">
                  <c:v>26.141999999999999</c:v>
                </c:pt>
                <c:pt idx="13">
                  <c:v>26.957999999999998</c:v>
                </c:pt>
                <c:pt idx="14">
                  <c:v>25.742000000000001</c:v>
                </c:pt>
                <c:pt idx="15">
                  <c:v>24.254000000000001</c:v>
                </c:pt>
                <c:pt idx="16">
                  <c:v>26.972000000000001</c:v>
                </c:pt>
                <c:pt idx="17">
                  <c:v>26.533999999999999</c:v>
                </c:pt>
                <c:pt idx="18">
                  <c:v>23.748000000000001</c:v>
                </c:pt>
                <c:pt idx="19">
                  <c:v>25.62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3F-4F56-B99C-51B109F53270}"/>
            </c:ext>
          </c:extLst>
        </c:ser>
        <c:ser>
          <c:idx val="1"/>
          <c:order val="1"/>
          <c:tx>
            <c:strRef>
              <c:f>'Tukki- ja kuitupuu'!$C$1</c:f>
              <c:strCache>
                <c:ptCount val="1"/>
                <c:pt idx="0">
                  <c:v>Kuitupuu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'Tukki- ja kuitupuu'!$A$3:$A$22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'Tukki- ja kuitupuu'!$C$3:$C$22</c:f>
              <c:numCache>
                <c:formatCode>_-* #\ ##0_-;\-* #\ ##0_-;_-* "-"??_-;_-@_-</c:formatCode>
                <c:ptCount val="20"/>
                <c:pt idx="0">
                  <c:v>24.891999999999999</c:v>
                </c:pt>
                <c:pt idx="1">
                  <c:v>30.286000000000001</c:v>
                </c:pt>
                <c:pt idx="2">
                  <c:v>30.983000000000001</c:v>
                </c:pt>
                <c:pt idx="3">
                  <c:v>27.931000000000001</c:v>
                </c:pt>
                <c:pt idx="4">
                  <c:v>25.779</c:v>
                </c:pt>
                <c:pt idx="5">
                  <c:v>30.484000000000002</c:v>
                </c:pt>
                <c:pt idx="6">
                  <c:v>30.286999999999999</c:v>
                </c:pt>
                <c:pt idx="7">
                  <c:v>31.13</c:v>
                </c:pt>
                <c:pt idx="8">
                  <c:v>30.631</c:v>
                </c:pt>
                <c:pt idx="9">
                  <c:v>31.187999999999999</c:v>
                </c:pt>
                <c:pt idx="10">
                  <c:v>32.213000000000001</c:v>
                </c:pt>
                <c:pt idx="11">
                  <c:v>33.667000000000002</c:v>
                </c:pt>
                <c:pt idx="12">
                  <c:v>36.052999999999997</c:v>
                </c:pt>
                <c:pt idx="13">
                  <c:v>37.512999999999998</c:v>
                </c:pt>
                <c:pt idx="14">
                  <c:v>35.582999999999998</c:v>
                </c:pt>
                <c:pt idx="15">
                  <c:v>33.067999999999998</c:v>
                </c:pt>
                <c:pt idx="16">
                  <c:v>35.380000000000003</c:v>
                </c:pt>
                <c:pt idx="17">
                  <c:v>34.728999999999999</c:v>
                </c:pt>
                <c:pt idx="18">
                  <c:v>34.093000000000004</c:v>
                </c:pt>
                <c:pt idx="19">
                  <c:v>33.203000000000003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3F-4F56-B99C-51B109F53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384575"/>
        <c:axId val="888385055"/>
      </c:lineChart>
      <c:catAx>
        <c:axId val="88838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5055"/>
        <c:crossesAt val="0"/>
        <c:auto val="1"/>
        <c:lblAlgn val="ctr"/>
        <c:lblOffset val="100"/>
        <c:noMultiLvlLbl val="0"/>
      </c:catAx>
      <c:valAx>
        <c:axId val="88838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092298623099918"/>
          <c:y val="2.9862002492546325E-2"/>
          <c:w val="0.23815402753800161"/>
          <c:h val="6.8218507856100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baseline="0" dirty="0">
                <a:solidFill>
                  <a:sysClr val="windowText" lastClr="000000"/>
                </a:solidFill>
              </a:rPr>
              <a:t>milj. m</a:t>
            </a:r>
            <a:r>
              <a:rPr lang="fi-FI" sz="1400" b="0" i="0" u="none" strike="noStrike" kern="1200" baseline="30000" dirty="0">
                <a:solidFill>
                  <a:sysClr val="windowText" lastClr="000000"/>
                </a:solidFill>
              </a:rPr>
              <a:t>3 </a:t>
            </a:r>
            <a:r>
              <a:rPr lang="fi-FI" sz="1400" b="0" i="0" u="none" strike="noStrike" kern="1200" baseline="0" dirty="0">
                <a:solidFill>
                  <a:sysClr val="windowText" lastClr="000000"/>
                </a:solidFill>
              </a:rPr>
              <a:t>(kuorellinen)</a:t>
            </a:r>
            <a:endParaRPr lang="fi-FI" sz="1400" b="0" i="0" u="none" strike="noStrike" kern="1200" baseline="300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6480064991876014E-2"/>
          <c:y val="1.5779092702169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'Puun tuonti ja vienti'!$E$1</c:f>
              <c:strCache>
                <c:ptCount val="1"/>
                <c:pt idx="0">
                  <c:v>Vienti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vienti'!$E$7:$E$51</c:f>
              <c:numCache>
                <c:formatCode>_-* #\ ##0_-;\-* #\ ##0_-;_-* "-"??_-;_-@_-</c:formatCode>
                <c:ptCount val="45"/>
                <c:pt idx="0">
                  <c:v>-2.2080000000000002</c:v>
                </c:pt>
                <c:pt idx="1">
                  <c:v>-2.8050000000000002</c:v>
                </c:pt>
                <c:pt idx="2">
                  <c:v>-1.248</c:v>
                </c:pt>
                <c:pt idx="3">
                  <c:v>-0.90500000000000003</c:v>
                </c:pt>
                <c:pt idx="4">
                  <c:v>-1.2030000000000001</c:v>
                </c:pt>
                <c:pt idx="5">
                  <c:v>-1.38</c:v>
                </c:pt>
                <c:pt idx="6">
                  <c:v>-1.607</c:v>
                </c:pt>
                <c:pt idx="7">
                  <c:v>-1.827</c:v>
                </c:pt>
                <c:pt idx="8">
                  <c:v>-1</c:v>
                </c:pt>
                <c:pt idx="9">
                  <c:v>-0.81399999999999995</c:v>
                </c:pt>
                <c:pt idx="10">
                  <c:v>-0.59799999999999998</c:v>
                </c:pt>
                <c:pt idx="11">
                  <c:v>-0.47</c:v>
                </c:pt>
                <c:pt idx="12">
                  <c:v>-0.7</c:v>
                </c:pt>
                <c:pt idx="13">
                  <c:v>-1.1830000000000001</c:v>
                </c:pt>
                <c:pt idx="14">
                  <c:v>-1.8029999999999999</c:v>
                </c:pt>
                <c:pt idx="15">
                  <c:v>-1.079</c:v>
                </c:pt>
                <c:pt idx="16">
                  <c:v>-0.83</c:v>
                </c:pt>
                <c:pt idx="17">
                  <c:v>-0.9</c:v>
                </c:pt>
                <c:pt idx="18">
                  <c:v>-1.02</c:v>
                </c:pt>
                <c:pt idx="19">
                  <c:v>-1.05</c:v>
                </c:pt>
                <c:pt idx="20">
                  <c:v>-0.88900000000000001</c:v>
                </c:pt>
                <c:pt idx="21">
                  <c:v>-0.82</c:v>
                </c:pt>
                <c:pt idx="22">
                  <c:v>-0.91</c:v>
                </c:pt>
                <c:pt idx="23">
                  <c:v>-0.86299999999999999</c:v>
                </c:pt>
                <c:pt idx="24">
                  <c:v>-1.081</c:v>
                </c:pt>
                <c:pt idx="25">
                  <c:v>-1.5</c:v>
                </c:pt>
                <c:pt idx="26">
                  <c:v>-1.5</c:v>
                </c:pt>
                <c:pt idx="27">
                  <c:v>-1.5</c:v>
                </c:pt>
                <c:pt idx="28">
                  <c:v>-1.5</c:v>
                </c:pt>
                <c:pt idx="29">
                  <c:v>-1.2</c:v>
                </c:pt>
                <c:pt idx="30">
                  <c:v>-1.367</c:v>
                </c:pt>
                <c:pt idx="31">
                  <c:v>-1.5169999999999999</c:v>
                </c:pt>
                <c:pt idx="32">
                  <c:v>-1.325</c:v>
                </c:pt>
                <c:pt idx="33">
                  <c:v>-1.5129999999999999</c:v>
                </c:pt>
                <c:pt idx="34">
                  <c:v>-1.4990000000000001</c:v>
                </c:pt>
                <c:pt idx="35">
                  <c:v>-1.258</c:v>
                </c:pt>
                <c:pt idx="36">
                  <c:v>-1.276</c:v>
                </c:pt>
                <c:pt idx="37">
                  <c:v>-1.419</c:v>
                </c:pt>
                <c:pt idx="38">
                  <c:v>-2.0990000000000002</c:v>
                </c:pt>
                <c:pt idx="39">
                  <c:v>-1.994</c:v>
                </c:pt>
                <c:pt idx="40">
                  <c:v>-1.657</c:v>
                </c:pt>
                <c:pt idx="41">
                  <c:v>-1.444</c:v>
                </c:pt>
                <c:pt idx="42">
                  <c:v>-2.2330000000000001</c:v>
                </c:pt>
                <c:pt idx="43">
                  <c:v>-1.9810000000000001</c:v>
                </c:pt>
                <c:pt idx="44">
                  <c:v>-1.806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6-4D39-BAE9-9D1A97C5E22D}"/>
            </c:ext>
          </c:extLst>
        </c:ser>
        <c:ser>
          <c:idx val="0"/>
          <c:order val="2"/>
          <c:tx>
            <c:strRef>
              <c:f>'Puun tuonti ja vienti'!$B$1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vienti'!$B$7:$B$51</c:f>
              <c:numCache>
                <c:formatCode>_-* #\ ##0_-;\-* #\ ##0_-;_-* "-"??_-;_-@_-</c:formatCode>
                <c:ptCount val="45"/>
                <c:pt idx="0">
                  <c:v>4.0060000000000002</c:v>
                </c:pt>
                <c:pt idx="1">
                  <c:v>3.8250000000000002</c:v>
                </c:pt>
                <c:pt idx="2">
                  <c:v>3.8420000000000001</c:v>
                </c:pt>
                <c:pt idx="3">
                  <c:v>4.4960000000000004</c:v>
                </c:pt>
                <c:pt idx="4">
                  <c:v>4.9790000000000001</c:v>
                </c:pt>
                <c:pt idx="5">
                  <c:v>4.6379999999999999</c:v>
                </c:pt>
                <c:pt idx="6">
                  <c:v>4.8029999999999999</c:v>
                </c:pt>
                <c:pt idx="7">
                  <c:v>5.4749999999999996</c:v>
                </c:pt>
                <c:pt idx="8">
                  <c:v>5.5890000000000004</c:v>
                </c:pt>
                <c:pt idx="9">
                  <c:v>5.8840000000000003</c:v>
                </c:pt>
                <c:pt idx="10">
                  <c:v>5.0720000000000001</c:v>
                </c:pt>
                <c:pt idx="11">
                  <c:v>4.3</c:v>
                </c:pt>
                <c:pt idx="12">
                  <c:v>4.1749999999999998</c:v>
                </c:pt>
                <c:pt idx="13">
                  <c:v>5.54</c:v>
                </c:pt>
                <c:pt idx="14">
                  <c:v>7.08</c:v>
                </c:pt>
                <c:pt idx="15">
                  <c:v>9.35</c:v>
                </c:pt>
                <c:pt idx="16">
                  <c:v>7.2</c:v>
                </c:pt>
                <c:pt idx="17">
                  <c:v>7.5830000000000002</c:v>
                </c:pt>
                <c:pt idx="18">
                  <c:v>10.039999999999999</c:v>
                </c:pt>
                <c:pt idx="19">
                  <c:v>11.32</c:v>
                </c:pt>
                <c:pt idx="20">
                  <c:v>10.574</c:v>
                </c:pt>
                <c:pt idx="21">
                  <c:v>12.5</c:v>
                </c:pt>
                <c:pt idx="22">
                  <c:v>13.012</c:v>
                </c:pt>
                <c:pt idx="23">
                  <c:v>13.488</c:v>
                </c:pt>
                <c:pt idx="24">
                  <c:v>14.071</c:v>
                </c:pt>
                <c:pt idx="25">
                  <c:v>17.030999999999999</c:v>
                </c:pt>
                <c:pt idx="26">
                  <c:v>15.7</c:v>
                </c:pt>
                <c:pt idx="27">
                  <c:v>12.042999999999999</c:v>
                </c:pt>
                <c:pt idx="28">
                  <c:v>12.254</c:v>
                </c:pt>
                <c:pt idx="29">
                  <c:v>6.141</c:v>
                </c:pt>
                <c:pt idx="30">
                  <c:v>7.0490000000000004</c:v>
                </c:pt>
                <c:pt idx="31">
                  <c:v>6.4720000000000004</c:v>
                </c:pt>
                <c:pt idx="32">
                  <c:v>6.7320000000000002</c:v>
                </c:pt>
                <c:pt idx="33">
                  <c:v>8.3689999999999998</c:v>
                </c:pt>
                <c:pt idx="34">
                  <c:v>8.1479999999999997</c:v>
                </c:pt>
                <c:pt idx="35">
                  <c:v>8.0229999999999997</c:v>
                </c:pt>
                <c:pt idx="36">
                  <c:v>8.31</c:v>
                </c:pt>
                <c:pt idx="37">
                  <c:v>7.38</c:v>
                </c:pt>
                <c:pt idx="38">
                  <c:v>8.24</c:v>
                </c:pt>
                <c:pt idx="39">
                  <c:v>8.7319999999999993</c:v>
                </c:pt>
                <c:pt idx="40">
                  <c:v>9.6300000000000008</c:v>
                </c:pt>
                <c:pt idx="41">
                  <c:v>9.2910000000000004</c:v>
                </c:pt>
                <c:pt idx="42">
                  <c:v>1.5069999999999999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6-4D39-BAE9-9D1A97C5E22D}"/>
            </c:ext>
          </c:extLst>
        </c:ser>
        <c:ser>
          <c:idx val="1"/>
          <c:order val="3"/>
          <c:tx>
            <c:strRef>
              <c:f>'Puun tuonti ja vienti'!$C$1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vienti'!$C$7:$C$51</c:f>
              <c:numCache>
                <c:formatCode>_-* #\ ##0_-;\-* #\ ##0_-;_-* "-"??_-;_-@_-</c:formatCode>
                <c:ptCount val="45"/>
                <c:pt idx="0">
                  <c:v>8.6999999999999994E-2</c:v>
                </c:pt>
                <c:pt idx="1">
                  <c:v>0.28100000000000003</c:v>
                </c:pt>
                <c:pt idx="2">
                  <c:v>1.5289999999999999</c:v>
                </c:pt>
                <c:pt idx="3">
                  <c:v>2.1749999999999998</c:v>
                </c:pt>
                <c:pt idx="4">
                  <c:v>2.5910000000000002</c:v>
                </c:pt>
                <c:pt idx="5">
                  <c:v>1.415</c:v>
                </c:pt>
                <c:pt idx="6">
                  <c:v>0.44900000000000001</c:v>
                </c:pt>
                <c:pt idx="7">
                  <c:v>0.52500000000000002</c:v>
                </c:pt>
                <c:pt idx="8">
                  <c:v>0.68400000000000005</c:v>
                </c:pt>
                <c:pt idx="9">
                  <c:v>0.88500000000000001</c:v>
                </c:pt>
                <c:pt idx="10">
                  <c:v>0.97399999999999998</c:v>
                </c:pt>
                <c:pt idx="11">
                  <c:v>1.3</c:v>
                </c:pt>
                <c:pt idx="12">
                  <c:v>2.7549999999999999</c:v>
                </c:pt>
                <c:pt idx="13">
                  <c:v>1.47</c:v>
                </c:pt>
                <c:pt idx="14">
                  <c:v>1.47</c:v>
                </c:pt>
                <c:pt idx="15">
                  <c:v>2.17</c:v>
                </c:pt>
                <c:pt idx="16">
                  <c:v>1.27</c:v>
                </c:pt>
                <c:pt idx="17">
                  <c:v>1.4</c:v>
                </c:pt>
                <c:pt idx="18">
                  <c:v>1.91</c:v>
                </c:pt>
                <c:pt idx="19">
                  <c:v>1.85</c:v>
                </c:pt>
                <c:pt idx="20">
                  <c:v>2.02</c:v>
                </c:pt>
                <c:pt idx="21">
                  <c:v>2.8</c:v>
                </c:pt>
                <c:pt idx="22">
                  <c:v>2.6749999999999998</c:v>
                </c:pt>
                <c:pt idx="23">
                  <c:v>3.048</c:v>
                </c:pt>
                <c:pt idx="24">
                  <c:v>3.4140000000000001</c:v>
                </c:pt>
                <c:pt idx="25">
                  <c:v>4.4489999999999998</c:v>
                </c:pt>
                <c:pt idx="26">
                  <c:v>4.3</c:v>
                </c:pt>
                <c:pt idx="27">
                  <c:v>6.173</c:v>
                </c:pt>
                <c:pt idx="28">
                  <c:v>8.1159999999999997</c:v>
                </c:pt>
                <c:pt idx="29">
                  <c:v>3.0739999999999998</c:v>
                </c:pt>
                <c:pt idx="30">
                  <c:v>4.6219999999999999</c:v>
                </c:pt>
                <c:pt idx="31">
                  <c:v>4.0670000000000002</c:v>
                </c:pt>
                <c:pt idx="32">
                  <c:v>3.4590000000000001</c:v>
                </c:pt>
                <c:pt idx="33">
                  <c:v>3.056</c:v>
                </c:pt>
                <c:pt idx="34">
                  <c:v>2.0590000000000002</c:v>
                </c:pt>
                <c:pt idx="35">
                  <c:v>1.587</c:v>
                </c:pt>
                <c:pt idx="36">
                  <c:v>1.492</c:v>
                </c:pt>
                <c:pt idx="37">
                  <c:v>1.2969999999999999</c:v>
                </c:pt>
                <c:pt idx="38">
                  <c:v>3.3260000000000001</c:v>
                </c:pt>
                <c:pt idx="39">
                  <c:v>3.1280000000000001</c:v>
                </c:pt>
                <c:pt idx="40">
                  <c:v>3.0110000000000001</c:v>
                </c:pt>
                <c:pt idx="41">
                  <c:v>3.3860000000000001</c:v>
                </c:pt>
                <c:pt idx="42">
                  <c:v>4.2770000000000001</c:v>
                </c:pt>
                <c:pt idx="43">
                  <c:v>5.016</c:v>
                </c:pt>
                <c:pt idx="44">
                  <c:v>5.569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6-4D39-BAE9-9D1A97C5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00456527"/>
        <c:axId val="900448847"/>
      </c:barChart>
      <c:lineChart>
        <c:grouping val="standard"/>
        <c:varyColors val="0"/>
        <c:ser>
          <c:idx val="2"/>
          <c:order val="1"/>
          <c:tx>
            <c:strRef>
              <c:f>'Puun tuonti ja vienti'!$D$1</c:f>
              <c:strCache>
                <c:ptCount val="1"/>
                <c:pt idx="0">
                  <c:v>Nettotuonti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vienti'!$D$7:$D$51</c:f>
              <c:numCache>
                <c:formatCode>_-* #\ ##0_-;\-* #\ ##0_-;_-* "-"??_-;_-@_-</c:formatCode>
                <c:ptCount val="45"/>
                <c:pt idx="0">
                  <c:v>1.8849999999999998</c:v>
                </c:pt>
                <c:pt idx="1">
                  <c:v>1.3009999999999997</c:v>
                </c:pt>
                <c:pt idx="2">
                  <c:v>4.1230000000000002</c:v>
                </c:pt>
                <c:pt idx="3">
                  <c:v>5.766</c:v>
                </c:pt>
                <c:pt idx="4">
                  <c:v>6.367</c:v>
                </c:pt>
                <c:pt idx="5">
                  <c:v>4.673</c:v>
                </c:pt>
                <c:pt idx="6">
                  <c:v>3.6449999999999996</c:v>
                </c:pt>
                <c:pt idx="7">
                  <c:v>4.173</c:v>
                </c:pt>
                <c:pt idx="8">
                  <c:v>5.2730000000000006</c:v>
                </c:pt>
                <c:pt idx="9">
                  <c:v>5.9550000000000001</c:v>
                </c:pt>
                <c:pt idx="10">
                  <c:v>5.4480000000000004</c:v>
                </c:pt>
                <c:pt idx="11">
                  <c:v>5.13</c:v>
                </c:pt>
                <c:pt idx="12">
                  <c:v>6.2299999999999995</c:v>
                </c:pt>
                <c:pt idx="13">
                  <c:v>5.827</c:v>
                </c:pt>
                <c:pt idx="14">
                  <c:v>6.7470000000000008</c:v>
                </c:pt>
                <c:pt idx="15">
                  <c:v>10.440999999999999</c:v>
                </c:pt>
                <c:pt idx="16">
                  <c:v>7.6400000000000006</c:v>
                </c:pt>
                <c:pt idx="17">
                  <c:v>8.0830000000000002</c:v>
                </c:pt>
                <c:pt idx="18">
                  <c:v>10.93</c:v>
                </c:pt>
                <c:pt idx="19">
                  <c:v>12.12</c:v>
                </c:pt>
                <c:pt idx="20">
                  <c:v>11.705</c:v>
                </c:pt>
                <c:pt idx="21">
                  <c:v>14.48</c:v>
                </c:pt>
                <c:pt idx="22">
                  <c:v>14.777000000000001</c:v>
                </c:pt>
                <c:pt idx="23">
                  <c:v>15.673000000000002</c:v>
                </c:pt>
                <c:pt idx="24">
                  <c:v>16.404</c:v>
                </c:pt>
                <c:pt idx="25">
                  <c:v>19.979999999999997</c:v>
                </c:pt>
                <c:pt idx="26">
                  <c:v>18.5</c:v>
                </c:pt>
                <c:pt idx="27">
                  <c:v>16.716000000000001</c:v>
                </c:pt>
                <c:pt idx="28">
                  <c:v>18.869999999999997</c:v>
                </c:pt>
                <c:pt idx="29">
                  <c:v>8.0150000000000006</c:v>
                </c:pt>
                <c:pt idx="30">
                  <c:v>10.303999999999998</c:v>
                </c:pt>
                <c:pt idx="31">
                  <c:v>9.022000000000002</c:v>
                </c:pt>
                <c:pt idx="32">
                  <c:v>8.8660000000000014</c:v>
                </c:pt>
                <c:pt idx="33">
                  <c:v>9.9120000000000008</c:v>
                </c:pt>
                <c:pt idx="34">
                  <c:v>8.7080000000000002</c:v>
                </c:pt>
                <c:pt idx="35">
                  <c:v>8.3520000000000003</c:v>
                </c:pt>
                <c:pt idx="36">
                  <c:v>8.5259999999999998</c:v>
                </c:pt>
                <c:pt idx="37">
                  <c:v>7.2579999999999991</c:v>
                </c:pt>
                <c:pt idx="38">
                  <c:v>9.4670000000000005</c:v>
                </c:pt>
                <c:pt idx="39">
                  <c:v>9.8659999999999997</c:v>
                </c:pt>
                <c:pt idx="40">
                  <c:v>10.984000000000002</c:v>
                </c:pt>
                <c:pt idx="41">
                  <c:v>11.233000000000001</c:v>
                </c:pt>
                <c:pt idx="42">
                  <c:v>3.5509999999999997</c:v>
                </c:pt>
                <c:pt idx="43">
                  <c:v>3.0350000000000001</c:v>
                </c:pt>
                <c:pt idx="44">
                  <c:v>3.7629999999999999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66-4D39-BAE9-9D1A97C5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56527"/>
        <c:axId val="900448847"/>
      </c:lineChart>
      <c:catAx>
        <c:axId val="90045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48847"/>
        <c:crosses val="autoZero"/>
        <c:auto val="1"/>
        <c:lblAlgn val="ctr"/>
        <c:lblOffset val="100"/>
        <c:tickLblSkip val="4"/>
        <c:noMultiLvlLbl val="0"/>
      </c:catAx>
      <c:valAx>
        <c:axId val="90044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5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73930758655168"/>
          <c:y val="0.12649572649572652"/>
          <c:w val="0.52082952130983629"/>
          <c:h val="5.649867731030662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53833266750005"/>
          <c:y val="0.20029505849864887"/>
          <c:w val="0.64239004085209483"/>
          <c:h val="0.7726381757585170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0-43AD-BD92-C086440F26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0-43AD-BD92-C086440F26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0-43AD-BD92-C086440F26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0-43AD-BD92-C086440F26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80-43AD-BD92-C086440F2698}"/>
              </c:ext>
            </c:extLst>
          </c:dPt>
          <c:dLbls>
            <c:dLbl>
              <c:idx val="0"/>
              <c:layout>
                <c:manualLayout>
                  <c:x val="0.15855163942438932"/>
                  <c:y val="3.55138104441185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96741629380694"/>
                      <c:h val="0.17280095587636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80-43AD-BD92-C086440F2698}"/>
                </c:ext>
              </c:extLst>
            </c:dLbl>
            <c:dLbl>
              <c:idx val="1"/>
              <c:layout>
                <c:manualLayout>
                  <c:x val="-0.25982076682102084"/>
                  <c:y val="2.4810203627907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36846598994404"/>
                      <c:h val="0.1481564245810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80-43AD-BD92-C086440F2698}"/>
                </c:ext>
              </c:extLst>
            </c:dLbl>
            <c:dLbl>
              <c:idx val="2"/>
              <c:layout>
                <c:manualLayout>
                  <c:x val="-0.13833859556426151"/>
                  <c:y val="-7.7574531100957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37521514629947"/>
                      <c:h val="0.1481564245810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80-43AD-BD92-C086440F2698}"/>
                </c:ext>
              </c:extLst>
            </c:dLbl>
            <c:dLbl>
              <c:idx val="3"/>
              <c:layout>
                <c:manualLayout>
                  <c:x val="-0.11647061097722849"/>
                  <c:y val="-0.123009137885443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5421686746988"/>
                      <c:h val="0.1436871508379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80-43AD-BD92-C086440F2698}"/>
                </c:ext>
              </c:extLst>
            </c:dLbl>
            <c:dLbl>
              <c:idx val="4"/>
              <c:layout>
                <c:manualLayout>
                  <c:x val="-6.1201592845084217E-2"/>
                  <c:y val="-0.17629249293431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3073830173847"/>
                      <c:h val="0.1531517288264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480-43AD-BD92-C086440F2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tuonti'!$A$3:$A$7</c:f>
              <c:strCache>
                <c:ptCount val="5"/>
                <c:pt idx="0">
                  <c:v>Latvia</c:v>
                </c:pt>
                <c:pt idx="1">
                  <c:v>Viro</c:v>
                </c:pt>
                <c:pt idx="2">
                  <c:v>Ruotsi</c:v>
                </c:pt>
                <c:pt idx="3">
                  <c:v>Liettua</c:v>
                </c:pt>
                <c:pt idx="4">
                  <c:v>Muut maat</c:v>
                </c:pt>
              </c:strCache>
            </c:strRef>
          </c:cat>
          <c:val>
            <c:numRef>
              <c:f>'Raakapuun tuonti'!$B$3:$B$7</c:f>
              <c:numCache>
                <c:formatCode>0%</c:formatCode>
                <c:ptCount val="5"/>
                <c:pt idx="0">
                  <c:v>0.40635661698689174</c:v>
                </c:pt>
                <c:pt idx="1">
                  <c:v>0.32680912192494166</c:v>
                </c:pt>
                <c:pt idx="2">
                  <c:v>0.17471718441371881</c:v>
                </c:pt>
                <c:pt idx="3">
                  <c:v>3.3399173998922609E-2</c:v>
                </c:pt>
                <c:pt idx="4">
                  <c:v>5.8717902675525228E-2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80-43AD-BD92-C086440F2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A-47D1-8ACE-8A921D5F92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A-47D1-8ACE-8A921D5F9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6A-47D1-8ACE-8A921D5F92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6A-47D1-8ACE-8A921D5F92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6A-47D1-8ACE-8A921D5F92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E6A-47D1-8ACE-8A921D5F9226}"/>
              </c:ext>
            </c:extLst>
          </c:dPt>
          <c:dLbls>
            <c:dLbl>
              <c:idx val="0"/>
              <c:layout>
                <c:manualLayout>
                  <c:x val="0.18884742951907132"/>
                  <c:y val="-4.68881666064764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38794217886943"/>
                      <c:h val="0.13997833152762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6A-47D1-8ACE-8A921D5F9226}"/>
                </c:ext>
              </c:extLst>
            </c:dLbl>
            <c:dLbl>
              <c:idx val="1"/>
              <c:layout>
                <c:manualLayout>
                  <c:x val="0.21111111111111111"/>
                  <c:y val="6.01851851851851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A-47D1-8ACE-8A921D5F9226}"/>
                </c:ext>
              </c:extLst>
            </c:dLbl>
            <c:dLbl>
              <c:idx val="2"/>
              <c:layout>
                <c:manualLayout>
                  <c:x val="-0.16944444444444445"/>
                  <c:y val="0.101851851851851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6A-47D1-8ACE-8A921D5F9226}"/>
                </c:ext>
              </c:extLst>
            </c:dLbl>
            <c:dLbl>
              <c:idx val="3"/>
              <c:layout>
                <c:manualLayout>
                  <c:x val="-0.18055555555555558"/>
                  <c:y val="-2.3148148148148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A-47D1-8ACE-8A921D5F9226}"/>
                </c:ext>
              </c:extLst>
            </c:dLbl>
            <c:dLbl>
              <c:idx val="4"/>
              <c:layout>
                <c:manualLayout>
                  <c:x val="-0.14444444444444446"/>
                  <c:y val="-6.94444444444444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A-47D1-8ACE-8A921D5F9226}"/>
                </c:ext>
              </c:extLst>
            </c:dLbl>
            <c:dLbl>
              <c:idx val="5"/>
              <c:layout>
                <c:manualLayout>
                  <c:x val="-8.0472675990128098E-2"/>
                  <c:y val="-0.129333822437959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6A-47D1-8ACE-8A921D5F9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tuonti'!$G$3:$G$8</c:f>
              <c:strCache>
                <c:ptCount val="6"/>
                <c:pt idx="0">
                  <c:v>Hake</c:v>
                </c:pt>
                <c:pt idx="1">
                  <c:v>Koivu-kuitupuu</c:v>
                </c:pt>
                <c:pt idx="2">
                  <c:v>Mänty-kuitupuu</c:v>
                </c:pt>
                <c:pt idx="3">
                  <c:v>Kuusi-kuitupuu</c:v>
                </c:pt>
                <c:pt idx="4">
                  <c:v>Polttopuu</c:v>
                </c:pt>
                <c:pt idx="5">
                  <c:v>Muut</c:v>
                </c:pt>
              </c:strCache>
            </c:strRef>
          </c:cat>
          <c:val>
            <c:numRef>
              <c:f>'Raakapuun tuonti'!$H$3:$H$8</c:f>
              <c:numCache>
                <c:formatCode>0%</c:formatCode>
                <c:ptCount val="6"/>
                <c:pt idx="0">
                  <c:v>0.30633866044173103</c:v>
                </c:pt>
                <c:pt idx="1">
                  <c:v>0.2427724905728138</c:v>
                </c:pt>
                <c:pt idx="2">
                  <c:v>0.19518764589692944</c:v>
                </c:pt>
                <c:pt idx="3">
                  <c:v>0.10773927096426647</c:v>
                </c:pt>
                <c:pt idx="4">
                  <c:v>3.9863530256778593E-2</c:v>
                </c:pt>
                <c:pt idx="5">
                  <c:v>0.1080984018674807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6A-47D1-8ACE-8A921D5F9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14.5.2025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fld id="{076E262D-6874-4B82-A60D-F8FCE19D379E}" type="datetime1">
              <a:rPr lang="fi-FI" smtClean="0"/>
              <a:t>14.5.2025</a:t>
            </a:fld>
            <a:endParaRPr lang="fi-FI"/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973BA53-7C9C-4B3F-ACA8-43B88D38C069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A04DC0D-F6B1-4781-A1D9-A158B0E783D9}" type="datetime1">
              <a:rPr lang="fi-FI" smtClean="0"/>
              <a:t>14.5.2025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6E7B245-8C15-490F-98F9-AEACDBEA1EA3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9F54574B-8707-4E88-80C9-9565A7B5471E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6CC3601-3B61-4C24-A5AA-3F5CF932540D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37A201B-9A84-4CD5-83FC-C8518CD6484E}" type="datetime1">
              <a:rPr lang="fi-FI" smtClean="0"/>
              <a:t>14.5.2025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4B4B941-9E47-4AB3-9A89-BFD24A6ECF95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4506493-080B-4A77-9C18-1F75FF03217A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14.5.2025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5D304C7A-0983-4B91-8376-85CA8846246D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67EAA99-BE5B-4EB9-95BE-B9560E9B611A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fld id="{1E7AF796-A5F7-4EF7-A626-C3DABCBE9E0E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A6394CC-FABE-4D15-AD54-6722F2C13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479DAAC-3489-47CF-9F4A-682A2045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dirty="0"/>
              <a:t>Metsäteollisuuden puunkäyttö ja tuontipuu</a:t>
            </a:r>
            <a:br>
              <a:rPr lang="fi-FI" dirty="0"/>
            </a:br>
            <a:r>
              <a:rPr lang="fi-FI" sz="1400" dirty="0"/>
              <a:t> </a:t>
            </a:r>
            <a:br>
              <a:rPr lang="fi-FI" dirty="0"/>
            </a:br>
            <a:r>
              <a:rPr lang="fi-FI" sz="2000" dirty="0">
                <a:solidFill>
                  <a:schemeClr val="tx1"/>
                </a:solidFill>
              </a:rPr>
              <a:t>Yhteensä 62,7 milj. m</a:t>
            </a:r>
            <a:r>
              <a:rPr lang="fi-FI" sz="2000" baseline="30000" dirty="0">
                <a:solidFill>
                  <a:schemeClr val="tx1"/>
                </a:solidFill>
              </a:rPr>
              <a:t>3</a:t>
            </a:r>
            <a:r>
              <a:rPr lang="fi-FI" sz="2000" dirty="0">
                <a:solidFill>
                  <a:schemeClr val="tx1"/>
                </a:solidFill>
              </a:rPr>
              <a:t> vuonna 2024 (2 % enemmän kuin vuonna 2023) </a:t>
            </a:r>
            <a:br>
              <a:rPr lang="fi-FI" baseline="30000" dirty="0"/>
            </a:br>
            <a:endParaRPr lang="fi-FI" dirty="0"/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35EF7559-1A01-0D84-72FA-99B48E816C08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E50CC6CF-E53F-C531-0DF5-66B130172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59265"/>
              </p:ext>
            </p:extLst>
          </p:nvPr>
        </p:nvGraphicFramePr>
        <p:xfrm>
          <a:off x="2675477" y="1558706"/>
          <a:ext cx="6841046" cy="470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6551F8-5E38-5E1A-FA6D-24AEB2655E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A4038276-42C5-4E30-865D-536F59F4554F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53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DDC7D0-643D-4D70-94B7-3AE9BD5A7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6FEDAD0-AE10-430B-9AF3-7CD2AF89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1070516"/>
          </a:xfrm>
        </p:spPr>
        <p:txBody>
          <a:bodyPr/>
          <a:lstStyle/>
          <a:p>
            <a:r>
              <a:rPr lang="fi-FI" dirty="0"/>
              <a:t>Teollisuus käytti puuta 62,6 miljoonaa kuutiota vuonna 2024</a:t>
            </a:r>
            <a:br>
              <a:rPr lang="fi-FI" dirty="0"/>
            </a:br>
            <a:r>
              <a:rPr lang="fi-FI" sz="1100" dirty="0"/>
              <a:t> </a:t>
            </a:r>
            <a:br>
              <a:rPr lang="fi-FI" sz="1100" dirty="0"/>
            </a:br>
            <a:r>
              <a:rPr lang="fi-FI" sz="1800" dirty="0">
                <a:solidFill>
                  <a:schemeClr val="tx1"/>
                </a:solidFill>
              </a:rPr>
              <a:t>Raakapuun lisäksi teollisuus käytti sivutuotteena syntyvää haketta 8,7 milj. m</a:t>
            </a:r>
            <a:r>
              <a:rPr lang="fi-FI" sz="1800" baseline="30000" dirty="0">
                <a:solidFill>
                  <a:schemeClr val="tx1"/>
                </a:solidFill>
              </a:rPr>
              <a:t>3</a:t>
            </a:r>
            <a:r>
              <a:rPr lang="fi-FI" sz="1800" dirty="0">
                <a:solidFill>
                  <a:schemeClr val="tx1"/>
                </a:solidFill>
              </a:rPr>
              <a:t>,joten puuraaka-aineen kokonaiskäyttö oli 71,4 milj. m</a:t>
            </a:r>
            <a:r>
              <a:rPr lang="fi-FI" sz="1800" baseline="30000" dirty="0">
                <a:solidFill>
                  <a:schemeClr val="tx1"/>
                </a:solidFill>
              </a:rPr>
              <a:t>3</a:t>
            </a:r>
            <a:r>
              <a:rPr lang="fi-FI" sz="1800" dirty="0">
                <a:solidFill>
                  <a:schemeClr val="tx1"/>
                </a:solidFill>
              </a:rPr>
              <a:t>  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0ADA6C96-9D63-A647-B34E-3A7662F59976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88835A8-2BC8-C3C4-B1E6-367FCA4840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919363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774903FA-D31D-33BE-B612-4103B353E9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2EC4ECEE-94F4-4F8C-87F9-0C3830710BDF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25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A8A5787-5DEF-4C2A-B0C7-0EFB7D4F6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7B8EC0-A7DE-4F57-B92D-D6935FCB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Kotimaisen puun käyttö teollisuudessa</a:t>
            </a:r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FF66F538-2CF1-4192-8AA2-B9EFF427271E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7E9772C-9B34-D822-3834-1FA82E4D6F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871195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4A95A0A-8E57-6F31-C88E-E5785CD2F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1810779-0F39-4AA9-B79C-41BA11D80869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82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C6D49FB-99F3-423F-A552-907C8795B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BD96B2-3C15-4179-8FF6-757297BD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kulku metsästä tehtaalle Suomessa 2024 (milj.m</a:t>
            </a:r>
            <a:r>
              <a:rPr lang="fi-FI" baseline="30000" dirty="0"/>
              <a:t>3</a:t>
            </a:r>
            <a:r>
              <a:rPr lang="fi-FI" dirty="0"/>
              <a:t>)</a:t>
            </a:r>
          </a:p>
        </p:txBody>
      </p:sp>
      <p:pic>
        <p:nvPicPr>
          <p:cNvPr id="9" name="Sisällön paikkamerkki 30" descr="Kuva1.jpg">
            <a:extLst>
              <a:ext uri="{FF2B5EF4-FFF2-40B4-BE49-F238E27FC236}">
                <a16:creationId xmlns:a16="http://schemas.microsoft.com/office/drawing/2014/main" id="{D545D594-7AE1-4552-A2F8-6ED92F6DE4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46" y="2976129"/>
            <a:ext cx="1736422" cy="1893031"/>
          </a:xfrm>
          <a:prstGeom prst="rect">
            <a:avLst/>
          </a:prstGeom>
        </p:spPr>
      </p:pic>
      <p:sp>
        <p:nvSpPr>
          <p:cNvPr id="10" name="Tekstikehys 15">
            <a:extLst>
              <a:ext uri="{FF2B5EF4-FFF2-40B4-BE49-F238E27FC236}">
                <a16:creationId xmlns:a16="http://schemas.microsoft.com/office/drawing/2014/main" id="{28275DF5-78E1-4A0A-B850-AFD1C64E4936}"/>
              </a:ext>
            </a:extLst>
          </p:cNvPr>
          <p:cNvSpPr txBox="1"/>
          <p:nvPr/>
        </p:nvSpPr>
        <p:spPr>
          <a:xfrm>
            <a:off x="981844" y="1988840"/>
            <a:ext cx="1141884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Puuston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kasvu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103</a:t>
            </a:r>
          </a:p>
        </p:txBody>
      </p:sp>
      <p:sp>
        <p:nvSpPr>
          <p:cNvPr id="11" name="Tekstikehys 16">
            <a:extLst>
              <a:ext uri="{FF2B5EF4-FFF2-40B4-BE49-F238E27FC236}">
                <a16:creationId xmlns:a16="http://schemas.microsoft.com/office/drawing/2014/main" id="{D8695305-FCFA-48C5-8EEA-4913FEDFC39B}"/>
              </a:ext>
            </a:extLst>
          </p:cNvPr>
          <p:cNvSpPr txBox="1"/>
          <p:nvPr/>
        </p:nvSpPr>
        <p:spPr>
          <a:xfrm>
            <a:off x="2440297" y="1988840"/>
            <a:ext cx="1133835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Kokonais-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poistuma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90</a:t>
            </a:r>
          </a:p>
        </p:txBody>
      </p:sp>
      <p:sp>
        <p:nvSpPr>
          <p:cNvPr id="12" name="Tekstikehys 17">
            <a:extLst>
              <a:ext uri="{FF2B5EF4-FFF2-40B4-BE49-F238E27FC236}">
                <a16:creationId xmlns:a16="http://schemas.microsoft.com/office/drawing/2014/main" id="{06026E04-1B48-4EA2-9AD5-E6ED79AA6366}"/>
              </a:ext>
            </a:extLst>
          </p:cNvPr>
          <p:cNvSpPr txBox="1"/>
          <p:nvPr/>
        </p:nvSpPr>
        <p:spPr>
          <a:xfrm>
            <a:off x="3836083" y="1988840"/>
            <a:ext cx="1106201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Hakkuu-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kertymä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74</a:t>
            </a:r>
          </a:p>
        </p:txBody>
      </p:sp>
      <p:sp>
        <p:nvSpPr>
          <p:cNvPr id="13" name="Tekstikehys 18">
            <a:extLst>
              <a:ext uri="{FF2B5EF4-FFF2-40B4-BE49-F238E27FC236}">
                <a16:creationId xmlns:a16="http://schemas.microsoft.com/office/drawing/2014/main" id="{2EC273D8-DEA0-4DDD-9734-AB1E7F1EA730}"/>
              </a:ext>
            </a:extLst>
          </p:cNvPr>
          <p:cNvSpPr txBox="1"/>
          <p:nvPr/>
        </p:nvSpPr>
        <p:spPr>
          <a:xfrm>
            <a:off x="5136971" y="1988840"/>
            <a:ext cx="1223998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Markkina-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puu (*)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62</a:t>
            </a:r>
          </a:p>
        </p:txBody>
      </p:sp>
      <p:sp>
        <p:nvSpPr>
          <p:cNvPr id="14" name="Tekstikehys 19">
            <a:extLst>
              <a:ext uri="{FF2B5EF4-FFF2-40B4-BE49-F238E27FC236}">
                <a16:creationId xmlns:a16="http://schemas.microsoft.com/office/drawing/2014/main" id="{C6673C2C-3DC9-4BFF-9BBA-658BEE3890E4}"/>
              </a:ext>
            </a:extLst>
          </p:cNvPr>
          <p:cNvSpPr txBox="1"/>
          <p:nvPr/>
        </p:nvSpPr>
        <p:spPr>
          <a:xfrm>
            <a:off x="775614" y="5622339"/>
            <a:ext cx="1657120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Hakkuutähde 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luonnonpoistuma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16</a:t>
            </a:r>
          </a:p>
        </p:txBody>
      </p:sp>
      <p:sp>
        <p:nvSpPr>
          <p:cNvPr id="15" name="Tekstikehys 20">
            <a:extLst>
              <a:ext uri="{FF2B5EF4-FFF2-40B4-BE49-F238E27FC236}">
                <a16:creationId xmlns:a16="http://schemas.microsoft.com/office/drawing/2014/main" id="{5E7C2A1D-2181-46BC-A132-1917DBBC975D}"/>
              </a:ext>
            </a:extLst>
          </p:cNvPr>
          <p:cNvSpPr txBox="1"/>
          <p:nvPr/>
        </p:nvSpPr>
        <p:spPr>
          <a:xfrm>
            <a:off x="4559957" y="5004465"/>
            <a:ext cx="1573765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Polttopuu 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Runkopuuhake 8</a:t>
            </a:r>
          </a:p>
        </p:txBody>
      </p:sp>
      <p:sp>
        <p:nvSpPr>
          <p:cNvPr id="16" name="Tekstikehys 21">
            <a:extLst>
              <a:ext uri="{FF2B5EF4-FFF2-40B4-BE49-F238E27FC236}">
                <a16:creationId xmlns:a16="http://schemas.microsoft.com/office/drawing/2014/main" id="{94DFE624-0C77-46CC-80ED-1E20672A4D53}"/>
              </a:ext>
            </a:extLst>
          </p:cNvPr>
          <p:cNvSpPr txBox="1"/>
          <p:nvPr/>
        </p:nvSpPr>
        <p:spPr>
          <a:xfrm>
            <a:off x="6360969" y="933108"/>
            <a:ext cx="1665457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Tuontipuu ja hake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4</a:t>
            </a:r>
          </a:p>
        </p:txBody>
      </p:sp>
      <p:sp>
        <p:nvSpPr>
          <p:cNvPr id="17" name="Tekstikehys 23">
            <a:extLst>
              <a:ext uri="{FF2B5EF4-FFF2-40B4-BE49-F238E27FC236}">
                <a16:creationId xmlns:a16="http://schemas.microsoft.com/office/drawing/2014/main" id="{D2DE5013-6E8A-4AC2-8E65-85B57DC55AA4}"/>
              </a:ext>
            </a:extLst>
          </p:cNvPr>
          <p:cNvSpPr txBox="1"/>
          <p:nvPr/>
        </p:nvSpPr>
        <p:spPr>
          <a:xfrm>
            <a:off x="8687492" y="2071688"/>
            <a:ext cx="1511376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Massa- 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paperiteollisuus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31 + 7,9</a:t>
            </a:r>
          </a:p>
        </p:txBody>
      </p:sp>
      <p:sp>
        <p:nvSpPr>
          <p:cNvPr id="18" name="Tekstikehys 26">
            <a:extLst>
              <a:ext uri="{FF2B5EF4-FFF2-40B4-BE49-F238E27FC236}">
                <a16:creationId xmlns:a16="http://schemas.microsoft.com/office/drawing/2014/main" id="{5AA46C48-1E8D-43D3-A46A-CF772B2A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14" y="1412776"/>
            <a:ext cx="3853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dirty="0"/>
              <a:t>Puustopääoman kasvu 15 milj. m</a:t>
            </a:r>
            <a:r>
              <a:rPr lang="fi-FI" baseline="30000" dirty="0"/>
              <a:t>3</a:t>
            </a:r>
          </a:p>
        </p:txBody>
      </p:sp>
      <p:sp>
        <p:nvSpPr>
          <p:cNvPr id="19" name="Nuoli oikealle 38">
            <a:extLst>
              <a:ext uri="{FF2B5EF4-FFF2-40B4-BE49-F238E27FC236}">
                <a16:creationId xmlns:a16="http://schemas.microsoft.com/office/drawing/2014/main" id="{3C539455-5D75-4F60-97F4-B7B3C2FCC8E3}"/>
              </a:ext>
            </a:extLst>
          </p:cNvPr>
          <p:cNvSpPr/>
          <p:nvPr/>
        </p:nvSpPr>
        <p:spPr>
          <a:xfrm>
            <a:off x="5331688" y="2905669"/>
            <a:ext cx="971450" cy="9189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0" name="Nuoli oikealle 42">
            <a:extLst>
              <a:ext uri="{FF2B5EF4-FFF2-40B4-BE49-F238E27FC236}">
                <a16:creationId xmlns:a16="http://schemas.microsoft.com/office/drawing/2014/main" id="{D00A87C5-7EE8-48E3-A12E-188B2DA3A3B3}"/>
              </a:ext>
            </a:extLst>
          </p:cNvPr>
          <p:cNvSpPr/>
          <p:nvPr/>
        </p:nvSpPr>
        <p:spPr>
          <a:xfrm rot="5400000">
            <a:off x="7022591" y="1296836"/>
            <a:ext cx="362940" cy="80503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Nuoli oikealle 44">
            <a:extLst>
              <a:ext uri="{FF2B5EF4-FFF2-40B4-BE49-F238E27FC236}">
                <a16:creationId xmlns:a16="http://schemas.microsoft.com/office/drawing/2014/main" id="{104A0870-E7A9-4136-BC42-4A7CB01EFD07}"/>
              </a:ext>
            </a:extLst>
          </p:cNvPr>
          <p:cNvSpPr/>
          <p:nvPr/>
        </p:nvSpPr>
        <p:spPr>
          <a:xfrm rot="5400000">
            <a:off x="3828142" y="4877103"/>
            <a:ext cx="753177" cy="7372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15</a:t>
            </a:r>
          </a:p>
        </p:txBody>
      </p:sp>
      <p:pic>
        <p:nvPicPr>
          <p:cNvPr id="22" name="Kuva 31" descr="Kuva2.jpg">
            <a:extLst>
              <a:ext uri="{FF2B5EF4-FFF2-40B4-BE49-F238E27FC236}">
                <a16:creationId xmlns:a16="http://schemas.microsoft.com/office/drawing/2014/main" id="{198ED11C-1BDB-41A5-81B1-1F3E78276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039" y="2960998"/>
            <a:ext cx="1671596" cy="19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Kuva 32" descr="Kuva3.jpg">
            <a:extLst>
              <a:ext uri="{FF2B5EF4-FFF2-40B4-BE49-F238E27FC236}">
                <a16:creationId xmlns:a16="http://schemas.microsoft.com/office/drawing/2014/main" id="{12389AF9-0F47-4F95-9339-417291B07E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482" y="2944421"/>
            <a:ext cx="1740877" cy="19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Kuva 33" descr="Kuva4.jpg">
            <a:extLst>
              <a:ext uri="{FF2B5EF4-FFF2-40B4-BE49-F238E27FC236}">
                <a16:creationId xmlns:a16="http://schemas.microsoft.com/office/drawing/2014/main" id="{25114995-E713-4DE8-A3D7-A9822043ED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491" y="5617294"/>
            <a:ext cx="12822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Kuva 34" descr="Kuva5.jpg">
            <a:extLst>
              <a:ext uri="{FF2B5EF4-FFF2-40B4-BE49-F238E27FC236}">
                <a16:creationId xmlns:a16="http://schemas.microsoft.com/office/drawing/2014/main" id="{B75B252B-9F33-482C-B7DD-7A01A8E220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9876" y="4143375"/>
            <a:ext cx="128660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Kuva 35" descr="Kuva6.jpg">
            <a:extLst>
              <a:ext uri="{FF2B5EF4-FFF2-40B4-BE49-F238E27FC236}">
                <a16:creationId xmlns:a16="http://schemas.microsoft.com/office/drawing/2014/main" id="{CA58009C-9988-4B2F-B0A6-937C374AF21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8708" y="840894"/>
            <a:ext cx="1173368" cy="12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kstikehys 22">
            <a:extLst>
              <a:ext uri="{FF2B5EF4-FFF2-40B4-BE49-F238E27FC236}">
                <a16:creationId xmlns:a16="http://schemas.microsoft.com/office/drawing/2014/main" id="{2B66BF73-02B0-417B-9774-CE5FFC469B1A}"/>
              </a:ext>
            </a:extLst>
          </p:cNvPr>
          <p:cNvSpPr txBox="1"/>
          <p:nvPr/>
        </p:nvSpPr>
        <p:spPr>
          <a:xfrm>
            <a:off x="6574825" y="1880825"/>
            <a:ext cx="1247748" cy="1077218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Teollisuuden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käyttämä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raakapuu (*)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63</a:t>
            </a:r>
          </a:p>
        </p:txBody>
      </p:sp>
      <p:sp>
        <p:nvSpPr>
          <p:cNvPr id="28" name="Tekstikehys 24">
            <a:extLst>
              <a:ext uri="{FF2B5EF4-FFF2-40B4-BE49-F238E27FC236}">
                <a16:creationId xmlns:a16="http://schemas.microsoft.com/office/drawing/2014/main" id="{CA34927C-6751-43F7-AE49-019802BB3910}"/>
              </a:ext>
            </a:extLst>
          </p:cNvPr>
          <p:cNvSpPr txBox="1"/>
          <p:nvPr/>
        </p:nvSpPr>
        <p:spPr>
          <a:xfrm>
            <a:off x="8690506" y="5472113"/>
            <a:ext cx="1505349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Puutuote-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teollisuus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28 + 1,0</a:t>
            </a:r>
          </a:p>
        </p:txBody>
      </p:sp>
      <p:sp>
        <p:nvSpPr>
          <p:cNvPr id="29" name="Tekstikehys 25">
            <a:extLst>
              <a:ext uri="{FF2B5EF4-FFF2-40B4-BE49-F238E27FC236}">
                <a16:creationId xmlns:a16="http://schemas.microsoft.com/office/drawing/2014/main" id="{7C116E25-1201-412C-AE98-08AFE1A82093}"/>
              </a:ext>
            </a:extLst>
          </p:cNvPr>
          <p:cNvSpPr txBox="1"/>
          <p:nvPr/>
        </p:nvSpPr>
        <p:spPr>
          <a:xfrm>
            <a:off x="8825959" y="3501008"/>
            <a:ext cx="1234440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Hake ja puru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8,7</a:t>
            </a:r>
          </a:p>
        </p:txBody>
      </p:sp>
      <p:sp>
        <p:nvSpPr>
          <p:cNvPr id="30" name="Nuoli oikealle 4">
            <a:extLst>
              <a:ext uri="{FF2B5EF4-FFF2-40B4-BE49-F238E27FC236}">
                <a16:creationId xmlns:a16="http://schemas.microsoft.com/office/drawing/2014/main" id="{6305CCD1-D395-48BD-A3B8-FF423A0A567C}"/>
              </a:ext>
            </a:extLst>
          </p:cNvPr>
          <p:cNvSpPr/>
          <p:nvPr/>
        </p:nvSpPr>
        <p:spPr>
          <a:xfrm>
            <a:off x="2483767" y="3389517"/>
            <a:ext cx="1106373" cy="90357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1" name="U-käännösnuoli 6">
            <a:extLst>
              <a:ext uri="{FF2B5EF4-FFF2-40B4-BE49-F238E27FC236}">
                <a16:creationId xmlns:a16="http://schemas.microsoft.com/office/drawing/2014/main" id="{829661A8-305C-4BF2-B4A6-761B7FA9B5C4}"/>
              </a:ext>
            </a:extLst>
          </p:cNvPr>
          <p:cNvSpPr/>
          <p:nvPr/>
        </p:nvSpPr>
        <p:spPr>
          <a:xfrm rot="10800000">
            <a:off x="1326261" y="4043969"/>
            <a:ext cx="1358436" cy="1401255"/>
          </a:xfrm>
          <a:prstGeom prst="uturnArrow">
            <a:avLst>
              <a:gd name="adj1" fmla="val 9020"/>
              <a:gd name="adj2" fmla="val 15919"/>
              <a:gd name="adj3" fmla="val 17080"/>
              <a:gd name="adj4" fmla="val 14520"/>
              <a:gd name="adj5" fmla="val 4259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>
              <a:solidFill>
                <a:schemeClr val="tx1"/>
              </a:solidFill>
            </a:endParaRPr>
          </a:p>
        </p:txBody>
      </p:sp>
      <p:sp>
        <p:nvSpPr>
          <p:cNvPr id="32" name="Ylänuoli 10">
            <a:extLst>
              <a:ext uri="{FF2B5EF4-FFF2-40B4-BE49-F238E27FC236}">
                <a16:creationId xmlns:a16="http://schemas.microsoft.com/office/drawing/2014/main" id="{74419EDA-95E3-497E-9D24-B9F39D1675EA}"/>
              </a:ext>
            </a:extLst>
          </p:cNvPr>
          <p:cNvSpPr/>
          <p:nvPr/>
        </p:nvSpPr>
        <p:spPr>
          <a:xfrm>
            <a:off x="9047312" y="2928933"/>
            <a:ext cx="863524" cy="55282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7,9</a:t>
            </a:r>
          </a:p>
        </p:txBody>
      </p:sp>
      <p:sp>
        <p:nvSpPr>
          <p:cNvPr id="33" name="Kuvatekstinuoli oikealle 13">
            <a:extLst>
              <a:ext uri="{FF2B5EF4-FFF2-40B4-BE49-F238E27FC236}">
                <a16:creationId xmlns:a16="http://schemas.microsoft.com/office/drawing/2014/main" id="{E4684F3A-CDE6-4E02-AE45-B3590D07CE4E}"/>
              </a:ext>
            </a:extLst>
          </p:cNvPr>
          <p:cNvSpPr/>
          <p:nvPr/>
        </p:nvSpPr>
        <p:spPr>
          <a:xfrm rot="19317990">
            <a:off x="7815975" y="2380690"/>
            <a:ext cx="998130" cy="616052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4" name="Kuvatekstinuoli oikealle 46">
            <a:extLst>
              <a:ext uri="{FF2B5EF4-FFF2-40B4-BE49-F238E27FC236}">
                <a16:creationId xmlns:a16="http://schemas.microsoft.com/office/drawing/2014/main" id="{34D42C8C-3818-46D7-8ABA-566A26887094}"/>
              </a:ext>
            </a:extLst>
          </p:cNvPr>
          <p:cNvSpPr/>
          <p:nvPr/>
        </p:nvSpPr>
        <p:spPr>
          <a:xfrm rot="2312310">
            <a:off x="7840339" y="4892897"/>
            <a:ext cx="990634" cy="435127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FE5782F6-8535-49C0-8301-8BF38E823455}"/>
              </a:ext>
            </a:extLst>
          </p:cNvPr>
          <p:cNvSpPr txBox="1"/>
          <p:nvPr/>
        </p:nvSpPr>
        <p:spPr>
          <a:xfrm>
            <a:off x="6297362" y="5997188"/>
            <a:ext cx="19572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(*) Hankinta- ja käyttömäärä voivat erota toisistaan, mikä johtuu puun varastoinnista</a:t>
            </a:r>
          </a:p>
        </p:txBody>
      </p:sp>
      <p:sp>
        <p:nvSpPr>
          <p:cNvPr id="36" name="Tekstikehys 21">
            <a:extLst>
              <a:ext uri="{FF2B5EF4-FFF2-40B4-BE49-F238E27FC236}">
                <a16:creationId xmlns:a16="http://schemas.microsoft.com/office/drawing/2014/main" id="{8419AA85-B56D-4535-9809-5AF47D89115A}"/>
              </a:ext>
            </a:extLst>
          </p:cNvPr>
          <p:cNvSpPr txBox="1"/>
          <p:nvPr/>
        </p:nvSpPr>
        <p:spPr>
          <a:xfrm>
            <a:off x="6630547" y="5046275"/>
            <a:ext cx="1238788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Raakapuun vienti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2,0</a:t>
            </a:r>
          </a:p>
        </p:txBody>
      </p:sp>
      <p:sp>
        <p:nvSpPr>
          <p:cNvPr id="37" name="Nuoli oikealle 38">
            <a:extLst>
              <a:ext uri="{FF2B5EF4-FFF2-40B4-BE49-F238E27FC236}">
                <a16:creationId xmlns:a16="http://schemas.microsoft.com/office/drawing/2014/main" id="{040FDD58-275C-479A-AEEE-704D566E0913}"/>
              </a:ext>
            </a:extLst>
          </p:cNvPr>
          <p:cNvSpPr/>
          <p:nvPr/>
        </p:nvSpPr>
        <p:spPr>
          <a:xfrm rot="1519684">
            <a:off x="5308856" y="4605895"/>
            <a:ext cx="1348392" cy="2650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2,0</a:t>
            </a:r>
          </a:p>
        </p:txBody>
      </p:sp>
      <p:sp>
        <p:nvSpPr>
          <p:cNvPr id="39" name="U-käännösnuoli 6">
            <a:extLst>
              <a:ext uri="{FF2B5EF4-FFF2-40B4-BE49-F238E27FC236}">
                <a16:creationId xmlns:a16="http://schemas.microsoft.com/office/drawing/2014/main" id="{F2112E9A-0E1D-4252-B3DA-096BF6C36944}"/>
              </a:ext>
            </a:extLst>
          </p:cNvPr>
          <p:cNvSpPr/>
          <p:nvPr/>
        </p:nvSpPr>
        <p:spPr>
          <a:xfrm rot="5400000">
            <a:off x="9166694" y="4735371"/>
            <a:ext cx="2303571" cy="482163"/>
          </a:xfrm>
          <a:prstGeom prst="uturnArrow">
            <a:avLst>
              <a:gd name="adj1" fmla="val 2548"/>
              <a:gd name="adj2" fmla="val 15919"/>
              <a:gd name="adj3" fmla="val 17080"/>
              <a:gd name="adj4" fmla="val 14520"/>
              <a:gd name="adj5" fmla="val 7857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>
              <a:solidFill>
                <a:schemeClr val="tx1"/>
              </a:solidFill>
            </a:endParaRPr>
          </a:p>
        </p:txBody>
      </p:sp>
      <p:sp>
        <p:nvSpPr>
          <p:cNvPr id="38" name="d_lahde">
            <a:extLst>
              <a:ext uri="{FF2B5EF4-FFF2-40B4-BE49-F238E27FC236}">
                <a16:creationId xmlns:a16="http://schemas.microsoft.com/office/drawing/2014/main" id="{236799B9-82D5-3D99-A2EF-7943474AF38F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FC0C6F-E937-35A7-0E1A-DFA01A22AD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F4B45550-80EC-4480-8F48-3C945C9CD74B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90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1E3A9C2-638B-4EA5-874C-882E2C608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3076E51-C988-42F2-AE5F-9DEE9B31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Puuraaka-aineen tuonti ja vienti 1980-2024</a:t>
            </a:r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C4CD9F12-140B-A837-714D-1C7B6532BCCC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Tulli, Luke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2CA20C9-F61B-DFDE-33FA-9A6E830894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620041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F154DE1A-4BE5-0363-995B-9330B72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F3E65C3C-17C1-4EF1-A074-B2081CD05A35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7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D3E5F86-6161-4A69-BDC4-1EEFF33E2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E050F26-58DA-4B9D-B503-13E716F8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Raakapuuta tuotiin Suomeen 5,6 milj. m</a:t>
            </a:r>
            <a:r>
              <a:rPr lang="fi-FI" baseline="30000" dirty="0"/>
              <a:t>3</a:t>
            </a:r>
            <a:r>
              <a:rPr lang="fi-FI" dirty="0"/>
              <a:t> vuonna 2024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0D17C23-20B3-C14E-E45F-DEDA89DAC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Maittain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15FD6B-F1CE-B204-6C99-C31516305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Tuoteryhmittäin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BFC570B1-24BD-3EF7-2833-4F210E856E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6F768FE8-5BED-4A44-8AA9-2C3A0919D1A9}" type="datetime1">
              <a:rPr lang="fi-FI" smtClean="0"/>
              <a:t>14.5.2025</a:t>
            </a:fld>
            <a:endParaRPr lang="fi-FI"/>
          </a:p>
        </p:txBody>
      </p:sp>
      <p:sp>
        <p:nvSpPr>
          <p:cNvPr id="11" name="d_lahde">
            <a:extLst>
              <a:ext uri="{FF2B5EF4-FFF2-40B4-BE49-F238E27FC236}">
                <a16:creationId xmlns:a16="http://schemas.microsoft.com/office/drawing/2014/main" id="{72077474-D7A6-EC56-9B6C-C65F2DAEADAA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Tulli, Luke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E92FC23-7BD8-649A-0894-91C3427A994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25041708"/>
              </p:ext>
            </p:extLst>
          </p:nvPr>
        </p:nvGraphicFramePr>
        <p:xfrm>
          <a:off x="760413" y="2016125"/>
          <a:ext cx="5106987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C542ACF-70FD-A99F-CF3B-0C7598A8CB1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1608458"/>
              </p:ext>
            </p:extLst>
          </p:nvPr>
        </p:nvGraphicFramePr>
        <p:xfrm>
          <a:off x="6324599" y="2016125"/>
          <a:ext cx="510698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71636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129246FA-D1D5-4E72-BBA9-ED340AD00B2C}" vid="{25B5EA3A-6E16-4E0A-BB4F-3B2F4B4546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981</TotalTime>
  <Words>216</Words>
  <Application>Microsoft Office PowerPoint</Application>
  <PresentationFormat>Laajakuva</PresentationFormat>
  <Paragraphs>76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Tekstikalvopohja</vt:lpstr>
      <vt:lpstr>Metsäteollisuuden puunkäyttö ja tuontipuu   Yhteensä 62,7 milj. m3 vuonna 2024 (2 % enemmän kuin vuonna 2023)  </vt:lpstr>
      <vt:lpstr>Teollisuus käytti puuta 62,6 miljoonaa kuutiota vuonna 2024   Raakapuun lisäksi teollisuus käytti sivutuotteena syntyvää haketta 8,7 milj. m3,joten puuraaka-aineen kokonaiskäyttö oli 71,4 milj. m3   </vt:lpstr>
      <vt:lpstr>Kotimaisen puun käyttö teollisuudessa</vt:lpstr>
      <vt:lpstr>Puun kulku metsästä tehtaalle Suomessa 2024 (milj.m3)</vt:lpstr>
      <vt:lpstr>Puuraaka-aineen tuonti ja vienti 1980-2024</vt:lpstr>
      <vt:lpstr>Raakapuuta tuotiin Suomeen 5,6 milj. m3 vuonna 2024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Puunkäyttö ja tuontipuu</dc:title>
  <dc:creator>Anu Islander</dc:creator>
  <cp:keywords/>
  <cp:lastModifiedBy>Huhtala-Hedman Ville</cp:lastModifiedBy>
  <cp:revision>57</cp:revision>
  <dcterms:created xsi:type="dcterms:W3CDTF">2021-03-11T06:38:03Z</dcterms:created>
  <dcterms:modified xsi:type="dcterms:W3CDTF">2025-05-14T09:47:36Z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398.90.05.206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Anu Islander</vt:lpwstr>
  </property>
  <property fmtid="{D5CDD505-2E9C-101B-9397-08002B2CF9AE}" pid="24" name="dvDUdepartment">
    <vt:lpwstr/>
  </property>
  <property fmtid="{D5CDD505-2E9C-101B-9397-08002B2CF9AE}" pid="25" name="dvDate_Page">
    <vt:lpwstr>-1</vt:lpwstr>
  </property>
  <property fmtid="{D5CDD505-2E9C-101B-9397-08002B2CF9AE}" pid="26" name="dvAuthor">
    <vt:lpwstr>Anu Islander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Metsät</vt:lpwstr>
  </property>
  <property fmtid="{D5CDD505-2E9C-101B-9397-08002B2CF9AE}" pid="30" name="dvLahde">
    <vt:lpwstr>-1</vt:lpwstr>
  </property>
  <property fmtid="{D5CDD505-2E9C-101B-9397-08002B2CF9AE}" pid="31" name="dvLahdetext">
    <vt:lpwstr>Tulli, Luke</vt:lpwstr>
  </property>
  <property fmtid="{D5CDD505-2E9C-101B-9397-08002B2CF9AE}" pid="32" name="Owner">
    <vt:lpwstr>Anu Islander</vt:lpwstr>
  </property>
  <property fmtid="{D5CDD505-2E9C-101B-9397-08002B2CF9AE}" pid="33" name="MSIP_Label_b616c8f7-5329-45c1-b6df-378d2db7d954_Enabled">
    <vt:lpwstr>true</vt:lpwstr>
  </property>
  <property fmtid="{D5CDD505-2E9C-101B-9397-08002B2CF9AE}" pid="34" name="MSIP_Label_b616c8f7-5329-45c1-b6df-378d2db7d954_SetDate">
    <vt:lpwstr>2025-04-28T10:25:51Z</vt:lpwstr>
  </property>
  <property fmtid="{D5CDD505-2E9C-101B-9397-08002B2CF9AE}" pid="35" name="MSIP_Label_b616c8f7-5329-45c1-b6df-378d2db7d954_Method">
    <vt:lpwstr>Privileged</vt:lpwstr>
  </property>
  <property fmtid="{D5CDD505-2E9C-101B-9397-08002B2CF9AE}" pid="36" name="MSIP_Label_b616c8f7-5329-45c1-b6df-378d2db7d954_Name">
    <vt:lpwstr>General</vt:lpwstr>
  </property>
  <property fmtid="{D5CDD505-2E9C-101B-9397-08002B2CF9AE}" pid="37" name="MSIP_Label_b616c8f7-5329-45c1-b6df-378d2db7d954_SiteId">
    <vt:lpwstr>ef23504f-7fcd-4484-b491-9ebeb84fe42b</vt:lpwstr>
  </property>
  <property fmtid="{D5CDD505-2E9C-101B-9397-08002B2CF9AE}" pid="38" name="MSIP_Label_b616c8f7-5329-45c1-b6df-378d2db7d954_ActionId">
    <vt:lpwstr>c63cf81b-d013-44a7-8554-73dc92f96d31</vt:lpwstr>
  </property>
  <property fmtid="{D5CDD505-2E9C-101B-9397-08002B2CF9AE}" pid="39" name="MSIP_Label_b616c8f7-5329-45c1-b6df-378d2db7d954_ContentBits">
    <vt:lpwstr>0</vt:lpwstr>
  </property>
  <property fmtid="{D5CDD505-2E9C-101B-9397-08002B2CF9AE}" pid="40" name="MSIP_Label_b616c8f7-5329-45c1-b6df-378d2db7d954_Tag">
    <vt:lpwstr>10, 0, 1, 1</vt:lpwstr>
  </property>
</Properties>
</file>