
<file path=[Content_Types].xml><?xml version="1.0" encoding="utf-8"?>
<Types xmlns="http://schemas.openxmlformats.org/package/2006/content-types">
  <Default Extension="bin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media/image2.bin" ContentType="image/jpeg"/>
  <Override PartName="/ppt/media/image3.bin" ContentType="image/jpeg"/>
  <Override PartName="/ppt/media/image4.bin" ContentType="image/jpeg"/>
  <Override PartName="/ppt/media/image5.bin" ContentType="image/jpeg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11"/>
  </p:custData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048" autoAdjust="0"/>
  </p:normalViewPr>
  <p:slideViewPr>
    <p:cSldViewPr snapToGrid="0" snapToObjects="1" showGuides="1">
      <p:cViewPr varScale="1">
        <p:scale>
          <a:sx n="100" d="100"/>
          <a:sy n="100" d="100"/>
        </p:scale>
        <p:origin x="990" y="7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Mets&#228;varat\Mets&#228;varat_TY&#214;ST&#214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Mets&#228;varat\Mets&#228;varat_TY&#214;ST&#21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Mets&#228;varat\Mets&#228;varat_TY&#214;ST&#21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Mets&#228;varat\Mets&#228;varat_TY&#214;ST&#21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Mets&#228;varat\Mets&#228;varat_TY&#214;ST&#21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Mets&#228;varat\Mets&#228;varat_TY&#214;ST&#214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metsa\shares\yleiset\Yhteiset\Tilastot\Mets&#228;varat\Mets&#228;varat_TY&#214;ST&#214;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Metsävarat!$C$1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C3-42DB-A057-FEE419688F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C3-42DB-A057-FEE419688F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C3-42DB-A057-FEE419688F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C3-42DB-A057-FEE419688F5F}"/>
              </c:ext>
            </c:extLst>
          </c:dPt>
          <c:dLbls>
            <c:dLbl>
              <c:idx val="0"/>
              <c:layout>
                <c:manualLayout>
                  <c:x val="0.19746557749799984"/>
                  <c:y val="-0.169278052065298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344262295081966"/>
                      <c:h val="0.136158192090395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9C3-42DB-A057-FEE419688F5F}"/>
                </c:ext>
              </c:extLst>
            </c:dLbl>
            <c:dLbl>
              <c:idx val="1"/>
              <c:layout>
                <c:manualLayout>
                  <c:x val="-0.1356905787846038"/>
                  <c:y val="-4.85667010568515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632789216855913"/>
                      <c:h val="0.155768667276445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9C3-42DB-A057-FEE419688F5F}"/>
                </c:ext>
              </c:extLst>
            </c:dLbl>
            <c:dLbl>
              <c:idx val="2"/>
              <c:layout>
                <c:manualLayout>
                  <c:x val="-0.11718734356066458"/>
                  <c:y val="-5.68699588801945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C3-42DB-A057-FEE419688F5F}"/>
                </c:ext>
              </c:extLst>
            </c:dLbl>
            <c:dLbl>
              <c:idx val="3"/>
              <c:layout>
                <c:manualLayout>
                  <c:x val="-7.0518056900641515E-2"/>
                  <c:y val="-0.1162596030668751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C3-42DB-A057-FEE419688F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Metsävarat!$A$2:$A$5</c:f>
              <c:strCache>
                <c:ptCount val="4"/>
                <c:pt idx="0">
                  <c:v>Metsämaa</c:v>
                </c:pt>
                <c:pt idx="1">
                  <c:v>Joutomaa </c:v>
                </c:pt>
                <c:pt idx="2">
                  <c:v>Kitumaa</c:v>
                </c:pt>
                <c:pt idx="3">
                  <c:v>Muu</c:v>
                </c:pt>
              </c:strCache>
            </c:strRef>
          </c:cat>
          <c:val>
            <c:numRef>
              <c:f>Metsävarat!$C$2:$C$5</c:f>
              <c:numCache>
                <c:formatCode>0%</c:formatCode>
                <c:ptCount val="4"/>
                <c:pt idx="0">
                  <c:v>0.77377686328303608</c:v>
                </c:pt>
                <c:pt idx="1">
                  <c:v>0.11915104404816339</c:v>
                </c:pt>
                <c:pt idx="2">
                  <c:v>9.853680841335162E-2</c:v>
                </c:pt>
                <c:pt idx="3">
                  <c:v>8.5352842554488641E-3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C3-42DB-A057-FEE419688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'Puuston tilavuus'!$B$1</c:f>
              <c:strCache>
                <c:ptCount val="1"/>
                <c:pt idx="0">
                  <c:v>Puusto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CD-460A-9F78-B1FCD77456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CD-460A-9F78-B1FCD77456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ECD-460A-9F78-B1FCD7745652}"/>
              </c:ext>
            </c:extLst>
          </c:dPt>
          <c:dLbls>
            <c:dLbl>
              <c:idx val="2"/>
              <c:layout>
                <c:manualLayout>
                  <c:x val="2.160474593082282E-2"/>
                  <c:y val="-1.884887443172445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CD-460A-9F78-B1FCD77456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'Puuston tilavuus'!$A$2:$A$4</c:f>
              <c:strCache>
                <c:ptCount val="3"/>
                <c:pt idx="0">
                  <c:v>Mänty</c:v>
                </c:pt>
                <c:pt idx="1">
                  <c:v>Kuusi</c:v>
                </c:pt>
                <c:pt idx="2">
                  <c:v>Lehtipuut</c:v>
                </c:pt>
              </c:strCache>
            </c:strRef>
          </c:cat>
          <c:val>
            <c:numRef>
              <c:f>'Puuston tilavuus'!$B$2:$B$4</c:f>
              <c:numCache>
                <c:formatCode>0</c:formatCode>
                <c:ptCount val="3"/>
                <c:pt idx="0">
                  <c:v>1283</c:v>
                </c:pt>
                <c:pt idx="1">
                  <c:v>763</c:v>
                </c:pt>
                <c:pt idx="2" formatCode="#,##0">
                  <c:v>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ECD-460A-9F78-B1FCD7745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6768213251694"/>
          <c:y val="0.15737169392287503"/>
          <c:w val="0.55424659546422672"/>
          <c:h val="0.7237181506157883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E17-4B41-8AB0-86F836734D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E17-4B41-8AB0-86F836734D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E17-4B41-8AB0-86F836734D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E17-4B41-8AB0-86F836734D6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E17-4B41-8AB0-86F836734D6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E17-4B41-8AB0-86F836734D6E}"/>
              </c:ext>
            </c:extLst>
          </c:dPt>
          <c:dLbls>
            <c:dLbl>
              <c:idx val="0"/>
              <c:layout>
                <c:manualLayout>
                  <c:x val="0.17749709121411369"/>
                  <c:y val="0.1043698768423176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17-4B41-8AB0-86F836734D6E}"/>
                </c:ext>
              </c:extLst>
            </c:dLbl>
            <c:dLbl>
              <c:idx val="1"/>
              <c:layout>
                <c:manualLayout>
                  <c:x val="-0.14122531439230843"/>
                  <c:y val="0.1403508771929823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17-4B41-8AB0-86F836734D6E}"/>
                </c:ext>
              </c:extLst>
            </c:dLbl>
            <c:dLbl>
              <c:idx val="2"/>
              <c:layout>
                <c:manualLayout>
                  <c:x val="-0.16614742869683344"/>
                  <c:y val="4.010025062656635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17-4B41-8AB0-86F836734D6E}"/>
                </c:ext>
              </c:extLst>
            </c:dLbl>
            <c:dLbl>
              <c:idx val="3"/>
              <c:layout>
                <c:manualLayout>
                  <c:x val="-0.16822427155554387"/>
                  <c:y val="-3.0075187969924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17-4B41-8AB0-86F836734D6E}"/>
                </c:ext>
              </c:extLst>
            </c:dLbl>
            <c:dLbl>
              <c:idx val="4"/>
              <c:layout>
                <c:manualLayout>
                  <c:x val="-0.21595837953410904"/>
                  <c:y val="-0.127729747425082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115415385910987"/>
                      <c:h val="0.159577878502996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E17-4B41-8AB0-86F836734D6E}"/>
                </c:ext>
              </c:extLst>
            </c:dLbl>
            <c:dLbl>
              <c:idx val="5"/>
              <c:layout>
                <c:manualLayout>
                  <c:x val="-0.11369685741154013"/>
                  <c:y val="-0.165701854483297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004271524882919"/>
                      <c:h val="0.135076673998433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E17-4B41-8AB0-86F836734D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'Kokonaismaapinta-ala'!$A$2:$A$7</c:f>
              <c:strCache>
                <c:ptCount val="6"/>
                <c:pt idx="0">
                  <c:v>Metsämaa</c:v>
                </c:pt>
                <c:pt idx="1">
                  <c:v>Vesistöt</c:v>
                </c:pt>
                <c:pt idx="2">
                  <c:v>Joutomaa</c:v>
                </c:pt>
                <c:pt idx="3">
                  <c:v>Kitumaa</c:v>
                </c:pt>
                <c:pt idx="4">
                  <c:v>Maatalouden maa</c:v>
                </c:pt>
                <c:pt idx="5">
                  <c:v>Muu</c:v>
                </c:pt>
              </c:strCache>
            </c:strRef>
          </c:cat>
          <c:val>
            <c:numRef>
              <c:f>'Kokonaismaapinta-ala'!$C$2:$C$7</c:f>
              <c:numCache>
                <c:formatCode>0%</c:formatCode>
                <c:ptCount val="6"/>
                <c:pt idx="0">
                  <c:v>0.59992776759778521</c:v>
                </c:pt>
                <c:pt idx="1">
                  <c:v>0.10189581251481762</c:v>
                </c:pt>
                <c:pt idx="2">
                  <c:v>9.238066328252692E-2</c:v>
                </c:pt>
                <c:pt idx="3">
                  <c:v>7.6397951790410812E-2</c:v>
                </c:pt>
                <c:pt idx="4">
                  <c:v>6.6504032975790328E-2</c:v>
                </c:pt>
                <c:pt idx="5">
                  <c:v>6.2893771838669121E-2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E17-4B41-8AB0-86F836734D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6768213251694"/>
          <c:y val="0.15737169392287503"/>
          <c:w val="0.55424659546422672"/>
          <c:h val="0.72371815061578837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7E-49EF-AA44-BF5EF6B4B5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7E-49EF-AA44-BF5EF6B4B5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27E-49EF-AA44-BF5EF6B4B5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27E-49EF-AA44-BF5EF6B4B5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27E-49EF-AA44-BF5EF6B4B5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27E-49EF-AA44-BF5EF6B4B573}"/>
              </c:ext>
            </c:extLst>
          </c:dPt>
          <c:dLbls>
            <c:dLbl>
              <c:idx val="0"/>
              <c:layout>
                <c:manualLayout>
                  <c:x val="-3.5650623885918005E-2"/>
                  <c:y val="-0.131942121022071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7E-49EF-AA44-BF5EF6B4B573}"/>
                </c:ext>
              </c:extLst>
            </c:dLbl>
            <c:dLbl>
              <c:idx val="1"/>
              <c:layout>
                <c:manualLayout>
                  <c:x val="0.12834224598930483"/>
                  <c:y val="8.34735867690654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7E-49EF-AA44-BF5EF6B4B573}"/>
                </c:ext>
              </c:extLst>
            </c:dLbl>
            <c:dLbl>
              <c:idx val="2"/>
              <c:layout>
                <c:manualLayout>
                  <c:x val="-0.13028319321047435"/>
                  <c:y val="0.1339762728926894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7E-49EF-AA44-BF5EF6B4B573}"/>
                </c:ext>
              </c:extLst>
            </c:dLbl>
            <c:dLbl>
              <c:idx val="3"/>
              <c:layout>
                <c:manualLayout>
                  <c:x val="-1.1883541295306002E-3"/>
                  <c:y val="1.61561780843351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7E-49EF-AA44-BF5EF6B4B573}"/>
                </c:ext>
              </c:extLst>
            </c:dLbl>
            <c:dLbl>
              <c:idx val="5"/>
              <c:layout>
                <c:manualLayout>
                  <c:x val="-0.12174766813942076"/>
                  <c:y val="-0.1282051282051281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27E-49EF-AA44-BF5EF6B4B5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Metsänomistajat!$A$2:$A$7</c:f>
              <c:strCache>
                <c:ptCount val="6"/>
                <c:pt idx="0">
                  <c:v>Yksityiset</c:v>
                </c:pt>
                <c:pt idx="1">
                  <c:v>Yhtymät</c:v>
                </c:pt>
                <c:pt idx="2">
                  <c:v>Kuolinpesät</c:v>
                </c:pt>
                <c:pt idx="3">
                  <c:v>Yhtiöt</c:v>
                </c:pt>
                <c:pt idx="4">
                  <c:v>Valtio</c:v>
                </c:pt>
                <c:pt idx="5">
                  <c:v>Muut</c:v>
                </c:pt>
              </c:strCache>
            </c:strRef>
          </c:cat>
          <c:val>
            <c:numRef>
              <c:f>Metsänomistajat!$C$2:$C$7</c:f>
              <c:numCache>
                <c:formatCode>0%</c:formatCode>
                <c:ptCount val="6"/>
                <c:pt idx="0">
                  <c:v>0.43680398223339301</c:v>
                </c:pt>
                <c:pt idx="1">
                  <c:v>0.10134795688126877</c:v>
                </c:pt>
                <c:pt idx="2">
                  <c:v>5.5631121280898026E-2</c:v>
                </c:pt>
                <c:pt idx="3">
                  <c:v>8.0239716298728947E-2</c:v>
                </c:pt>
                <c:pt idx="4">
                  <c:v>0.26099344394580132</c:v>
                </c:pt>
                <c:pt idx="5">
                  <c:v>6.4983779359909954E-2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27E-49EF-AA44-BF5EF6B4B5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'Metsien puumäärä'!$C$1</c:f>
              <c:strCache>
                <c:ptCount val="1"/>
                <c:pt idx="0">
                  <c:v>Mänty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'Metsien puumäärä'!$B$2:$B$13</c:f>
              <c:strCache>
                <c:ptCount val="12"/>
                <c:pt idx="0">
                  <c:v>1921-1924</c:v>
                </c:pt>
                <c:pt idx="1">
                  <c:v>1936-1938</c:v>
                </c:pt>
                <c:pt idx="2">
                  <c:v>1951-1953</c:v>
                </c:pt>
                <c:pt idx="3">
                  <c:v>1964-1970</c:v>
                </c:pt>
                <c:pt idx="4">
                  <c:v>1971-1976</c:v>
                </c:pt>
                <c:pt idx="5">
                  <c:v>1977-1984</c:v>
                </c:pt>
                <c:pt idx="6">
                  <c:v>1986-1994</c:v>
                </c:pt>
                <c:pt idx="7">
                  <c:v>1996-2003</c:v>
                </c:pt>
                <c:pt idx="8">
                  <c:v>2004-2008</c:v>
                </c:pt>
                <c:pt idx="9">
                  <c:v>2009-2013</c:v>
                </c:pt>
                <c:pt idx="10">
                  <c:v>2014-2018</c:v>
                </c:pt>
                <c:pt idx="11">
                  <c:v>2019-2023</c:v>
                </c:pt>
              </c:strCache>
            </c:strRef>
          </c:cat>
          <c:val>
            <c:numRef>
              <c:f>'Metsien puumäärä'!$C$2:$C$13</c:f>
              <c:numCache>
                <c:formatCode>_-* #\ ##0_-;\-* #\ ##0_-;_-* "-"??_-;_-@_-</c:formatCode>
                <c:ptCount val="12"/>
                <c:pt idx="0">
                  <c:v>686</c:v>
                </c:pt>
                <c:pt idx="1">
                  <c:v>624</c:v>
                </c:pt>
                <c:pt idx="2">
                  <c:v>672</c:v>
                </c:pt>
                <c:pt idx="3">
                  <c:v>655</c:v>
                </c:pt>
                <c:pt idx="4">
                  <c:v>686</c:v>
                </c:pt>
                <c:pt idx="5">
                  <c:v>745</c:v>
                </c:pt>
                <c:pt idx="6">
                  <c:v>865</c:v>
                </c:pt>
                <c:pt idx="7">
                  <c:v>1000</c:v>
                </c:pt>
                <c:pt idx="8">
                  <c:v>1098</c:v>
                </c:pt>
                <c:pt idx="9">
                  <c:v>1174</c:v>
                </c:pt>
                <c:pt idx="10">
                  <c:v>1244</c:v>
                </c:pt>
                <c:pt idx="11">
                  <c:v>1283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22-4B0B-9EE5-2FDC97814B13}"/>
            </c:ext>
          </c:extLst>
        </c:ser>
        <c:ser>
          <c:idx val="1"/>
          <c:order val="1"/>
          <c:tx>
            <c:strRef>
              <c:f>'Metsien puumäärä'!$D$1</c:f>
              <c:strCache>
                <c:ptCount val="1"/>
                <c:pt idx="0">
                  <c:v>Kuusi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'Metsien puumäärä'!$B$2:$B$13</c:f>
              <c:strCache>
                <c:ptCount val="12"/>
                <c:pt idx="0">
                  <c:v>1921-1924</c:v>
                </c:pt>
                <c:pt idx="1">
                  <c:v>1936-1938</c:v>
                </c:pt>
                <c:pt idx="2">
                  <c:v>1951-1953</c:v>
                </c:pt>
                <c:pt idx="3">
                  <c:v>1964-1970</c:v>
                </c:pt>
                <c:pt idx="4">
                  <c:v>1971-1976</c:v>
                </c:pt>
                <c:pt idx="5">
                  <c:v>1977-1984</c:v>
                </c:pt>
                <c:pt idx="6">
                  <c:v>1986-1994</c:v>
                </c:pt>
                <c:pt idx="7">
                  <c:v>1996-2003</c:v>
                </c:pt>
                <c:pt idx="8">
                  <c:v>2004-2008</c:v>
                </c:pt>
                <c:pt idx="9">
                  <c:v>2009-2013</c:v>
                </c:pt>
                <c:pt idx="10">
                  <c:v>2014-2018</c:v>
                </c:pt>
                <c:pt idx="11">
                  <c:v>2019-2023</c:v>
                </c:pt>
              </c:strCache>
            </c:strRef>
          </c:cat>
          <c:val>
            <c:numRef>
              <c:f>'Metsien puumäärä'!$D$2:$D$13</c:f>
              <c:numCache>
                <c:formatCode>_-* #\ ##0_-;\-* #\ ##0_-;_-* "-"??_-;_-@_-</c:formatCode>
                <c:ptCount val="12"/>
                <c:pt idx="0">
                  <c:v>399</c:v>
                </c:pt>
                <c:pt idx="1">
                  <c:v>441</c:v>
                </c:pt>
                <c:pt idx="2">
                  <c:v>549</c:v>
                </c:pt>
                <c:pt idx="3">
                  <c:v>555</c:v>
                </c:pt>
                <c:pt idx="4">
                  <c:v>568</c:v>
                </c:pt>
                <c:pt idx="5">
                  <c:v>613</c:v>
                </c:pt>
                <c:pt idx="6">
                  <c:v>691</c:v>
                </c:pt>
                <c:pt idx="7">
                  <c:v>695</c:v>
                </c:pt>
                <c:pt idx="8">
                  <c:v>669</c:v>
                </c:pt>
                <c:pt idx="9">
                  <c:v>708</c:v>
                </c:pt>
                <c:pt idx="10">
                  <c:v>740</c:v>
                </c:pt>
                <c:pt idx="11">
                  <c:v>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22-4B0B-9EE5-2FDC97814B13}"/>
            </c:ext>
          </c:extLst>
        </c:ser>
        <c:ser>
          <c:idx val="2"/>
          <c:order val="2"/>
          <c:tx>
            <c:strRef>
              <c:f>'Metsien puumäärä'!$E$1</c:f>
              <c:strCache>
                <c:ptCount val="1"/>
                <c:pt idx="0">
                  <c:v>Lehtipuu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'Metsien puumäärä'!$B$2:$B$13</c:f>
              <c:strCache>
                <c:ptCount val="12"/>
                <c:pt idx="0">
                  <c:v>1921-1924</c:v>
                </c:pt>
                <c:pt idx="1">
                  <c:v>1936-1938</c:v>
                </c:pt>
                <c:pt idx="2">
                  <c:v>1951-1953</c:v>
                </c:pt>
                <c:pt idx="3">
                  <c:v>1964-1970</c:v>
                </c:pt>
                <c:pt idx="4">
                  <c:v>1971-1976</c:v>
                </c:pt>
                <c:pt idx="5">
                  <c:v>1977-1984</c:v>
                </c:pt>
                <c:pt idx="6">
                  <c:v>1986-1994</c:v>
                </c:pt>
                <c:pt idx="7">
                  <c:v>1996-2003</c:v>
                </c:pt>
                <c:pt idx="8">
                  <c:v>2004-2008</c:v>
                </c:pt>
                <c:pt idx="9">
                  <c:v>2009-2013</c:v>
                </c:pt>
                <c:pt idx="10">
                  <c:v>2014-2018</c:v>
                </c:pt>
                <c:pt idx="11">
                  <c:v>2019-2023</c:v>
                </c:pt>
              </c:strCache>
            </c:strRef>
          </c:cat>
          <c:val>
            <c:numRef>
              <c:f>'Metsien puumäärä'!$E$2:$E$13</c:f>
              <c:numCache>
                <c:formatCode>_-* #\ ##0_-;\-* #\ ##0_-;_-* "-"??_-;_-@_-</c:formatCode>
                <c:ptCount val="12"/>
                <c:pt idx="0">
                  <c:v>301</c:v>
                </c:pt>
                <c:pt idx="1">
                  <c:v>305</c:v>
                </c:pt>
                <c:pt idx="2">
                  <c:v>317</c:v>
                </c:pt>
                <c:pt idx="3">
                  <c:v>281</c:v>
                </c:pt>
                <c:pt idx="4">
                  <c:v>266</c:v>
                </c:pt>
                <c:pt idx="5">
                  <c:v>302</c:v>
                </c:pt>
                <c:pt idx="6">
                  <c:v>335</c:v>
                </c:pt>
                <c:pt idx="7">
                  <c:v>397</c:v>
                </c:pt>
                <c:pt idx="8">
                  <c:v>438</c:v>
                </c:pt>
                <c:pt idx="9">
                  <c:v>474</c:v>
                </c:pt>
                <c:pt idx="10">
                  <c:v>492</c:v>
                </c:pt>
                <c:pt idx="11">
                  <c:v>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22-4B0B-9EE5-2FDC97814B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8401280"/>
        <c:axId val="38374880"/>
      </c:barChart>
      <c:catAx>
        <c:axId val="3840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8374880"/>
        <c:crosses val="autoZero"/>
        <c:auto val="1"/>
        <c:lblAlgn val="ctr"/>
        <c:lblOffset val="100"/>
        <c:noMultiLvlLbl val="0"/>
      </c:catAx>
      <c:valAx>
        <c:axId val="38374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1400">
                    <a:solidFill>
                      <a:sysClr val="windowText" lastClr="000000"/>
                    </a:solidFill>
                  </a:rPr>
                  <a:t>Milj. m3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840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212010755351973"/>
          <c:y val="7.1604938271604954E-2"/>
          <c:w val="0.46966121253607251"/>
          <c:h val="7.7150880831254112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'Vuotuinen kasvu'!$B$1</c:f>
              <c:strCache>
                <c:ptCount val="1"/>
                <c:pt idx="0">
                  <c:v>Vuotuinen kasvu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'Vuotuinen kasvu'!$A$2:$A$66</c:f>
              <c:numCache>
                <c:formatCode>General</c:formatCode>
                <c:ptCount val="65"/>
                <c:pt idx="0">
                  <c:v>1960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1965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1970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1975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1980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1985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1990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1995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numCache>
            </c:numRef>
          </c:cat>
          <c:val>
            <c:numRef>
              <c:f>'Vuotuinen kasvu'!$B$2:$B$66</c:f>
              <c:numCache>
                <c:formatCode>General</c:formatCode>
                <c:ptCount val="65"/>
                <c:pt idx="0">
                  <c:v>52.05</c:v>
                </c:pt>
                <c:pt idx="1">
                  <c:v>53.34</c:v>
                </c:pt>
                <c:pt idx="2">
                  <c:v>54.62</c:v>
                </c:pt>
                <c:pt idx="3">
                  <c:v>55.91</c:v>
                </c:pt>
                <c:pt idx="4">
                  <c:v>57.2</c:v>
                </c:pt>
                <c:pt idx="5">
                  <c:v>57.23</c:v>
                </c:pt>
                <c:pt idx="6">
                  <c:v>57.27</c:v>
                </c:pt>
                <c:pt idx="7">
                  <c:v>57.3</c:v>
                </c:pt>
                <c:pt idx="8">
                  <c:v>57.33</c:v>
                </c:pt>
                <c:pt idx="9">
                  <c:v>57.37</c:v>
                </c:pt>
                <c:pt idx="10">
                  <c:v>57.4</c:v>
                </c:pt>
                <c:pt idx="11">
                  <c:v>58.97</c:v>
                </c:pt>
                <c:pt idx="12">
                  <c:v>60.54</c:v>
                </c:pt>
                <c:pt idx="13">
                  <c:v>62.11</c:v>
                </c:pt>
                <c:pt idx="14">
                  <c:v>63.69</c:v>
                </c:pt>
                <c:pt idx="15">
                  <c:v>65.260000000000005</c:v>
                </c:pt>
                <c:pt idx="16">
                  <c:v>66.83</c:v>
                </c:pt>
                <c:pt idx="17">
                  <c:v>68.400000000000006</c:v>
                </c:pt>
                <c:pt idx="18">
                  <c:v>69.33</c:v>
                </c:pt>
                <c:pt idx="19">
                  <c:v>70.260000000000005</c:v>
                </c:pt>
                <c:pt idx="20">
                  <c:v>71.19</c:v>
                </c:pt>
                <c:pt idx="21">
                  <c:v>72.12</c:v>
                </c:pt>
                <c:pt idx="22">
                  <c:v>73.05</c:v>
                </c:pt>
                <c:pt idx="23">
                  <c:v>73.98</c:v>
                </c:pt>
                <c:pt idx="24">
                  <c:v>74.91</c:v>
                </c:pt>
                <c:pt idx="25">
                  <c:v>75.84</c:v>
                </c:pt>
                <c:pt idx="26">
                  <c:v>76.77</c:v>
                </c:pt>
                <c:pt idx="27">
                  <c:v>77.7</c:v>
                </c:pt>
                <c:pt idx="28">
                  <c:v>78.709999999999994</c:v>
                </c:pt>
                <c:pt idx="29">
                  <c:v>79.73</c:v>
                </c:pt>
                <c:pt idx="30">
                  <c:v>80.739999999999995</c:v>
                </c:pt>
                <c:pt idx="31">
                  <c:v>81.760000000000005</c:v>
                </c:pt>
                <c:pt idx="32">
                  <c:v>82.77</c:v>
                </c:pt>
                <c:pt idx="33">
                  <c:v>83.79</c:v>
                </c:pt>
                <c:pt idx="34">
                  <c:v>84.8</c:v>
                </c:pt>
                <c:pt idx="35">
                  <c:v>85.82</c:v>
                </c:pt>
                <c:pt idx="36">
                  <c:v>86.83</c:v>
                </c:pt>
                <c:pt idx="37">
                  <c:v>88.64</c:v>
                </c:pt>
                <c:pt idx="38">
                  <c:v>90.45</c:v>
                </c:pt>
                <c:pt idx="39">
                  <c:v>92.26</c:v>
                </c:pt>
                <c:pt idx="40">
                  <c:v>94.07</c:v>
                </c:pt>
                <c:pt idx="41">
                  <c:v>95.88</c:v>
                </c:pt>
                <c:pt idx="42">
                  <c:v>97.69</c:v>
                </c:pt>
                <c:pt idx="43">
                  <c:v>99.5</c:v>
                </c:pt>
                <c:pt idx="44">
                  <c:v>100.69</c:v>
                </c:pt>
                <c:pt idx="45">
                  <c:v>101.89</c:v>
                </c:pt>
                <c:pt idx="46">
                  <c:v>103.08</c:v>
                </c:pt>
                <c:pt idx="47">
                  <c:v>104.28</c:v>
                </c:pt>
                <c:pt idx="48">
                  <c:v>105.47</c:v>
                </c:pt>
                <c:pt idx="49">
                  <c:v>105.94</c:v>
                </c:pt>
                <c:pt idx="50">
                  <c:v>106.4</c:v>
                </c:pt>
                <c:pt idx="51">
                  <c:v>106.87</c:v>
                </c:pt>
                <c:pt idx="52">
                  <c:v>107.33</c:v>
                </c:pt>
                <c:pt idx="53">
                  <c:v>107.8</c:v>
                </c:pt>
                <c:pt idx="54">
                  <c:v>107.02</c:v>
                </c:pt>
                <c:pt idx="55">
                  <c:v>106.22</c:v>
                </c:pt>
                <c:pt idx="56">
                  <c:v>105.43</c:v>
                </c:pt>
                <c:pt idx="57">
                  <c:v>104.63</c:v>
                </c:pt>
                <c:pt idx="58">
                  <c:v>103.83</c:v>
                </c:pt>
                <c:pt idx="59">
                  <c:v>103.03</c:v>
                </c:pt>
                <c:pt idx="60">
                  <c:v>104</c:v>
                </c:pt>
                <c:pt idx="61">
                  <c:v>104</c:v>
                </c:pt>
                <c:pt idx="62">
                  <c:v>104</c:v>
                </c:pt>
                <c:pt idx="63">
                  <c:v>104</c:v>
                </c:pt>
                <c:pt idx="64">
                  <c:v>104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75-4B7C-B023-6226AED7E9B0}"/>
            </c:ext>
          </c:extLst>
        </c:ser>
        <c:ser>
          <c:idx val="1"/>
          <c:order val="1"/>
          <c:tx>
            <c:strRef>
              <c:f>'Vuotuinen kasvu'!$C$1</c:f>
              <c:strCache>
                <c:ptCount val="1"/>
                <c:pt idx="0">
                  <c:v>Kokonaispoistuma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'Vuotuinen kasvu'!$A$2:$A$66</c:f>
              <c:numCache>
                <c:formatCode>General</c:formatCode>
                <c:ptCount val="65"/>
                <c:pt idx="0">
                  <c:v>1960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1965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1970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1975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1980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1985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1990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1995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numCache>
            </c:numRef>
          </c:cat>
          <c:val>
            <c:numRef>
              <c:f>'Vuotuinen kasvu'!$C$2:$C$66</c:f>
              <c:numCache>
                <c:formatCode>General</c:formatCode>
                <c:ptCount val="65"/>
                <c:pt idx="0">
                  <c:v>60.4</c:v>
                </c:pt>
                <c:pt idx="1">
                  <c:v>63.4</c:v>
                </c:pt>
                <c:pt idx="2">
                  <c:v>58.7</c:v>
                </c:pt>
                <c:pt idx="3">
                  <c:v>57.6</c:v>
                </c:pt>
                <c:pt idx="4">
                  <c:v>58</c:v>
                </c:pt>
                <c:pt idx="5">
                  <c:v>55.9</c:v>
                </c:pt>
                <c:pt idx="6">
                  <c:v>54.3</c:v>
                </c:pt>
                <c:pt idx="7">
                  <c:v>54.4</c:v>
                </c:pt>
                <c:pt idx="8">
                  <c:v>54</c:v>
                </c:pt>
                <c:pt idx="9">
                  <c:v>57.5</c:v>
                </c:pt>
                <c:pt idx="10">
                  <c:v>58.7</c:v>
                </c:pt>
                <c:pt idx="11">
                  <c:v>55</c:v>
                </c:pt>
                <c:pt idx="12">
                  <c:v>54.8</c:v>
                </c:pt>
                <c:pt idx="13">
                  <c:v>55</c:v>
                </c:pt>
                <c:pt idx="14">
                  <c:v>52</c:v>
                </c:pt>
                <c:pt idx="15">
                  <c:v>40.700000000000003</c:v>
                </c:pt>
                <c:pt idx="16">
                  <c:v>40.700000000000003</c:v>
                </c:pt>
                <c:pt idx="17">
                  <c:v>43</c:v>
                </c:pt>
                <c:pt idx="18">
                  <c:v>47.4</c:v>
                </c:pt>
                <c:pt idx="19">
                  <c:v>57.2</c:v>
                </c:pt>
                <c:pt idx="20">
                  <c:v>59.7</c:v>
                </c:pt>
                <c:pt idx="21">
                  <c:v>56</c:v>
                </c:pt>
                <c:pt idx="22">
                  <c:v>48.5</c:v>
                </c:pt>
                <c:pt idx="23">
                  <c:v>49.4</c:v>
                </c:pt>
                <c:pt idx="24">
                  <c:v>52.3</c:v>
                </c:pt>
                <c:pt idx="25">
                  <c:v>55.2</c:v>
                </c:pt>
                <c:pt idx="26">
                  <c:v>49.6</c:v>
                </c:pt>
                <c:pt idx="27">
                  <c:v>54.1</c:v>
                </c:pt>
                <c:pt idx="28">
                  <c:v>57.1</c:v>
                </c:pt>
                <c:pt idx="29">
                  <c:v>58.7</c:v>
                </c:pt>
                <c:pt idx="30">
                  <c:v>56.59</c:v>
                </c:pt>
                <c:pt idx="31">
                  <c:v>46.13</c:v>
                </c:pt>
                <c:pt idx="32">
                  <c:v>52.46</c:v>
                </c:pt>
                <c:pt idx="33">
                  <c:v>55.26</c:v>
                </c:pt>
                <c:pt idx="34">
                  <c:v>63.14</c:v>
                </c:pt>
                <c:pt idx="35">
                  <c:v>65.05</c:v>
                </c:pt>
                <c:pt idx="36">
                  <c:v>60.45</c:v>
                </c:pt>
                <c:pt idx="37">
                  <c:v>67.64</c:v>
                </c:pt>
                <c:pt idx="38">
                  <c:v>70.89</c:v>
                </c:pt>
                <c:pt idx="39">
                  <c:v>71.819999999999993</c:v>
                </c:pt>
                <c:pt idx="40">
                  <c:v>73.47</c:v>
                </c:pt>
                <c:pt idx="41">
                  <c:v>71.62</c:v>
                </c:pt>
                <c:pt idx="42">
                  <c:v>72.61</c:v>
                </c:pt>
                <c:pt idx="43">
                  <c:v>73.569999999999993</c:v>
                </c:pt>
                <c:pt idx="44">
                  <c:v>73.56</c:v>
                </c:pt>
                <c:pt idx="45">
                  <c:v>70.989999999999995</c:v>
                </c:pt>
                <c:pt idx="46">
                  <c:v>69.06</c:v>
                </c:pt>
                <c:pt idx="47">
                  <c:v>76.760000000000005</c:v>
                </c:pt>
                <c:pt idx="48">
                  <c:v>71.45</c:v>
                </c:pt>
                <c:pt idx="49">
                  <c:v>60.33</c:v>
                </c:pt>
                <c:pt idx="50">
                  <c:v>72.97</c:v>
                </c:pt>
                <c:pt idx="51">
                  <c:v>73.819999999999993</c:v>
                </c:pt>
                <c:pt idx="52">
                  <c:v>73.14</c:v>
                </c:pt>
                <c:pt idx="53">
                  <c:v>79.290000000000006</c:v>
                </c:pt>
                <c:pt idx="54">
                  <c:v>78.42</c:v>
                </c:pt>
                <c:pt idx="55">
                  <c:v>81.69</c:v>
                </c:pt>
                <c:pt idx="56">
                  <c:v>84.13</c:v>
                </c:pt>
                <c:pt idx="57">
                  <c:v>86.47</c:v>
                </c:pt>
                <c:pt idx="58">
                  <c:v>93.47</c:v>
                </c:pt>
                <c:pt idx="59">
                  <c:v>88.18</c:v>
                </c:pt>
                <c:pt idx="60">
                  <c:v>84.26</c:v>
                </c:pt>
                <c:pt idx="61">
                  <c:v>92.41</c:v>
                </c:pt>
                <c:pt idx="62">
                  <c:v>91.04</c:v>
                </c:pt>
                <c:pt idx="63">
                  <c:v>88.39</c:v>
                </c:pt>
                <c:pt idx="64">
                  <c:v>89.56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75-4B7C-B023-6226AED7E9B0}"/>
            </c:ext>
          </c:extLst>
        </c:ser>
        <c:ser>
          <c:idx val="2"/>
          <c:order val="2"/>
          <c:tx>
            <c:strRef>
              <c:f>'Vuotuinen kasvu'!$D$1</c:f>
              <c:strCache>
                <c:ptCount val="1"/>
                <c:pt idx="0">
                  <c:v>Teollisuuspuun hakkuut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'Vuotuinen kasvu'!$A$2:$A$66</c:f>
              <c:numCache>
                <c:formatCode>General</c:formatCode>
                <c:ptCount val="65"/>
                <c:pt idx="0">
                  <c:v>1960</c:v>
                </c:pt>
                <c:pt idx="1">
                  <c:v>61</c:v>
                </c:pt>
                <c:pt idx="2">
                  <c:v>62</c:v>
                </c:pt>
                <c:pt idx="3">
                  <c:v>63</c:v>
                </c:pt>
                <c:pt idx="4">
                  <c:v>64</c:v>
                </c:pt>
                <c:pt idx="5">
                  <c:v>1965</c:v>
                </c:pt>
                <c:pt idx="6">
                  <c:v>66</c:v>
                </c:pt>
                <c:pt idx="7">
                  <c:v>67</c:v>
                </c:pt>
                <c:pt idx="8">
                  <c:v>68</c:v>
                </c:pt>
                <c:pt idx="9">
                  <c:v>69</c:v>
                </c:pt>
                <c:pt idx="10">
                  <c:v>1970</c:v>
                </c:pt>
                <c:pt idx="11">
                  <c:v>71</c:v>
                </c:pt>
                <c:pt idx="12">
                  <c:v>72</c:v>
                </c:pt>
                <c:pt idx="13">
                  <c:v>73</c:v>
                </c:pt>
                <c:pt idx="14">
                  <c:v>74</c:v>
                </c:pt>
                <c:pt idx="15">
                  <c:v>1975</c:v>
                </c:pt>
                <c:pt idx="16">
                  <c:v>76</c:v>
                </c:pt>
                <c:pt idx="17">
                  <c:v>77</c:v>
                </c:pt>
                <c:pt idx="18">
                  <c:v>78</c:v>
                </c:pt>
                <c:pt idx="19">
                  <c:v>79</c:v>
                </c:pt>
                <c:pt idx="20">
                  <c:v>1980</c:v>
                </c:pt>
                <c:pt idx="21">
                  <c:v>81</c:v>
                </c:pt>
                <c:pt idx="22">
                  <c:v>82</c:v>
                </c:pt>
                <c:pt idx="23">
                  <c:v>83</c:v>
                </c:pt>
                <c:pt idx="24">
                  <c:v>84</c:v>
                </c:pt>
                <c:pt idx="25">
                  <c:v>1985</c:v>
                </c:pt>
                <c:pt idx="26">
                  <c:v>86</c:v>
                </c:pt>
                <c:pt idx="27">
                  <c:v>87</c:v>
                </c:pt>
                <c:pt idx="28">
                  <c:v>88</c:v>
                </c:pt>
                <c:pt idx="29">
                  <c:v>89</c:v>
                </c:pt>
                <c:pt idx="30">
                  <c:v>1990</c:v>
                </c:pt>
                <c:pt idx="31">
                  <c:v>91</c:v>
                </c:pt>
                <c:pt idx="32">
                  <c:v>92</c:v>
                </c:pt>
                <c:pt idx="33">
                  <c:v>93</c:v>
                </c:pt>
                <c:pt idx="34">
                  <c:v>94</c:v>
                </c:pt>
                <c:pt idx="35">
                  <c:v>1995</c:v>
                </c:pt>
                <c:pt idx="36">
                  <c:v>96</c:v>
                </c:pt>
                <c:pt idx="37">
                  <c:v>97</c:v>
                </c:pt>
                <c:pt idx="38">
                  <c:v>98</c:v>
                </c:pt>
                <c:pt idx="39">
                  <c:v>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numCache>
            </c:numRef>
          </c:cat>
          <c:val>
            <c:numRef>
              <c:f>'Vuotuinen kasvu'!$D$2:$D$66</c:f>
              <c:numCache>
                <c:formatCode>0.00</c:formatCode>
                <c:ptCount val="65"/>
                <c:pt idx="0">
                  <c:v>31.5</c:v>
                </c:pt>
                <c:pt idx="1">
                  <c:v>33.5</c:v>
                </c:pt>
                <c:pt idx="2">
                  <c:v>32.299999999999997</c:v>
                </c:pt>
                <c:pt idx="3">
                  <c:v>33</c:v>
                </c:pt>
                <c:pt idx="4">
                  <c:v>36.799999999999997</c:v>
                </c:pt>
                <c:pt idx="5">
                  <c:v>35.799999999999997</c:v>
                </c:pt>
                <c:pt idx="6">
                  <c:v>34.9</c:v>
                </c:pt>
                <c:pt idx="7">
                  <c:v>35.1</c:v>
                </c:pt>
                <c:pt idx="8">
                  <c:v>35.6</c:v>
                </c:pt>
                <c:pt idx="9">
                  <c:v>39.799999999999997</c:v>
                </c:pt>
                <c:pt idx="10">
                  <c:v>41.1</c:v>
                </c:pt>
                <c:pt idx="11">
                  <c:v>38.4</c:v>
                </c:pt>
                <c:pt idx="12">
                  <c:v>39.200000000000003</c:v>
                </c:pt>
                <c:pt idx="13">
                  <c:v>39.9</c:v>
                </c:pt>
                <c:pt idx="14">
                  <c:v>37.799999999999997</c:v>
                </c:pt>
                <c:pt idx="15">
                  <c:v>27.8</c:v>
                </c:pt>
                <c:pt idx="16">
                  <c:v>29.1</c:v>
                </c:pt>
                <c:pt idx="17">
                  <c:v>31.3</c:v>
                </c:pt>
                <c:pt idx="18">
                  <c:v>36.4</c:v>
                </c:pt>
                <c:pt idx="19">
                  <c:v>45</c:v>
                </c:pt>
                <c:pt idx="20">
                  <c:v>48.08</c:v>
                </c:pt>
                <c:pt idx="21">
                  <c:v>44.68</c:v>
                </c:pt>
                <c:pt idx="22">
                  <c:v>41.777000000000001</c:v>
                </c:pt>
                <c:pt idx="23">
                  <c:v>39.625</c:v>
                </c:pt>
                <c:pt idx="24">
                  <c:v>41.454000000000001</c:v>
                </c:pt>
                <c:pt idx="25">
                  <c:v>43.610999999999997</c:v>
                </c:pt>
                <c:pt idx="26">
                  <c:v>38.966000000000001</c:v>
                </c:pt>
                <c:pt idx="27">
                  <c:v>42.915999999999997</c:v>
                </c:pt>
                <c:pt idx="28">
                  <c:v>45.686999999999998</c:v>
                </c:pt>
                <c:pt idx="29">
                  <c:v>47.113</c:v>
                </c:pt>
                <c:pt idx="30">
                  <c:v>43.597999999999999</c:v>
                </c:pt>
                <c:pt idx="31">
                  <c:v>34.54</c:v>
                </c:pt>
                <c:pt idx="32">
                  <c:v>40.228000000000002</c:v>
                </c:pt>
                <c:pt idx="33">
                  <c:v>42.07</c:v>
                </c:pt>
                <c:pt idx="34">
                  <c:v>49.226999999999997</c:v>
                </c:pt>
                <c:pt idx="35">
                  <c:v>51.002000000000002</c:v>
                </c:pt>
                <c:pt idx="36">
                  <c:v>46.914999999999999</c:v>
                </c:pt>
                <c:pt idx="37">
                  <c:v>52.996000000000002</c:v>
                </c:pt>
                <c:pt idx="38">
                  <c:v>55.131</c:v>
                </c:pt>
                <c:pt idx="39">
                  <c:v>55.289000000000001</c:v>
                </c:pt>
                <c:pt idx="40">
                  <c:v>55.902999999999999</c:v>
                </c:pt>
                <c:pt idx="41">
                  <c:v>53.25</c:v>
                </c:pt>
                <c:pt idx="42">
                  <c:v>54.158000000000001</c:v>
                </c:pt>
                <c:pt idx="43">
                  <c:v>55.03</c:v>
                </c:pt>
                <c:pt idx="44">
                  <c:v>55.051000000000002</c:v>
                </c:pt>
                <c:pt idx="45">
                  <c:v>52.572000000000003</c:v>
                </c:pt>
                <c:pt idx="46">
                  <c:v>50.823</c:v>
                </c:pt>
                <c:pt idx="47">
                  <c:v>57.741999999999997</c:v>
                </c:pt>
                <c:pt idx="48">
                  <c:v>51.686</c:v>
                </c:pt>
                <c:pt idx="49">
                  <c:v>41.374000000000002</c:v>
                </c:pt>
                <c:pt idx="50">
                  <c:v>51.996000000000002</c:v>
                </c:pt>
                <c:pt idx="51">
                  <c:v>52.418999999999997</c:v>
                </c:pt>
                <c:pt idx="52">
                  <c:v>51.502000000000002</c:v>
                </c:pt>
                <c:pt idx="53">
                  <c:v>56.081000000000003</c:v>
                </c:pt>
                <c:pt idx="54">
                  <c:v>55.926000000000002</c:v>
                </c:pt>
                <c:pt idx="55">
                  <c:v>58.514000000000003</c:v>
                </c:pt>
                <c:pt idx="56">
                  <c:v>61.79</c:v>
                </c:pt>
                <c:pt idx="57">
                  <c:v>62.923000000000002</c:v>
                </c:pt>
                <c:pt idx="58">
                  <c:v>68.882999999999996</c:v>
                </c:pt>
                <c:pt idx="59">
                  <c:v>63.348999999999997</c:v>
                </c:pt>
                <c:pt idx="60">
                  <c:v>58.21</c:v>
                </c:pt>
                <c:pt idx="61">
                  <c:v>65.734999999999999</c:v>
                </c:pt>
                <c:pt idx="62">
                  <c:v>63.951000000000001</c:v>
                </c:pt>
                <c:pt idx="63">
                  <c:v>60.999000000000002</c:v>
                </c:pt>
                <c:pt idx="64">
                  <c:v>62.091000000000001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75-4B7C-B023-6226AED7E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444719"/>
        <c:axId val="255447119"/>
      </c:lineChart>
      <c:catAx>
        <c:axId val="255444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55447119"/>
        <c:crosses val="autoZero"/>
        <c:auto val="1"/>
        <c:lblAlgn val="ctr"/>
        <c:lblOffset val="100"/>
        <c:tickLblSkip val="5"/>
        <c:noMultiLvlLbl val="0"/>
      </c:catAx>
      <c:valAx>
        <c:axId val="255447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1400">
                    <a:solidFill>
                      <a:sysClr val="windowText" lastClr="000000"/>
                    </a:solidFill>
                  </a:rPr>
                  <a:t>Miljoonaa</a:t>
                </a:r>
                <a:r>
                  <a:rPr lang="fi-FI" sz="1400" baseline="0">
                    <a:solidFill>
                      <a:sysClr val="windowText" lastClr="000000"/>
                    </a:solidFill>
                  </a:rPr>
                  <a:t> m3</a:t>
                </a:r>
                <a:endParaRPr lang="fi-FI" sz="1400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55444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0910016428605294E-2"/>
          <c:y val="3.9030303030303033E-2"/>
          <c:w val="0.33351374117555177"/>
          <c:h val="0.241172417084228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'Kestävät hakkuumahdollisuudet'!$B$1</c:f>
              <c:strCache>
                <c:ptCount val="1"/>
                <c:pt idx="0">
                  <c:v>Metsien kasvu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'Kestävät hakkuumahdollisuudet'!$A$2:$A$42</c:f>
              <c:strCache>
                <c:ptCount val="4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</c:strCache>
            </c:strRef>
          </c:cat>
          <c:val>
            <c:numRef>
              <c:f>'Kestävät hakkuumahdollisuudet'!$B$2:$B$42</c:f>
              <c:numCache>
                <c:formatCode>General</c:formatCode>
                <c:ptCount val="41"/>
                <c:pt idx="0">
                  <c:v>80.739999999999995</c:v>
                </c:pt>
                <c:pt idx="1">
                  <c:v>81.760000000000005</c:v>
                </c:pt>
                <c:pt idx="2">
                  <c:v>82.77</c:v>
                </c:pt>
                <c:pt idx="3">
                  <c:v>83.79</c:v>
                </c:pt>
                <c:pt idx="4">
                  <c:v>84.8</c:v>
                </c:pt>
                <c:pt idx="5">
                  <c:v>85.82</c:v>
                </c:pt>
                <c:pt idx="6">
                  <c:v>86.83</c:v>
                </c:pt>
                <c:pt idx="7">
                  <c:v>88.64</c:v>
                </c:pt>
                <c:pt idx="8">
                  <c:v>90.45</c:v>
                </c:pt>
                <c:pt idx="9">
                  <c:v>92.26</c:v>
                </c:pt>
                <c:pt idx="10">
                  <c:v>94.07</c:v>
                </c:pt>
                <c:pt idx="11">
                  <c:v>95.88</c:v>
                </c:pt>
                <c:pt idx="12">
                  <c:v>97.69</c:v>
                </c:pt>
                <c:pt idx="13">
                  <c:v>99.5</c:v>
                </c:pt>
                <c:pt idx="14">
                  <c:v>100.69</c:v>
                </c:pt>
                <c:pt idx="15">
                  <c:v>101.89</c:v>
                </c:pt>
                <c:pt idx="16">
                  <c:v>103.08</c:v>
                </c:pt>
                <c:pt idx="17">
                  <c:v>104.28</c:v>
                </c:pt>
                <c:pt idx="18">
                  <c:v>105.47</c:v>
                </c:pt>
                <c:pt idx="19">
                  <c:v>105.94</c:v>
                </c:pt>
                <c:pt idx="20">
                  <c:v>106.4</c:v>
                </c:pt>
                <c:pt idx="21">
                  <c:v>106.87</c:v>
                </c:pt>
                <c:pt idx="22">
                  <c:v>107.33</c:v>
                </c:pt>
                <c:pt idx="23">
                  <c:v>107.8</c:v>
                </c:pt>
                <c:pt idx="24">
                  <c:v>107.02</c:v>
                </c:pt>
                <c:pt idx="25">
                  <c:v>106.22</c:v>
                </c:pt>
                <c:pt idx="26">
                  <c:v>105.43</c:v>
                </c:pt>
                <c:pt idx="27">
                  <c:v>104.63</c:v>
                </c:pt>
                <c:pt idx="28">
                  <c:v>103.83</c:v>
                </c:pt>
                <c:pt idx="29">
                  <c:v>103.03</c:v>
                </c:pt>
                <c:pt idx="30">
                  <c:v>104</c:v>
                </c:pt>
                <c:pt idx="31">
                  <c:v>104</c:v>
                </c:pt>
                <c:pt idx="32">
                  <c:v>104</c:v>
                </c:pt>
                <c:pt idx="33">
                  <c:v>104</c:v>
                </c:pt>
                <c:pt idx="34">
                  <c:v>104</c:v>
                </c:pt>
                <c:pt idx="35">
                  <c:v>104</c:v>
                </c:pt>
                <c:pt idx="36">
                  <c:v>104</c:v>
                </c:pt>
                <c:pt idx="37">
                  <c:v>104</c:v>
                </c:pt>
                <c:pt idx="38">
                  <c:v>104</c:v>
                </c:pt>
                <c:pt idx="39">
                  <c:v>104</c:v>
                </c:pt>
                <c:pt idx="40">
                  <c:v>104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3F-414C-AD03-777BDFEF4901}"/>
            </c:ext>
          </c:extLst>
        </c:ser>
        <c:ser>
          <c:idx val="1"/>
          <c:order val="1"/>
          <c:tx>
            <c:strRef>
              <c:f>'Kestävät hakkuumahdollisuudet'!$C$1</c:f>
              <c:strCache>
                <c:ptCount val="1"/>
                <c:pt idx="0">
                  <c:v>Kotimaisen puun käyttö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'Kestävät hakkuumahdollisuudet'!$A$2:$A$42</c:f>
              <c:strCache>
                <c:ptCount val="4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</c:strCache>
            </c:strRef>
          </c:cat>
          <c:val>
            <c:numRef>
              <c:f>'Kestävät hakkuumahdollisuudet'!$C$2:$C$42</c:f>
              <c:numCache>
                <c:formatCode>#,##0.00</c:formatCode>
                <c:ptCount val="41"/>
                <c:pt idx="0">
                  <c:v>45.167000000000002</c:v>
                </c:pt>
                <c:pt idx="1">
                  <c:v>39.993000000000002</c:v>
                </c:pt>
                <c:pt idx="2">
                  <c:v>40.878999999999998</c:v>
                </c:pt>
                <c:pt idx="3">
                  <c:v>45.917999999999999</c:v>
                </c:pt>
                <c:pt idx="4">
                  <c:v>50.009</c:v>
                </c:pt>
                <c:pt idx="5">
                  <c:v>49.341000000000001</c:v>
                </c:pt>
                <c:pt idx="6">
                  <c:v>48.267000000000003</c:v>
                </c:pt>
                <c:pt idx="7">
                  <c:v>55.432000000000002</c:v>
                </c:pt>
                <c:pt idx="8">
                  <c:v>56.848999999999997</c:v>
                </c:pt>
                <c:pt idx="9">
                  <c:v>57.109000000000002</c:v>
                </c:pt>
                <c:pt idx="10">
                  <c:v>57.957000000000001</c:v>
                </c:pt>
                <c:pt idx="11">
                  <c:v>53.783999999999999</c:v>
                </c:pt>
                <c:pt idx="12">
                  <c:v>55.045999999999999</c:v>
                </c:pt>
                <c:pt idx="13">
                  <c:v>56.960999999999999</c:v>
                </c:pt>
                <c:pt idx="14">
                  <c:v>57.526000000000003</c:v>
                </c:pt>
                <c:pt idx="15">
                  <c:v>49.88</c:v>
                </c:pt>
                <c:pt idx="16">
                  <c:v>56.343000000000004</c:v>
                </c:pt>
                <c:pt idx="17">
                  <c:v>59.444000000000003</c:v>
                </c:pt>
                <c:pt idx="18">
                  <c:v>51.531999999999996</c:v>
                </c:pt>
                <c:pt idx="19">
                  <c:v>44.17</c:v>
                </c:pt>
                <c:pt idx="20">
                  <c:v>53.134999999999998</c:v>
                </c:pt>
                <c:pt idx="21">
                  <c:v>52.777999999999999</c:v>
                </c:pt>
                <c:pt idx="22">
                  <c:v>52.62</c:v>
                </c:pt>
                <c:pt idx="23">
                  <c:v>53.841999999999999</c:v>
                </c:pt>
                <c:pt idx="24">
                  <c:v>54.988</c:v>
                </c:pt>
                <c:pt idx="25">
                  <c:v>56.149000000000001</c:v>
                </c:pt>
                <c:pt idx="26">
                  <c:v>58.912999999999997</c:v>
                </c:pt>
                <c:pt idx="27">
                  <c:v>62.195</c:v>
                </c:pt>
                <c:pt idx="28">
                  <c:v>64.471000000000004</c:v>
                </c:pt>
                <c:pt idx="29">
                  <c:v>61.326000000000001</c:v>
                </c:pt>
                <c:pt idx="30">
                  <c:v>57.322000000000003</c:v>
                </c:pt>
                <c:pt idx="31">
                  <c:v>62.351999999999997</c:v>
                </c:pt>
                <c:pt idx="32">
                  <c:v>61.262</c:v>
                </c:pt>
                <c:pt idx="33">
                  <c:v>57.841000000000001</c:v>
                </c:pt>
                <c:pt idx="34">
                  <c:v>58.823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3F-414C-AD03-777BDFEF4901}"/>
            </c:ext>
          </c:extLst>
        </c:ser>
        <c:ser>
          <c:idx val="2"/>
          <c:order val="2"/>
          <c:tx>
            <c:strRef>
              <c:f>'Kestävät hakkuumahdollisuudet'!$D$1</c:f>
              <c:strCache>
                <c:ptCount val="1"/>
                <c:pt idx="0">
                  <c:v>Teollisuuden puun käyttö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'Kestävät hakkuumahdollisuudet'!$A$2:$A$42</c:f>
              <c:strCache>
                <c:ptCount val="4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</c:strCache>
            </c:strRef>
          </c:cat>
          <c:val>
            <c:numRef>
              <c:f>'Kestävät hakkuumahdollisuudet'!$D$2:$D$42</c:f>
              <c:numCache>
                <c:formatCode>#,##0.00</c:formatCode>
                <c:ptCount val="41"/>
                <c:pt idx="0">
                  <c:v>51.183</c:v>
                </c:pt>
                <c:pt idx="1">
                  <c:v>45.573</c:v>
                </c:pt>
                <c:pt idx="2">
                  <c:v>47.811999999999998</c:v>
                </c:pt>
                <c:pt idx="3">
                  <c:v>52.893999999999998</c:v>
                </c:pt>
                <c:pt idx="4">
                  <c:v>58.545999999999999</c:v>
                </c:pt>
                <c:pt idx="5">
                  <c:v>58.298999999999999</c:v>
                </c:pt>
                <c:pt idx="6">
                  <c:v>56.222999999999999</c:v>
                </c:pt>
                <c:pt idx="7">
                  <c:v>64.921999999999997</c:v>
                </c:pt>
                <c:pt idx="8">
                  <c:v>67.703999999999994</c:v>
                </c:pt>
                <c:pt idx="9">
                  <c:v>68.832999999999998</c:v>
                </c:pt>
                <c:pt idx="10">
                  <c:v>70.793999999999997</c:v>
                </c:pt>
                <c:pt idx="11">
                  <c:v>67.322999999999993</c:v>
                </c:pt>
                <c:pt idx="12">
                  <c:v>71.308000000000007</c:v>
                </c:pt>
                <c:pt idx="13">
                  <c:v>73.468000000000004</c:v>
                </c:pt>
                <c:pt idx="14">
                  <c:v>74.927999999999997</c:v>
                </c:pt>
                <c:pt idx="15">
                  <c:v>67.81</c:v>
                </c:pt>
                <c:pt idx="16">
                  <c:v>75.519000000000005</c:v>
                </c:pt>
                <c:pt idx="17">
                  <c:v>75.424999999999997</c:v>
                </c:pt>
                <c:pt idx="18">
                  <c:v>66.260999999999996</c:v>
                </c:pt>
                <c:pt idx="19">
                  <c:v>51.481999999999999</c:v>
                </c:pt>
                <c:pt idx="20">
                  <c:v>62.539000000000001</c:v>
                </c:pt>
                <c:pt idx="21">
                  <c:v>61.637</c:v>
                </c:pt>
                <c:pt idx="22">
                  <c:v>61.091999999999999</c:v>
                </c:pt>
                <c:pt idx="23">
                  <c:v>63.84</c:v>
                </c:pt>
                <c:pt idx="24">
                  <c:v>63.901000000000003</c:v>
                </c:pt>
                <c:pt idx="25">
                  <c:v>64.67</c:v>
                </c:pt>
                <c:pt idx="26">
                  <c:v>67.426000000000002</c:v>
                </c:pt>
                <c:pt idx="27">
                  <c:v>69.674000000000007</c:v>
                </c:pt>
                <c:pt idx="28">
                  <c:v>73.552999999999997</c:v>
                </c:pt>
                <c:pt idx="29">
                  <c:v>71.082999999999998</c:v>
                </c:pt>
                <c:pt idx="30">
                  <c:v>67.039000000000001</c:v>
                </c:pt>
                <c:pt idx="31">
                  <c:v>72.156000000000006</c:v>
                </c:pt>
                <c:pt idx="32">
                  <c:v>65.212000000000003</c:v>
                </c:pt>
                <c:pt idx="33">
                  <c:v>61.17</c:v>
                </c:pt>
                <c:pt idx="34">
                  <c:v>62.655000000000001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3F-414C-AD03-777BDFEF4901}"/>
            </c:ext>
          </c:extLst>
        </c:ser>
        <c:ser>
          <c:idx val="3"/>
          <c:order val="3"/>
          <c:tx>
            <c:strRef>
              <c:f>'Kestävät hakkuumahdollisuudet'!$E$1</c:f>
              <c:strCache>
                <c:ptCount val="1"/>
                <c:pt idx="0">
                  <c:v>Kestävät hakkuumahdollisuudet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'Kestävät hakkuumahdollisuudet'!$A$2:$A$42</c:f>
              <c:strCache>
                <c:ptCount val="4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</c:strCache>
            </c:strRef>
          </c:cat>
          <c:val>
            <c:numRef>
              <c:f>'Kestävät hakkuumahdollisuudet'!$E$2:$E$42</c:f>
              <c:numCache>
                <c:formatCode>General</c:formatCode>
                <c:ptCount val="41"/>
                <c:pt idx="10" formatCode="#\ ##0.0">
                  <c:v>68</c:v>
                </c:pt>
                <c:pt idx="11" formatCode="#\ ##0.0">
                  <c:v>68</c:v>
                </c:pt>
                <c:pt idx="12" formatCode="#\ ##0.0">
                  <c:v>68</c:v>
                </c:pt>
                <c:pt idx="13" formatCode="#\ ##0.0">
                  <c:v>68</c:v>
                </c:pt>
                <c:pt idx="14" formatCode="#\ ##0.0">
                  <c:v>68</c:v>
                </c:pt>
                <c:pt idx="15" formatCode="#\ ##0.0">
                  <c:v>68</c:v>
                </c:pt>
                <c:pt idx="16" formatCode="#\ ##0.0">
                  <c:v>70</c:v>
                </c:pt>
                <c:pt idx="17" formatCode="#\ ##0.0">
                  <c:v>70</c:v>
                </c:pt>
                <c:pt idx="18" formatCode="#\ ##0.0">
                  <c:v>70</c:v>
                </c:pt>
                <c:pt idx="19" formatCode="#\ ##0.0">
                  <c:v>70</c:v>
                </c:pt>
                <c:pt idx="20" formatCode="#\ ##0.0">
                  <c:v>70</c:v>
                </c:pt>
                <c:pt idx="21" formatCode="#\ ##0.0">
                  <c:v>81</c:v>
                </c:pt>
                <c:pt idx="22" formatCode="#\ ##0.0">
                  <c:v>81</c:v>
                </c:pt>
                <c:pt idx="23" formatCode="#\ ##0.0">
                  <c:v>81</c:v>
                </c:pt>
                <c:pt idx="24" formatCode="#\ ##0.0">
                  <c:v>81</c:v>
                </c:pt>
                <c:pt idx="25" formatCode="#\ ##0.0">
                  <c:v>84.3</c:v>
                </c:pt>
                <c:pt idx="26" formatCode="#\ ##0.0">
                  <c:v>80.5</c:v>
                </c:pt>
                <c:pt idx="27" formatCode="#\ ##0.0">
                  <c:v>80.5</c:v>
                </c:pt>
                <c:pt idx="28" formatCode="#\ ##0.0">
                  <c:v>80.5</c:v>
                </c:pt>
                <c:pt idx="29" formatCode="#,##0.00">
                  <c:v>79.781999999999996</c:v>
                </c:pt>
                <c:pt idx="30" formatCode="#,##0.00">
                  <c:v>79.781999999999996</c:v>
                </c:pt>
                <c:pt idx="31" formatCode="#,##0.00">
                  <c:v>79.781999999999996</c:v>
                </c:pt>
                <c:pt idx="32" formatCode="#,##0.00">
                  <c:v>79.781999999999996</c:v>
                </c:pt>
                <c:pt idx="33" formatCode="#,##0.00">
                  <c:v>79.781999999999996</c:v>
                </c:pt>
                <c:pt idx="34" formatCode="#,##0.00">
                  <c:v>79.781999999999996</c:v>
                </c:pt>
                <c:pt idx="35" formatCode="#,##0.00">
                  <c:v>79.781999999999996</c:v>
                </c:pt>
                <c:pt idx="36" formatCode="#,##0.00">
                  <c:v>79.781999999999996</c:v>
                </c:pt>
                <c:pt idx="37" formatCode="#,##0.00">
                  <c:v>79.781999999999996</c:v>
                </c:pt>
                <c:pt idx="38" formatCode="#,##0.00">
                  <c:v>79.781999999999996</c:v>
                </c:pt>
                <c:pt idx="39" formatCode="#,##0.00">
                  <c:v>87.147000000000006</c:v>
                </c:pt>
                <c:pt idx="40" formatCode="#,##0.00">
                  <c:v>87.147000000000006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3F-414C-AD03-777BDFEF4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03680"/>
        <c:axId val="38385920"/>
      </c:lineChart>
      <c:catAx>
        <c:axId val="3840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8385920"/>
        <c:crosses val="autoZero"/>
        <c:auto val="1"/>
        <c:lblAlgn val="ctr"/>
        <c:lblOffset val="100"/>
        <c:tickLblSkip val="2"/>
        <c:noMultiLvlLbl val="0"/>
      </c:catAx>
      <c:valAx>
        <c:axId val="3838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1400">
                    <a:solidFill>
                      <a:sysClr val="windowText" lastClr="000000"/>
                    </a:solidFill>
                  </a:rPr>
                  <a:t>Milj. m3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84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0.70812</cdr:x>
      <cdr:y>0</cdr:y>
    </cdr:from>
    <cdr:to>
      <cdr:x>1</cdr:x>
      <cdr:y>0.2806</cdr:y>
    </cdr:to>
    <cdr:sp macro="" textlink="">
      <cdr:nvSpPr>
        <cdr:cNvPr id="2" name="Tekstiruutu 7">
          <a:extLst xmlns:a="http://schemas.openxmlformats.org/drawingml/2006/main">
            <a:ext uri="{FF2B5EF4-FFF2-40B4-BE49-F238E27FC236}">
              <a16:creationId xmlns:a16="http://schemas.microsoft.com/office/drawing/2014/main" id="{013E3F28-5D73-464C-954C-322F06A83350}"/>
            </a:ext>
          </a:extLst>
        </cdr:cNvPr>
        <cdr:cNvSpPr txBox="1"/>
      </cdr:nvSpPr>
      <cdr:spPr>
        <a:xfrm xmlns:a="http://schemas.openxmlformats.org/drawingml/2006/main">
          <a:off x="7567762" y="0"/>
          <a:ext cx="3119288" cy="132343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altLang="fi-FI" sz="2000" dirty="0">
              <a:solidFill>
                <a:schemeClr val="accent6"/>
              </a:solidFill>
            </a:rPr>
            <a:t>Suomen maapinta-alasta </a:t>
          </a:r>
        </a:p>
        <a:p xmlns:a="http://schemas.openxmlformats.org/drawingml/2006/main">
          <a:r>
            <a:rPr lang="fi-FI" altLang="fi-FI" sz="2000" dirty="0">
              <a:solidFill>
                <a:schemeClr val="accent6"/>
              </a:solidFill>
            </a:rPr>
            <a:t>86 % on metsätalousmaata, </a:t>
          </a:r>
        </a:p>
        <a:p xmlns:a="http://schemas.openxmlformats.org/drawingml/2006/main">
          <a:r>
            <a:rPr lang="fi-FI" altLang="fi-FI" sz="2000" dirty="0">
              <a:solidFill>
                <a:schemeClr val="accent6"/>
              </a:solidFill>
            </a:rPr>
            <a:t>joka sisältää metsä-, kitu- ja</a:t>
          </a:r>
        </a:p>
        <a:p xmlns:a="http://schemas.openxmlformats.org/drawingml/2006/main">
          <a:r>
            <a:rPr lang="fi-FI" altLang="fi-FI" sz="2000" dirty="0">
              <a:solidFill>
                <a:schemeClr val="accent6"/>
              </a:solidFill>
            </a:rPr>
            <a:t>joutomaan </a:t>
          </a:r>
          <a:endParaRPr lang="fi-FI" sz="2000" dirty="0">
            <a:solidFill>
              <a:schemeClr val="accent6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0.73132</cdr:x>
      <cdr:y>0.03307</cdr:y>
    </cdr:from>
    <cdr:to>
      <cdr:x>0.89897</cdr:x>
      <cdr:y>0.1212</cdr:y>
    </cdr:to>
    <cdr:sp macro="" textlink="">
      <cdr:nvSpPr>
        <cdr:cNvPr id="4" name="Tekstiruutu 1">
          <a:extLst xmlns:a="http://schemas.openxmlformats.org/drawingml/2006/main">
            <a:ext uri="{FF2B5EF4-FFF2-40B4-BE49-F238E27FC236}">
              <a16:creationId xmlns:a16="http://schemas.microsoft.com/office/drawing/2014/main" id="{86735D89-4B3D-8D77-8509-28981FA267FA}"/>
            </a:ext>
          </a:extLst>
        </cdr:cNvPr>
        <cdr:cNvSpPr txBox="1"/>
      </cdr:nvSpPr>
      <cdr:spPr>
        <a:xfrm xmlns:a="http://schemas.openxmlformats.org/drawingml/2006/main">
          <a:off x="6770809" y="160022"/>
          <a:ext cx="1552080" cy="426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tx2">
                  <a:lumMod val="75000"/>
                </a:schemeClr>
              </a:solidFill>
            </a:rPr>
            <a:t>Metsien kasvu</a:t>
          </a:r>
        </a:p>
      </cdr:txBody>
    </cdr:sp>
  </cdr:relSizeAnchor>
  <cdr:relSizeAnchor xmlns:cdr="http://schemas.openxmlformats.org/drawingml/2006/chartDrawing">
    <cdr:from>
      <cdr:x>0.57199</cdr:x>
      <cdr:y>0.15653</cdr:y>
    </cdr:from>
    <cdr:to>
      <cdr:x>0.94342</cdr:x>
      <cdr:y>0.22808</cdr:y>
    </cdr:to>
    <cdr:sp macro="" textlink="">
      <cdr:nvSpPr>
        <cdr:cNvPr id="5" name="Tekstiruutu 1">
          <a:extLst xmlns:a="http://schemas.openxmlformats.org/drawingml/2006/main">
            <a:ext uri="{FF2B5EF4-FFF2-40B4-BE49-F238E27FC236}">
              <a16:creationId xmlns:a16="http://schemas.microsoft.com/office/drawing/2014/main" id="{BA2393A5-6669-AE2E-3014-397F3FE30760}"/>
            </a:ext>
          </a:extLst>
        </cdr:cNvPr>
        <cdr:cNvSpPr txBox="1"/>
      </cdr:nvSpPr>
      <cdr:spPr>
        <a:xfrm xmlns:a="http://schemas.openxmlformats.org/drawingml/2006/main">
          <a:off x="5295654" y="757391"/>
          <a:ext cx="3438772" cy="3462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800" dirty="0">
              <a:solidFill>
                <a:srgbClr val="0070C0"/>
              </a:solidFill>
            </a:rPr>
            <a:t>*Kestävät hakkuumahdollisuudet</a:t>
          </a:r>
        </a:p>
      </cdr:txBody>
    </cdr:sp>
  </cdr:relSizeAnchor>
  <cdr:relSizeAnchor xmlns:cdr="http://schemas.openxmlformats.org/drawingml/2006/chartDrawing">
    <cdr:from>
      <cdr:x>0.54567</cdr:x>
      <cdr:y>0.28731</cdr:y>
    </cdr:from>
    <cdr:to>
      <cdr:x>0.70846</cdr:x>
      <cdr:y>0.36161</cdr:y>
    </cdr:to>
    <cdr:sp macro="" textlink="">
      <cdr:nvSpPr>
        <cdr:cNvPr id="6" name="Tekstiruutu 1">
          <a:extLst xmlns:a="http://schemas.openxmlformats.org/drawingml/2006/main">
            <a:ext uri="{FF2B5EF4-FFF2-40B4-BE49-F238E27FC236}">
              <a16:creationId xmlns:a16="http://schemas.microsoft.com/office/drawing/2014/main" id="{FDDFD614-FE26-8236-A61B-09FED7AD9790}"/>
            </a:ext>
          </a:extLst>
        </cdr:cNvPr>
        <cdr:cNvSpPr txBox="1"/>
      </cdr:nvSpPr>
      <cdr:spPr>
        <a:xfrm xmlns:a="http://schemas.openxmlformats.org/drawingml/2006/main">
          <a:off x="5831655" y="1355105"/>
          <a:ext cx="1739745" cy="350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accent3">
                  <a:lumMod val="75000"/>
                </a:schemeClr>
              </a:solidFill>
            </a:rPr>
            <a:t>Teollisuuspuu</a:t>
          </a:r>
        </a:p>
      </cdr:txBody>
    </cdr:sp>
  </cdr:relSizeAnchor>
  <cdr:relSizeAnchor xmlns:cdr="http://schemas.openxmlformats.org/drawingml/2006/chartDrawing">
    <cdr:from>
      <cdr:x>0.61468</cdr:x>
      <cdr:y>0.42438</cdr:y>
    </cdr:from>
    <cdr:to>
      <cdr:x>0.78592</cdr:x>
      <cdr:y>0.49603</cdr:y>
    </cdr:to>
    <cdr:sp macro="" textlink="">
      <cdr:nvSpPr>
        <cdr:cNvPr id="7" name="Tekstiruutu 1">
          <a:extLst xmlns:a="http://schemas.openxmlformats.org/drawingml/2006/main">
            <a:ext uri="{FF2B5EF4-FFF2-40B4-BE49-F238E27FC236}">
              <a16:creationId xmlns:a16="http://schemas.microsoft.com/office/drawing/2014/main" id="{A74A0FAD-746F-1A6F-2C6A-0D84D16E479C}"/>
            </a:ext>
          </a:extLst>
        </cdr:cNvPr>
        <cdr:cNvSpPr txBox="1"/>
      </cdr:nvSpPr>
      <cdr:spPr>
        <a:xfrm xmlns:a="http://schemas.openxmlformats.org/drawingml/2006/main">
          <a:off x="5860705" y="2267665"/>
          <a:ext cx="1632661" cy="382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tx1"/>
              </a:solidFill>
            </a:rPr>
            <a:t>Kotimainen puu</a:t>
          </a:r>
        </a:p>
      </cdr:txBody>
    </cdr:sp>
  </cdr:relSizeAnchor>
  <cdr:relSizeAnchor xmlns:cdr="http://schemas.openxmlformats.org/drawingml/2006/chartDrawing">
    <cdr:from>
      <cdr:x>0.86215</cdr:x>
      <cdr:y>0.36884</cdr:y>
    </cdr:from>
    <cdr:to>
      <cdr:x>0.9859</cdr:x>
      <cdr:y>0.44314</cdr:y>
    </cdr:to>
    <cdr:sp macro="" textlink="">
      <cdr:nvSpPr>
        <cdr:cNvPr id="8" name="Tekstiruutu 1">
          <a:extLst xmlns:a="http://schemas.openxmlformats.org/drawingml/2006/main">
            <a:ext uri="{FF2B5EF4-FFF2-40B4-BE49-F238E27FC236}">
              <a16:creationId xmlns:a16="http://schemas.microsoft.com/office/drawing/2014/main" id="{8928B32D-CE19-2DE9-1597-1F5371A1763A}"/>
            </a:ext>
          </a:extLst>
        </cdr:cNvPr>
        <cdr:cNvSpPr txBox="1"/>
      </cdr:nvSpPr>
      <cdr:spPr>
        <a:xfrm xmlns:a="http://schemas.openxmlformats.org/drawingml/2006/main">
          <a:off x="9213829" y="1739634"/>
          <a:ext cx="1322523" cy="350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800" dirty="0">
              <a:solidFill>
                <a:schemeClr val="tx1"/>
              </a:solidFill>
            </a:rPr>
            <a:t>Tuontipuu</a:t>
          </a:r>
        </a:p>
      </cdr:txBody>
    </cdr:sp>
  </cdr:relSizeAnchor>
  <cdr:relSizeAnchor xmlns:cdr="http://schemas.openxmlformats.org/drawingml/2006/chartDrawing">
    <cdr:from>
      <cdr:x>0.84562</cdr:x>
      <cdr:y>0.39501</cdr:y>
    </cdr:from>
    <cdr:to>
      <cdr:x>0.8646</cdr:x>
      <cdr:y>0.42174</cdr:y>
    </cdr:to>
    <cdr:sp macro="" textlink="">
      <cdr:nvSpPr>
        <cdr:cNvPr id="9" name="Oikea aaltosulje 8">
          <a:extLst xmlns:a="http://schemas.openxmlformats.org/drawingml/2006/main">
            <a:ext uri="{FF2B5EF4-FFF2-40B4-BE49-F238E27FC236}">
              <a16:creationId xmlns:a16="http://schemas.microsoft.com/office/drawing/2014/main" id="{D136E8C6-73BA-F323-733F-1B7AAFC80445}"/>
            </a:ext>
          </a:extLst>
        </cdr:cNvPr>
        <cdr:cNvSpPr/>
      </cdr:nvSpPr>
      <cdr:spPr>
        <a:xfrm xmlns:a="http://schemas.openxmlformats.org/drawingml/2006/main">
          <a:off x="9037157" y="1863066"/>
          <a:ext cx="202840" cy="126071"/>
        </a:xfrm>
        <a:prstGeom xmlns:a="http://schemas.openxmlformats.org/drawingml/2006/main" prst="rightBrace">
          <a:avLst>
            <a:gd name="adj1" fmla="val 0"/>
            <a:gd name="adj2" fmla="val 54212"/>
          </a:avLst>
        </a:prstGeom>
        <a:ln xmlns:a="http://schemas.openxmlformats.org/drawingml/2006/main" w="25400" cap="rnd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i-FI"/>
        </a:p>
      </cdr:txBody>
    </cdr:sp>
  </cdr:relSizeAnchor>
  <cdr:relSizeAnchor xmlns:cdr="http://schemas.openxmlformats.org/drawingml/2006/chartDrawing">
    <cdr:from>
      <cdr:x>0.71495</cdr:x>
      <cdr:y>0.72601</cdr:y>
    </cdr:from>
    <cdr:to>
      <cdr:x>1</cdr:x>
      <cdr:y>0.78474</cdr:y>
    </cdr:to>
    <cdr:sp macro="" textlink="">
      <cdr:nvSpPr>
        <cdr:cNvPr id="2" name="Tekstiruutu 11">
          <a:extLst xmlns:a="http://schemas.openxmlformats.org/drawingml/2006/main">
            <a:ext uri="{FF2B5EF4-FFF2-40B4-BE49-F238E27FC236}">
              <a16:creationId xmlns:a16="http://schemas.microsoft.com/office/drawing/2014/main" id="{E6D8F54F-5FE8-47B8-93A0-9273E6351089}"/>
            </a:ext>
          </a:extLst>
        </cdr:cNvPr>
        <cdr:cNvSpPr txBox="1"/>
      </cdr:nvSpPr>
      <cdr:spPr>
        <a:xfrm xmlns:a="http://schemas.openxmlformats.org/drawingml/2006/main">
          <a:off x="7640703" y="3424210"/>
          <a:ext cx="304634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fi-FI"/>
          </a:defPPr>
          <a:lvl1pPr marL="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 algn="l" defTabSz="914400" rtl="0" eaLnBrk="1" latinLnBrk="0" hangingPunct="1">
            <a:defRPr sz="1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dirty="0">
              <a:solidFill>
                <a:srgbClr val="0070C0"/>
              </a:solidFill>
            </a:rPr>
            <a:t>*suurin ylläpidettävissä oleva hakkuukertymä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/>
              <a:t>14.5.2025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/>
              <a:t>14.5.2025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065D5B-E391-4540-B1D3-B24AC8736C3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498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bin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bin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in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in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Image-listalta (</a:t>
            </a:r>
            <a:r>
              <a:rPr lang="fi-FI" dirty="0" err="1"/>
              <a:t>taskbarista</a:t>
            </a:r>
            <a:r>
              <a:rPr lang="fi-FI" dirty="0"/>
              <a:t>)</a:t>
            </a:r>
            <a:endParaRPr lang="fi-FI"/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  <a:endParaRPr lang="fi-FI"/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  <a:endParaRPr lang="fi-FI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>
                <a:solidFill>
                  <a:schemeClr val="tx1"/>
                </a:solidFill>
              </a:defRPr>
            </a:lvl1pPr>
          </a:lstStyle>
          <a:p>
            <a:r>
              <a:rPr lang="fi-FI"/>
              <a:t>14.5.2025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  <p:sp>
        <p:nvSpPr>
          <p:cNvPr id="4" name="txtAuthorName">
            <a:extLst>
              <a:ext uri="{FF2B5EF4-FFF2-40B4-BE49-F238E27FC236}">
                <a16:creationId xmlns:a16="http://schemas.microsoft.com/office/drawing/2014/main" id="{27D40C26-4D81-4737-9107-7EAAAB4279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40" y="4261658"/>
            <a:ext cx="3217863" cy="494185"/>
          </a:xfrm>
        </p:spPr>
        <p:txBody>
          <a:bodyPr vert="horz" lIns="91440" tIns="45720" rIns="91440" bIns="45720" rtlCol="0" anchor="ctr"/>
          <a:lstStyle>
            <a:lvl1pPr marL="0" indent="0">
              <a:buFontTx/>
              <a:buNone/>
              <a:defRPr lang="fi-FI">
                <a:solidFill>
                  <a:schemeClr val="tx1"/>
                </a:solidFill>
              </a:defRPr>
            </a:lvl1pPr>
            <a:lvl2pPr>
              <a:defRPr lang="fi-FI" sz="1800"/>
            </a:lvl2pPr>
            <a:lvl3pPr>
              <a:defRPr lang="fi-FI" sz="1800"/>
            </a:lvl3pPr>
            <a:lvl4pPr>
              <a:defRPr lang="fi-FI" sz="1800"/>
            </a:lvl4pPr>
            <a:lvl5pPr>
              <a:defRPr lang="fi-FI" sz="1800"/>
            </a:lvl5pPr>
          </a:lstStyle>
          <a:p>
            <a:pPr marL="0" lvl="0"/>
            <a:r>
              <a:rPr lang="fi-FI" dirty="0"/>
              <a:t>Laatijan/esittäjän nimi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  <a:endParaRPr lang="fi-FI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  <a:endParaRPr lang="fi-FI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  <a:endParaRPr lang="fi-FI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Image-listalta (</a:t>
            </a:r>
            <a:r>
              <a:rPr lang="fi-FI" dirty="0" err="1"/>
              <a:t>taskbarista</a:t>
            </a:r>
            <a:r>
              <a:rPr lang="fi-FI" dirty="0"/>
              <a:t>)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0C2FE1C-37CF-AFEB-D633-0F58903F2B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94171" y="1200907"/>
            <a:ext cx="4803658" cy="445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4" name="Tekstin paikkamerkki 7">
            <a:extLst>
              <a:ext uri="{FF2B5EF4-FFF2-40B4-BE49-F238E27FC236}">
                <a16:creationId xmlns:a16="http://schemas.microsoft.com/office/drawing/2014/main" id="{B57BCC79-A618-93C6-2F95-2F5D6B4A09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36400" y="6559200"/>
            <a:ext cx="3432102" cy="2448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fi-FI" dirty="0"/>
              <a:t>Kirjoita lähde 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  <a:endParaRPr lang="fi-FI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Tekstin paikkamerkki 7">
            <a:extLst>
              <a:ext uri="{FF2B5EF4-FFF2-40B4-BE49-F238E27FC236}">
                <a16:creationId xmlns:a16="http://schemas.microsoft.com/office/drawing/2014/main" id="{D2BFD485-CED5-CC6F-6939-328280DF198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36400" y="6559200"/>
            <a:ext cx="3432102" cy="2448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fi-FI" dirty="0"/>
              <a:t>Kirjoita lähde 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  <a:endParaRPr lang="fi-FI"/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  <a:endParaRPr lang="fi-FI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Tekstin paikkamerkki 7">
            <a:extLst>
              <a:ext uri="{FF2B5EF4-FFF2-40B4-BE49-F238E27FC236}">
                <a16:creationId xmlns:a16="http://schemas.microsoft.com/office/drawing/2014/main" id="{6D1474FE-F4CB-CA3F-BE7A-71E4A4FDDAC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36400" y="6559200"/>
            <a:ext cx="3432102" cy="2448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fi-FI" dirty="0"/>
              <a:t>Kirjoita lähde 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Image-listalta (</a:t>
            </a:r>
            <a:r>
              <a:rPr lang="fi-FI" dirty="0" err="1"/>
              <a:t>taskbarista</a:t>
            </a:r>
            <a:r>
              <a:rPr lang="fi-FI" dirty="0"/>
              <a:t>)</a:t>
            </a:r>
            <a:endParaRPr lang="fi-FI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  <a:endParaRPr lang="fi-FI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  <p:sp>
        <p:nvSpPr>
          <p:cNvPr id="3" name="Tekstin paikkamerkki 7">
            <a:extLst>
              <a:ext uri="{FF2B5EF4-FFF2-40B4-BE49-F238E27FC236}">
                <a16:creationId xmlns:a16="http://schemas.microsoft.com/office/drawing/2014/main" id="{A517A5E7-56DA-18F1-D44C-4F18221D3DE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36400" y="6559200"/>
            <a:ext cx="3432102" cy="2448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fi-FI" dirty="0"/>
              <a:t>Kirjoita lähde 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  <a:endParaRPr lang="fi-FI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  <p:sp>
        <p:nvSpPr>
          <p:cNvPr id="3" name="Tekstin paikkamerkki 7">
            <a:extLst>
              <a:ext uri="{FF2B5EF4-FFF2-40B4-BE49-F238E27FC236}">
                <a16:creationId xmlns:a16="http://schemas.microsoft.com/office/drawing/2014/main" id="{426008BF-EDEC-6901-FD4B-BE17FB30B8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36400" y="6559200"/>
            <a:ext cx="3432102" cy="2448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fi-FI" dirty="0"/>
              <a:t>Kirjoita lähde 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  <a:endParaRPr lang="fi-FI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err="1"/>
              <a:t>Tähän</a:t>
            </a:r>
            <a:r>
              <a:rPr lang="fi-FI" dirty="0"/>
              <a:t> </a:t>
            </a:r>
            <a:r>
              <a:rPr lang="fi-FI" dirty="0" err="1"/>
              <a:t>lainaus</a:t>
            </a:r>
            <a:r>
              <a:rPr lang="fi-FI" dirty="0"/>
              <a:t> tai </a:t>
            </a:r>
            <a:r>
              <a:rPr lang="fi-FI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4" name="Tekstin paikkamerkki 7">
            <a:extLst>
              <a:ext uri="{FF2B5EF4-FFF2-40B4-BE49-F238E27FC236}">
                <a16:creationId xmlns:a16="http://schemas.microsoft.com/office/drawing/2014/main" id="{E076D81A-0DC4-9C70-F20C-CE99B93A69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36400" y="6559200"/>
            <a:ext cx="3432102" cy="244800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pPr lvl="0"/>
            <a:r>
              <a:rPr lang="fi-FI" dirty="0"/>
              <a:t>Kirjoita lähde 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  <a:endParaRPr lang="fi-FI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  <a:endParaRPr lang="fi-FI"/>
          </a:p>
          <a:p>
            <a:pPr lvl="1"/>
            <a:r>
              <a:rPr lang="fi-FI" dirty="0"/>
              <a:t>toinen taso</a:t>
            </a:r>
            <a:endParaRPr lang="fi-FI"/>
          </a:p>
          <a:p>
            <a:pPr lvl="2"/>
            <a:r>
              <a:rPr lang="fi-FI" dirty="0"/>
              <a:t>kolmas taso</a:t>
            </a:r>
            <a:endParaRPr lang="fi-FI"/>
          </a:p>
          <a:p>
            <a:pPr lvl="3"/>
            <a:r>
              <a:rPr lang="fi-FI" dirty="0"/>
              <a:t>neljäs taso</a:t>
            </a:r>
            <a:endParaRPr lang="fi-FI"/>
          </a:p>
          <a:p>
            <a:pPr lvl="4"/>
            <a:r>
              <a:rPr lang="fi-FI" dirty="0"/>
              <a:t>viides taso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14.5.2025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4" r:id="rId2"/>
    <p:sldLayoutId id="2147483651" r:id="rId3"/>
    <p:sldLayoutId id="2147483660" r:id="rId4"/>
    <p:sldLayoutId id="2147483658" r:id="rId5"/>
    <p:sldLayoutId id="2147483656" r:id="rId6"/>
    <p:sldLayoutId id="2147483652" r:id="rId7"/>
    <p:sldLayoutId id="2147483649" r:id="rId8"/>
    <p:sldLayoutId id="2147483661" r:id="rId9"/>
    <p:sldLayoutId id="2147483659" r:id="rId10"/>
    <p:sldLayoutId id="2147483657" r:id="rId11"/>
    <p:sldLayoutId id="2147483653" r:id="rId12"/>
    <p:sldLayoutId id="2147483650" r:id="rId13"/>
  </p:sldLayoutIdLst>
  <p:hf hd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5422AB7-AB1D-8A3C-C9A7-F86F7C4AAB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7C8B1033-5BC5-10E8-9149-91A425AB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fi-FI" sz="3600" dirty="0"/>
              <a:t>Suomen metsävarat</a:t>
            </a:r>
            <a:endParaRPr lang="fi-FI" sz="36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7565210-0285-14AA-5838-21F4084669F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14.5.2025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2A612C22-55A0-C164-BB3A-71924DBBCB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/>
              <a:t>Lähde: Luke</a:t>
            </a:r>
          </a:p>
          <a:p>
            <a:endParaRPr lang="fi-FI" dirty="0"/>
          </a:p>
        </p:txBody>
      </p:sp>
      <p:graphicFrame>
        <p:nvGraphicFramePr>
          <p:cNvPr id="7" name="Sisällön paikkamerkki 8">
            <a:extLst>
              <a:ext uri="{FF2B5EF4-FFF2-40B4-BE49-F238E27FC236}">
                <a16:creationId xmlns:a16="http://schemas.microsoft.com/office/drawing/2014/main" id="{8EC52B57-2311-7389-067C-DB38D346812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40809495"/>
              </p:ext>
            </p:extLst>
          </p:nvPr>
        </p:nvGraphicFramePr>
        <p:xfrm>
          <a:off x="760436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4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D20EF40-7D59-109A-7D8F-BFA7B2562F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2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59809AA2-1181-0A63-D854-46758D469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fi-FI" sz="3600" dirty="0"/>
              <a:t>Valtaosa puustosta on mäntyä ja kuusta</a:t>
            </a:r>
            <a:br>
              <a:rPr lang="fi-FI" altLang="fi-FI" dirty="0"/>
            </a:br>
            <a:r>
              <a:rPr lang="fi-FI" altLang="fi-FI" sz="2400" dirty="0"/>
              <a:t>Puuston tilavuus 2,6 mrd. m</a:t>
            </a:r>
            <a:r>
              <a:rPr lang="fi-FI" altLang="fi-FI" sz="2400" baseline="30000" dirty="0"/>
              <a:t>3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3D2B60-7BD0-032C-11B3-FD38464F295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14.5.2025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ABA0782F-225E-264F-A6E9-C6F8C932BC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/>
              <a:t>Lähde: Luke</a:t>
            </a:r>
          </a:p>
          <a:p>
            <a:endParaRPr lang="fi-FI" dirty="0"/>
          </a:p>
        </p:txBody>
      </p:sp>
      <p:graphicFrame>
        <p:nvGraphicFramePr>
          <p:cNvPr id="7" name="Sisällön paikkamerkki 8">
            <a:extLst>
              <a:ext uri="{FF2B5EF4-FFF2-40B4-BE49-F238E27FC236}">
                <a16:creationId xmlns:a16="http://schemas.microsoft.com/office/drawing/2014/main" id="{445308B9-8315-BEB1-19E0-D8987024D332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43357220"/>
              </p:ext>
            </p:extLst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150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7AE4A72-EDA7-9060-6649-556EAE7049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3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B483DDA-74D0-F71E-1D34-373F28FD5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fi-FI" sz="3600" dirty="0"/>
              <a:t>Suomen kokonaismaapinta-ala 33,8 milj. ha </a:t>
            </a:r>
            <a:endParaRPr lang="fi-FI" sz="36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5A61F6-F738-54BC-D11C-1E3BBD1993C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14.5.2025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6F52B1B0-0752-C5E7-09F2-028B93C38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/>
              <a:t>Lähde: Luke, MML</a:t>
            </a:r>
          </a:p>
          <a:p>
            <a:endParaRPr lang="fi-FI" dirty="0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1064338E-E436-0193-52EC-A9ECBAD58BC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4106592"/>
              </p:ext>
            </p:extLst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024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F836B55-9015-A549-B312-23513CDB96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4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DADE13F6-6EE3-1B04-21E4-3A09F7000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altLang="fi-FI" sz="3600" dirty="0"/>
              <a:t>Suomessa on yli 600 000 metsänomistajaa</a:t>
            </a:r>
            <a:endParaRPr lang="fi-FI" sz="36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759312C-A3AE-EEF1-9D47-FC8F94E3670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14.5.2025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29840C0A-8ED8-22B2-4CC7-00B8601E2E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/>
              <a:t>Lähde: Luke</a:t>
            </a:r>
          </a:p>
          <a:p>
            <a:endParaRPr lang="fi-FI" dirty="0"/>
          </a:p>
        </p:txBody>
      </p:sp>
      <p:graphicFrame>
        <p:nvGraphicFramePr>
          <p:cNvPr id="7" name="Sisällön paikkamerkki 10">
            <a:extLst>
              <a:ext uri="{FF2B5EF4-FFF2-40B4-BE49-F238E27FC236}">
                <a16:creationId xmlns:a16="http://schemas.microsoft.com/office/drawing/2014/main" id="{CDDB02CC-AE0A-0C5A-A574-BED2A07B345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93358192"/>
              </p:ext>
            </p:extLst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926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E2F85B4-8571-8A0D-21C1-F24D6EBF29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5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327A3CE3-9130-AACA-EEA1-B89C62CE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600" dirty="0"/>
              <a:t>Suomen metsien puumäärä kasvaa koko ajan</a:t>
            </a:r>
            <a:endParaRPr lang="fi-FI" sz="36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68068AF-6F36-E484-FF25-431041AD688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14.5.2025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A63F93AE-9A77-6E9B-76B7-62528FC5E6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/>
              <a:t>Lähde: Luke</a:t>
            </a:r>
          </a:p>
          <a:p>
            <a:endParaRPr lang="fi-FI" dirty="0"/>
          </a:p>
        </p:txBody>
      </p:sp>
      <p:graphicFrame>
        <p:nvGraphicFramePr>
          <p:cNvPr id="7" name="Sisällön paikkamerkki 10">
            <a:extLst>
              <a:ext uri="{FF2B5EF4-FFF2-40B4-BE49-F238E27FC236}">
                <a16:creationId xmlns:a16="http://schemas.microsoft.com/office/drawing/2014/main" id="{927E5522-B2AD-F36C-8E1C-16E273155A31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186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EDECBA32-0294-4C8D-8246-0D9AD8E6D3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6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3A2F495F-7AD7-7946-3A65-5C5055E3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600" dirty="0"/>
              <a:t>Suomen metsät kasvavat yli 100 milj. m</a:t>
            </a:r>
            <a:r>
              <a:rPr lang="fi-FI" altLang="fi-FI" sz="3600" baseline="30000" dirty="0"/>
              <a:t>3</a:t>
            </a:r>
            <a:r>
              <a:rPr lang="fi-FI" altLang="fi-FI" sz="3600" dirty="0"/>
              <a:t> vuodessa</a:t>
            </a:r>
            <a:endParaRPr lang="fi-FI" sz="36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43418C1-D1A7-3ECF-7AF8-131B259317B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14.5.2025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20A93CA8-F430-B1B3-5D24-B6D8F7A945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/>
              <a:t>Lähde: Luke</a:t>
            </a:r>
          </a:p>
          <a:p>
            <a:endParaRPr lang="fi-FI" dirty="0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C22BB7AA-9CEE-7910-158D-DE484E6A95F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87244867"/>
              </p:ext>
            </p:extLst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06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78066D4-3154-A840-F296-6689DCD38C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7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17BA88C-7687-6CF2-592A-41F2D27B8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3600" dirty="0"/>
              <a:t>Kotimaisen puun käyttöä voidaan lisätä kestävästi</a:t>
            </a:r>
            <a:endParaRPr lang="fi-FI" sz="36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67A6AA7-601F-D9C7-6C84-CAAFB75F53A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14.5.2025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0251766B-A725-AC68-4304-CDF2E770E68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/>
              <a:t>Lähde: Luke</a:t>
            </a:r>
          </a:p>
          <a:p>
            <a:endParaRPr lang="fi-FI" dirty="0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08CF7BD6-73F5-20B7-FC3F-DC872DAF796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52025408"/>
              </p:ext>
            </p:extLst>
          </p:nvPr>
        </p:nvGraphicFramePr>
        <p:xfrm>
          <a:off x="760413" y="1439863"/>
          <a:ext cx="10687050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87992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AMELEONADDRESS" val="{&quot;displayName&quot;:null,&quot;businessId&quot;:&quot;&quot;,&quot;language&quot;:&quot;fi-FI&quot;,&quot;unit&quot;:&quot;Yleinen&quot;,&quot;postalAddress&quot;:&quot;&quot;,&quot;postalCode&quot;:&quot;&quot;,&quot;postOffice&quot;:&quot;&quot;,&quot;streetAddress&quot;:&quot;Snellmaninkatu 13&quot;,&quot;streetPostOffice&quot;:&quot;00170 Helsinki&quot;,&quot;tel&quot;:&quot;09 132 61&quot;,&quot;fax&quot;:&quot;&quot;,&quot;email&quot;:&quot;etunimi.sukunimi@forestindustries.fi&quot;,&quot;www&quot;:&quot;www.metsateollisuus.fi&quot;,&quot;companyInfo&quot;:&quot;&quot;,&quot;addressLayout&quot;:&quot;9118ba33-9118-9118-9118-9118ba331b56&quot;,&quot;companyName&quot;:&quot;Metsäteollisuus ry&quot;,&quot;domicile&quot;:&quot;Helsinki&quot;,&quot;customFields&quot;:null}"/>
  <p:tag name="KAMELEONDOCUMENT" val="{&quot;content&quot;:&quot;caa6a181-e7d5-445b-bc63-3a7d996b78c8&quot;,&quot;module&quot;:&quot;ef23504f-7fcd-4484-b491-9ebeb84fe42b&quot;,&quot;language&quot;:&quot;fi-FI&quot;,&quot;author&quot;:&quot;615ee714-78f8-4d16-b25d-afa5b3242fc0&quot;,&quot;properties&quot;:{&quot;AuthorName&quot;:&quot;Huhtala-Hedman Ville&quot;,&quot;AuthorTitle&quot;:&quot;Tilastopäällikkö&quot;,&quot;AuthorEmail&quot;:&quot;ville.huhtala-hedman@forestindustries.fi&quot;,&quot;AuthorPhone&quot;:&quot;&quot;,&quot;CompanyList&quot;:&quot;Metsäteollisuus ry&quot;,&quot;SiteList&quot;:&quot;Yleinen&quot;,&quot;AuthorMobile&quot;:&quot;+358 408241001&quot;,&quot;AuthorDepartment&quot;:&quot;Taloustiimi&quot;,&quot;ddate&quot;:&quot;14.5.2025&quot;,&quot;dtitle&quot;:null,&quot;dsubtitle&quot;:null},&quot;raw&quot;:{&quot;ddate&quot;:&quot;2025-05-14&quot;}}"/>
</p:tagLst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F9791811-9F89-4B0F-90C7-608D64B9D149}" vid="{405FAC31-D500-4626-B55C-CBC8128B45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a0f1b53-4f2b-47f4-afa8-762e7ed58ed1}">
  <we:reference id="9a0f1b53-4f2b-47f4-afa8-762e7ed58ed1" version="1.4.0" store="EXCatalog" storeType="EXCatalog"/>
  <we:alternateReferences/>
  <we:properties>
    <we:property name="Office.AutoShowTaskpaneWithDocument" value="false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31490112</Template>
  <TotalTime>0</TotalTime>
  <Words>134</Words>
  <Application>Microsoft Office PowerPoint</Application>
  <PresentationFormat>Laajakuva</PresentationFormat>
  <Paragraphs>46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Tekstikalvopohja</vt:lpstr>
      <vt:lpstr>Suomen metsävarat</vt:lpstr>
      <vt:lpstr>Valtaosa puustosta on mäntyä ja kuusta Puuston tilavuus 2,6 mrd. m3</vt:lpstr>
      <vt:lpstr>Suomen kokonaismaapinta-ala 33,8 milj. ha </vt:lpstr>
      <vt:lpstr>Suomessa on yli 600 000 metsänomistajaa</vt:lpstr>
      <vt:lpstr>Suomen metsien puumäärä kasvaa koko ajan</vt:lpstr>
      <vt:lpstr>Suomen metsät kasvavat yli 100 milj. m3 vuodessa</vt:lpstr>
      <vt:lpstr>Kotimaisen puun käyttöä voidaan lisätä kestävästi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2025-05-14T07:47:55Z</dcterms:created>
  <dcterms:modified xsi:type="dcterms:W3CDTF">2025-05-14T08:12:25Z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616c8f7-5329-45c1-b6df-378d2db7d954_Enabled">
    <vt:lpwstr>true</vt:lpwstr>
  </property>
  <property fmtid="{D5CDD505-2E9C-101B-9397-08002B2CF9AE}" pid="3" name="MSIP_Label_b616c8f7-5329-45c1-b6df-378d2db7d954_SetDate">
    <vt:lpwstr>2025-05-14T07:54:21Z</vt:lpwstr>
  </property>
  <property fmtid="{D5CDD505-2E9C-101B-9397-08002B2CF9AE}" pid="4" name="MSIP_Label_b616c8f7-5329-45c1-b6df-378d2db7d954_Method">
    <vt:lpwstr>Privileged</vt:lpwstr>
  </property>
  <property fmtid="{D5CDD505-2E9C-101B-9397-08002B2CF9AE}" pid="5" name="MSIP_Label_b616c8f7-5329-45c1-b6df-378d2db7d954_Name">
    <vt:lpwstr>General</vt:lpwstr>
  </property>
  <property fmtid="{D5CDD505-2E9C-101B-9397-08002B2CF9AE}" pid="6" name="MSIP_Label_b616c8f7-5329-45c1-b6df-378d2db7d954_SiteId">
    <vt:lpwstr>ef23504f-7fcd-4484-b491-9ebeb84fe42b</vt:lpwstr>
  </property>
  <property fmtid="{D5CDD505-2E9C-101B-9397-08002B2CF9AE}" pid="7" name="MSIP_Label_b616c8f7-5329-45c1-b6df-378d2db7d954_ActionId">
    <vt:lpwstr>94e5aedb-12ca-4904-8e5a-83edc602351f</vt:lpwstr>
  </property>
  <property fmtid="{D5CDD505-2E9C-101B-9397-08002B2CF9AE}" pid="8" name="MSIP_Label_b616c8f7-5329-45c1-b6df-378d2db7d954_ContentBits">
    <vt:lpwstr>0</vt:lpwstr>
  </property>
  <property fmtid="{D5CDD505-2E9C-101B-9397-08002B2CF9AE}" pid="9" name="MSIP_Label_b616c8f7-5329-45c1-b6df-378d2db7d954_Tag">
    <vt:lpwstr>10, 0, 1, 1</vt:lpwstr>
  </property>
</Properties>
</file>