
<file path=[Content_Types].xml><?xml version="1.0" encoding="utf-8"?>
<Types xmlns="http://schemas.openxmlformats.org/package/2006/content-types">
  <Default Extension="bin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image2.bin" ContentType="image/jpeg"/>
  <Override PartName="/ppt/media/image3.bin" ContentType="image/jpeg"/>
  <Override PartName="/ppt/media/image4.bin" ContentType="image/jpeg"/>
  <Override PartName="/ppt/media/image5.bin" ContentType="image/jpeg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11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048" autoAdjust="0"/>
  </p:normalViewPr>
  <p:slideViewPr>
    <p:cSldViewPr snapToGrid="0" snapToObjects="1" showGuides="1">
      <p:cViewPr varScale="1">
        <p:scale>
          <a:sx n="100" d="100"/>
          <a:sy n="100" d="100"/>
        </p:scale>
        <p:origin x="990" y="7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3933565681339"/>
          <c:y val="0.19809310912407135"/>
          <c:w val="0.54808760380362287"/>
          <c:h val="0.70833355576315671"/>
        </c:manualLayout>
      </c:layout>
      <c:doughnutChart>
        <c:varyColors val="1"/>
        <c:ser>
          <c:idx val="0"/>
          <c:order val="0"/>
          <c:tx>
            <c:strRef>
              <c:f>Metsävarat!$C$1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E9-4874-A8F4-6DA30030C0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E9-4874-A8F4-6DA30030C0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E9-4874-A8F4-6DA30030C0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E9-4874-A8F4-6DA30030C0F5}"/>
              </c:ext>
            </c:extLst>
          </c:dPt>
          <c:dLbls>
            <c:dLbl>
              <c:idx val="0"/>
              <c:layout>
                <c:manualLayout>
                  <c:x val="0.17380287357128479"/>
                  <c:y val="-0.125443393798147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E9-4874-A8F4-6DA30030C0F5}"/>
                </c:ext>
              </c:extLst>
            </c:dLbl>
            <c:dLbl>
              <c:idx val="1"/>
              <c:layout>
                <c:manualLayout>
                  <c:x val="-0.14537865921839985"/>
                  <c:y val="-3.68709638707997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661333108762473"/>
                      <c:h val="0.189931351084774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BE9-4874-A8F4-6DA30030C0F5}"/>
                </c:ext>
              </c:extLst>
            </c:dLbl>
            <c:dLbl>
              <c:idx val="2"/>
              <c:layout>
                <c:manualLayout>
                  <c:x val="-0.17815561824825374"/>
                  <c:y val="-8.02864520057619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356375239191357"/>
                      <c:h val="0.191766625067688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BE9-4874-A8F4-6DA30030C0F5}"/>
                </c:ext>
              </c:extLst>
            </c:dLbl>
            <c:dLbl>
              <c:idx val="3"/>
              <c:layout>
                <c:manualLayout>
                  <c:x val="-6.5573770491803365E-2"/>
                  <c:y val="-0.153247030561857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E9-4874-A8F4-6DA30030C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Metsävarat!$D$2:$D$5</c:f>
              <c:strCache>
                <c:ptCount val="4"/>
                <c:pt idx="0">
                  <c:v>Forest land</c:v>
                </c:pt>
                <c:pt idx="1">
                  <c:v>Unproductive land</c:v>
                </c:pt>
                <c:pt idx="2">
                  <c:v>Poorly productive land</c:v>
                </c:pt>
                <c:pt idx="3">
                  <c:v>Other</c:v>
                </c:pt>
              </c:strCache>
            </c:strRef>
          </c:cat>
          <c:val>
            <c:numRef>
              <c:f>Metsävarat!$C$2:$C$5</c:f>
              <c:numCache>
                <c:formatCode>0%</c:formatCode>
                <c:ptCount val="4"/>
                <c:pt idx="0">
                  <c:v>0.77377686328303608</c:v>
                </c:pt>
                <c:pt idx="1">
                  <c:v>0.11915104404816339</c:v>
                </c:pt>
                <c:pt idx="2">
                  <c:v>9.853680841335162E-2</c:v>
                </c:pt>
                <c:pt idx="3">
                  <c:v>8.5352842554488641E-3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E9-4874-A8F4-6DA30030C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'Puuston tilavuus'!$B$1</c:f>
              <c:strCache>
                <c:ptCount val="1"/>
                <c:pt idx="0">
                  <c:v>Puusto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32-40A2-AAB2-DAA280E2E7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32-40A2-AAB2-DAA280E2E7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32-40A2-AAB2-DAA280E2E74C}"/>
              </c:ext>
            </c:extLst>
          </c:dPt>
          <c:dLbls>
            <c:dLbl>
              <c:idx val="2"/>
              <c:layout>
                <c:manualLayout>
                  <c:x val="1.6851329412700417E-2"/>
                  <c:y val="-1.34634817369460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32-40A2-AAB2-DAA280E2E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'Puuston tilavuus'!$D$2:$D$4</c:f>
              <c:strCache>
                <c:ptCount val="3"/>
                <c:pt idx="0">
                  <c:v>Pine</c:v>
                </c:pt>
                <c:pt idx="1">
                  <c:v>Spruce</c:v>
                </c:pt>
                <c:pt idx="2">
                  <c:v>Deciduous</c:v>
                </c:pt>
              </c:strCache>
            </c:strRef>
          </c:cat>
          <c:val>
            <c:numRef>
              <c:f>'Puuston tilavuus'!$B$2:$B$4</c:f>
              <c:numCache>
                <c:formatCode>0</c:formatCode>
                <c:ptCount val="3"/>
                <c:pt idx="0">
                  <c:v>1283</c:v>
                </c:pt>
                <c:pt idx="1">
                  <c:v>763</c:v>
                </c:pt>
                <c:pt idx="2" formatCode="#,##0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32-40A2-AAB2-DAA280E2E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6768213251694"/>
          <c:y val="0.15737169392287503"/>
          <c:w val="0.55424659546422672"/>
          <c:h val="0.7237181506157883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77-480B-BA1A-DA0AFB6547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77-480B-BA1A-DA0AFB6547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77-480B-BA1A-DA0AFB6547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77-480B-BA1A-DA0AFB6547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77-480B-BA1A-DA0AFB65470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077-480B-BA1A-DA0AFB65470D}"/>
              </c:ext>
            </c:extLst>
          </c:dPt>
          <c:dLbls>
            <c:dLbl>
              <c:idx val="0"/>
              <c:layout>
                <c:manualLayout>
                  <c:x val="0.17749709121411369"/>
                  <c:y val="0.1043698768423176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77-480B-BA1A-DA0AFB65470D}"/>
                </c:ext>
              </c:extLst>
            </c:dLbl>
            <c:dLbl>
              <c:idx val="1"/>
              <c:layout>
                <c:manualLayout>
                  <c:x val="-0.14122531439230843"/>
                  <c:y val="0.1403508771929823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77-480B-BA1A-DA0AFB65470D}"/>
                </c:ext>
              </c:extLst>
            </c:dLbl>
            <c:dLbl>
              <c:idx val="2"/>
              <c:layout>
                <c:manualLayout>
                  <c:x val="-0.17989308037526236"/>
                  <c:y val="4.202907328891581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77-480B-BA1A-DA0AFB65470D}"/>
                </c:ext>
              </c:extLst>
            </c:dLbl>
            <c:dLbl>
              <c:idx val="3"/>
              <c:layout>
                <c:manualLayout>
                  <c:x val="-0.19571563863795377"/>
                  <c:y val="-4.03315162527760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316151202749142"/>
                      <c:h val="0.196410256410256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077-480B-BA1A-DA0AFB65470D}"/>
                </c:ext>
              </c:extLst>
            </c:dLbl>
            <c:dLbl>
              <c:idx val="4"/>
              <c:layout>
                <c:manualLayout>
                  <c:x val="-0.19040876574920113"/>
                  <c:y val="-0.118305310209220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561642361549726"/>
                      <c:h val="0.156885182155607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077-480B-BA1A-DA0AFB65470D}"/>
                </c:ext>
              </c:extLst>
            </c:dLbl>
            <c:dLbl>
              <c:idx val="5"/>
              <c:layout>
                <c:manualLayout>
                  <c:x val="-0.10656668584876089"/>
                  <c:y val="-0.146853086063239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241942350789037"/>
                      <c:h val="0.14584745938799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7077-480B-BA1A-DA0AFB6547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'Kokonaismaapinta-ala'!$D$2:$D$7</c:f>
              <c:strCache>
                <c:ptCount val="6"/>
                <c:pt idx="0">
                  <c:v>Forest land</c:v>
                </c:pt>
                <c:pt idx="1">
                  <c:v>Waters</c:v>
                </c:pt>
                <c:pt idx="2">
                  <c:v>Unproductive land</c:v>
                </c:pt>
                <c:pt idx="3">
                  <c:v>Poorly productive land</c:v>
                </c:pt>
                <c:pt idx="4">
                  <c:v>Agricultural area</c:v>
                </c:pt>
                <c:pt idx="5">
                  <c:v>Other</c:v>
                </c:pt>
              </c:strCache>
            </c:strRef>
          </c:cat>
          <c:val>
            <c:numRef>
              <c:f>'Kokonaismaapinta-ala'!$C$2:$C$7</c:f>
              <c:numCache>
                <c:formatCode>0%</c:formatCode>
                <c:ptCount val="6"/>
                <c:pt idx="0">
                  <c:v>0.59992776759778521</c:v>
                </c:pt>
                <c:pt idx="1">
                  <c:v>0.10189581251481762</c:v>
                </c:pt>
                <c:pt idx="2">
                  <c:v>9.238066328252692E-2</c:v>
                </c:pt>
                <c:pt idx="3">
                  <c:v>7.6397951790410812E-2</c:v>
                </c:pt>
                <c:pt idx="4">
                  <c:v>6.6504032975790328E-2</c:v>
                </c:pt>
                <c:pt idx="5">
                  <c:v>6.2893771838669121E-2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077-480B-BA1A-DA0AFB654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6768213251694"/>
          <c:y val="0.15737169392287503"/>
          <c:w val="0.55424659546422672"/>
          <c:h val="0.7237181506157883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FD-4C24-AA5B-A03EED4A8C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FD-4C24-AA5B-A03EED4A8C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FD-4C24-AA5B-A03EED4A8C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FD-4C24-AA5B-A03EED4A8C7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FD-4C24-AA5B-A03EED4A8C7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6FD-4C24-AA5B-A03EED4A8C79}"/>
              </c:ext>
            </c:extLst>
          </c:dPt>
          <c:dLbls>
            <c:dLbl>
              <c:idx val="0"/>
              <c:layout>
                <c:manualLayout>
                  <c:x val="-4.2780748663101602E-2"/>
                  <c:y val="-0.1588690844959632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FD-4C24-AA5B-A03EED4A8C79}"/>
                </c:ext>
              </c:extLst>
            </c:dLbl>
            <c:dLbl>
              <c:idx val="1"/>
              <c:layout>
                <c:manualLayout>
                  <c:x val="0.17706476530005932"/>
                  <c:y val="5.65466232951733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FD-4C24-AA5B-A03EED4A8C79}"/>
                </c:ext>
              </c:extLst>
            </c:dLbl>
            <c:dLbl>
              <c:idx val="2"/>
              <c:layout>
                <c:manualLayout>
                  <c:x val="-0.22535152357292237"/>
                  <c:y val="7.52909702230187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FD-4C24-AA5B-A03EED4A8C79}"/>
                </c:ext>
              </c:extLst>
            </c:dLbl>
            <c:dLbl>
              <c:idx val="3"/>
              <c:layout>
                <c:manualLayout>
                  <c:x val="-0.16518122400475341"/>
                  <c:y val="-0.1561763881485741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FD-4C24-AA5B-A03EED4A8C79}"/>
                </c:ext>
              </c:extLst>
            </c:dLbl>
            <c:dLbl>
              <c:idx val="5"/>
              <c:layout>
                <c:manualLayout>
                  <c:x val="-0.12174766813942076"/>
                  <c:y val="-0.128205128205128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FD-4C24-AA5B-A03EED4A8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Metsänomistajat!$D$2:$D$7</c:f>
              <c:strCache>
                <c:ptCount val="6"/>
                <c:pt idx="0">
                  <c:v>Private</c:v>
                </c:pt>
                <c:pt idx="1">
                  <c:v>Property partnerships</c:v>
                </c:pt>
                <c:pt idx="2">
                  <c:v>Undistributed estates of deceased persons</c:v>
                </c:pt>
                <c:pt idx="3">
                  <c:v>Companies</c:v>
                </c:pt>
                <c:pt idx="4">
                  <c:v>State</c:v>
                </c:pt>
                <c:pt idx="5">
                  <c:v>Others</c:v>
                </c:pt>
              </c:strCache>
            </c:strRef>
          </c:cat>
          <c:val>
            <c:numRef>
              <c:f>Metsänomistajat!$C$2:$C$7</c:f>
              <c:numCache>
                <c:formatCode>0%</c:formatCode>
                <c:ptCount val="6"/>
                <c:pt idx="0">
                  <c:v>0.43680398223339301</c:v>
                </c:pt>
                <c:pt idx="1">
                  <c:v>0.10134795688126877</c:v>
                </c:pt>
                <c:pt idx="2">
                  <c:v>5.5631121280898026E-2</c:v>
                </c:pt>
                <c:pt idx="3">
                  <c:v>8.0239716298728947E-2</c:v>
                </c:pt>
                <c:pt idx="4">
                  <c:v>0.26099344394580132</c:v>
                </c:pt>
                <c:pt idx="5">
                  <c:v>6.4983779359909954E-2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6FD-4C24-AA5B-A03EED4A8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'Metsien puumäärä'!$C$16</c:f>
              <c:strCache>
                <c:ptCount val="1"/>
                <c:pt idx="0">
                  <c:v>Pine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'Metsien puumäärä'!$B$2:$B$13</c:f>
              <c:strCache>
                <c:ptCount val="12"/>
                <c:pt idx="0">
                  <c:v>1921-1924</c:v>
                </c:pt>
                <c:pt idx="1">
                  <c:v>1936-1938</c:v>
                </c:pt>
                <c:pt idx="2">
                  <c:v>1951-1953</c:v>
                </c:pt>
                <c:pt idx="3">
                  <c:v>1964-1970</c:v>
                </c:pt>
                <c:pt idx="4">
                  <c:v>1971-1976</c:v>
                </c:pt>
                <c:pt idx="5">
                  <c:v>1977-1984</c:v>
                </c:pt>
                <c:pt idx="6">
                  <c:v>1986-1994</c:v>
                </c:pt>
                <c:pt idx="7">
                  <c:v>1996-2003</c:v>
                </c:pt>
                <c:pt idx="8">
                  <c:v>2004-2008</c:v>
                </c:pt>
                <c:pt idx="9">
                  <c:v>2009-2013</c:v>
                </c:pt>
                <c:pt idx="10">
                  <c:v>2014-2018</c:v>
                </c:pt>
                <c:pt idx="11">
                  <c:v>2019-2023</c:v>
                </c:pt>
              </c:strCache>
            </c:strRef>
          </c:cat>
          <c:val>
            <c:numRef>
              <c:f>'Metsien puumäärä'!$C$2:$C$13</c:f>
              <c:numCache>
                <c:formatCode>_-* #\ ##0_-;\-* #\ ##0_-;_-* "-"??_-;_-@_-</c:formatCode>
                <c:ptCount val="12"/>
                <c:pt idx="0">
                  <c:v>686</c:v>
                </c:pt>
                <c:pt idx="1">
                  <c:v>624</c:v>
                </c:pt>
                <c:pt idx="2">
                  <c:v>672</c:v>
                </c:pt>
                <c:pt idx="3">
                  <c:v>655</c:v>
                </c:pt>
                <c:pt idx="4">
                  <c:v>686</c:v>
                </c:pt>
                <c:pt idx="5">
                  <c:v>745</c:v>
                </c:pt>
                <c:pt idx="6">
                  <c:v>865</c:v>
                </c:pt>
                <c:pt idx="7">
                  <c:v>1000</c:v>
                </c:pt>
                <c:pt idx="8">
                  <c:v>1098</c:v>
                </c:pt>
                <c:pt idx="9">
                  <c:v>1174</c:v>
                </c:pt>
                <c:pt idx="10">
                  <c:v>1244</c:v>
                </c:pt>
                <c:pt idx="11">
                  <c:v>1283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18-41D8-94D8-19C42327A624}"/>
            </c:ext>
          </c:extLst>
        </c:ser>
        <c:ser>
          <c:idx val="1"/>
          <c:order val="1"/>
          <c:tx>
            <c:strRef>
              <c:f>'Metsien puumäärä'!$D$16</c:f>
              <c:strCache>
                <c:ptCount val="1"/>
                <c:pt idx="0">
                  <c:v>Spruce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'Metsien puumäärä'!$B$2:$B$13</c:f>
              <c:strCache>
                <c:ptCount val="12"/>
                <c:pt idx="0">
                  <c:v>1921-1924</c:v>
                </c:pt>
                <c:pt idx="1">
                  <c:v>1936-1938</c:v>
                </c:pt>
                <c:pt idx="2">
                  <c:v>1951-1953</c:v>
                </c:pt>
                <c:pt idx="3">
                  <c:v>1964-1970</c:v>
                </c:pt>
                <c:pt idx="4">
                  <c:v>1971-1976</c:v>
                </c:pt>
                <c:pt idx="5">
                  <c:v>1977-1984</c:v>
                </c:pt>
                <c:pt idx="6">
                  <c:v>1986-1994</c:v>
                </c:pt>
                <c:pt idx="7">
                  <c:v>1996-2003</c:v>
                </c:pt>
                <c:pt idx="8">
                  <c:v>2004-2008</c:v>
                </c:pt>
                <c:pt idx="9">
                  <c:v>2009-2013</c:v>
                </c:pt>
                <c:pt idx="10">
                  <c:v>2014-2018</c:v>
                </c:pt>
                <c:pt idx="11">
                  <c:v>2019-2023</c:v>
                </c:pt>
              </c:strCache>
            </c:strRef>
          </c:cat>
          <c:val>
            <c:numRef>
              <c:f>'Metsien puumäärä'!$D$2:$D$13</c:f>
              <c:numCache>
                <c:formatCode>_-* #\ ##0_-;\-* #\ ##0_-;_-* "-"??_-;_-@_-</c:formatCode>
                <c:ptCount val="12"/>
                <c:pt idx="0">
                  <c:v>399</c:v>
                </c:pt>
                <c:pt idx="1">
                  <c:v>441</c:v>
                </c:pt>
                <c:pt idx="2">
                  <c:v>549</c:v>
                </c:pt>
                <c:pt idx="3">
                  <c:v>555</c:v>
                </c:pt>
                <c:pt idx="4">
                  <c:v>568</c:v>
                </c:pt>
                <c:pt idx="5">
                  <c:v>613</c:v>
                </c:pt>
                <c:pt idx="6">
                  <c:v>691</c:v>
                </c:pt>
                <c:pt idx="7">
                  <c:v>695</c:v>
                </c:pt>
                <c:pt idx="8">
                  <c:v>669</c:v>
                </c:pt>
                <c:pt idx="9">
                  <c:v>708</c:v>
                </c:pt>
                <c:pt idx="10">
                  <c:v>740</c:v>
                </c:pt>
                <c:pt idx="11">
                  <c:v>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18-41D8-94D8-19C42327A624}"/>
            </c:ext>
          </c:extLst>
        </c:ser>
        <c:ser>
          <c:idx val="2"/>
          <c:order val="2"/>
          <c:tx>
            <c:strRef>
              <c:f>'Metsien puumäärä'!$E$16</c:f>
              <c:strCache>
                <c:ptCount val="1"/>
                <c:pt idx="0">
                  <c:v>Deciduous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'Metsien puumäärä'!$B$2:$B$13</c:f>
              <c:strCache>
                <c:ptCount val="12"/>
                <c:pt idx="0">
                  <c:v>1921-1924</c:v>
                </c:pt>
                <c:pt idx="1">
                  <c:v>1936-1938</c:v>
                </c:pt>
                <c:pt idx="2">
                  <c:v>1951-1953</c:v>
                </c:pt>
                <c:pt idx="3">
                  <c:v>1964-1970</c:v>
                </c:pt>
                <c:pt idx="4">
                  <c:v>1971-1976</c:v>
                </c:pt>
                <c:pt idx="5">
                  <c:v>1977-1984</c:v>
                </c:pt>
                <c:pt idx="6">
                  <c:v>1986-1994</c:v>
                </c:pt>
                <c:pt idx="7">
                  <c:v>1996-2003</c:v>
                </c:pt>
                <c:pt idx="8">
                  <c:v>2004-2008</c:v>
                </c:pt>
                <c:pt idx="9">
                  <c:v>2009-2013</c:v>
                </c:pt>
                <c:pt idx="10">
                  <c:v>2014-2018</c:v>
                </c:pt>
                <c:pt idx="11">
                  <c:v>2019-2023</c:v>
                </c:pt>
              </c:strCache>
            </c:strRef>
          </c:cat>
          <c:val>
            <c:numRef>
              <c:f>'Metsien puumäärä'!$E$2:$E$13</c:f>
              <c:numCache>
                <c:formatCode>_-* #\ ##0_-;\-* #\ ##0_-;_-* "-"??_-;_-@_-</c:formatCode>
                <c:ptCount val="12"/>
                <c:pt idx="0">
                  <c:v>301</c:v>
                </c:pt>
                <c:pt idx="1">
                  <c:v>305</c:v>
                </c:pt>
                <c:pt idx="2">
                  <c:v>317</c:v>
                </c:pt>
                <c:pt idx="3">
                  <c:v>281</c:v>
                </c:pt>
                <c:pt idx="4">
                  <c:v>266</c:v>
                </c:pt>
                <c:pt idx="5">
                  <c:v>302</c:v>
                </c:pt>
                <c:pt idx="6">
                  <c:v>335</c:v>
                </c:pt>
                <c:pt idx="7">
                  <c:v>397</c:v>
                </c:pt>
                <c:pt idx="8">
                  <c:v>438</c:v>
                </c:pt>
                <c:pt idx="9">
                  <c:v>474</c:v>
                </c:pt>
                <c:pt idx="10">
                  <c:v>492</c:v>
                </c:pt>
                <c:pt idx="11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18-41D8-94D8-19C42327A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8401280"/>
        <c:axId val="38374880"/>
      </c:barChart>
      <c:catAx>
        <c:axId val="3840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374880"/>
        <c:crosses val="autoZero"/>
        <c:auto val="1"/>
        <c:lblAlgn val="ctr"/>
        <c:lblOffset val="100"/>
        <c:noMultiLvlLbl val="0"/>
      </c:catAx>
      <c:valAx>
        <c:axId val="3837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400">
                    <a:solidFill>
                      <a:sysClr val="windowText" lastClr="000000"/>
                    </a:solidFill>
                  </a:rPr>
                  <a:t>Million m3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40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212010755351973"/>
          <c:y val="7.1604938271604954E-2"/>
          <c:w val="0.47286631048514155"/>
          <c:h val="7.108065195554259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'Vuotuinen kasvu'!$B$68</c:f>
              <c:strCache>
                <c:ptCount val="1"/>
                <c:pt idx="0">
                  <c:v>Annual growth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'Vuotuinen kasvu'!$A$2:$A$66</c:f>
              <c:numCache>
                <c:formatCode>General</c:formatCode>
                <c:ptCount val="65"/>
                <c:pt idx="0">
                  <c:v>1960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1965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1970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1975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1980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1985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1990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1995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numCache>
            </c:numRef>
          </c:cat>
          <c:val>
            <c:numRef>
              <c:f>'Vuotuinen kasvu'!$B$2:$B$66</c:f>
              <c:numCache>
                <c:formatCode>General</c:formatCode>
                <c:ptCount val="65"/>
                <c:pt idx="0">
                  <c:v>52.05</c:v>
                </c:pt>
                <c:pt idx="1">
                  <c:v>53.34</c:v>
                </c:pt>
                <c:pt idx="2">
                  <c:v>54.62</c:v>
                </c:pt>
                <c:pt idx="3">
                  <c:v>55.91</c:v>
                </c:pt>
                <c:pt idx="4">
                  <c:v>57.2</c:v>
                </c:pt>
                <c:pt idx="5">
                  <c:v>57.23</c:v>
                </c:pt>
                <c:pt idx="6">
                  <c:v>57.27</c:v>
                </c:pt>
                <c:pt idx="7">
                  <c:v>57.3</c:v>
                </c:pt>
                <c:pt idx="8">
                  <c:v>57.33</c:v>
                </c:pt>
                <c:pt idx="9">
                  <c:v>57.37</c:v>
                </c:pt>
                <c:pt idx="10">
                  <c:v>57.4</c:v>
                </c:pt>
                <c:pt idx="11">
                  <c:v>58.97</c:v>
                </c:pt>
                <c:pt idx="12">
                  <c:v>60.54</c:v>
                </c:pt>
                <c:pt idx="13">
                  <c:v>62.11</c:v>
                </c:pt>
                <c:pt idx="14">
                  <c:v>63.69</c:v>
                </c:pt>
                <c:pt idx="15">
                  <c:v>65.260000000000005</c:v>
                </c:pt>
                <c:pt idx="16">
                  <c:v>66.83</c:v>
                </c:pt>
                <c:pt idx="17">
                  <c:v>68.400000000000006</c:v>
                </c:pt>
                <c:pt idx="18">
                  <c:v>69.33</c:v>
                </c:pt>
                <c:pt idx="19">
                  <c:v>70.260000000000005</c:v>
                </c:pt>
                <c:pt idx="20">
                  <c:v>71.19</c:v>
                </c:pt>
                <c:pt idx="21">
                  <c:v>72.12</c:v>
                </c:pt>
                <c:pt idx="22">
                  <c:v>73.05</c:v>
                </c:pt>
                <c:pt idx="23">
                  <c:v>73.98</c:v>
                </c:pt>
                <c:pt idx="24">
                  <c:v>74.91</c:v>
                </c:pt>
                <c:pt idx="25">
                  <c:v>75.84</c:v>
                </c:pt>
                <c:pt idx="26">
                  <c:v>76.77</c:v>
                </c:pt>
                <c:pt idx="27">
                  <c:v>77.7</c:v>
                </c:pt>
                <c:pt idx="28">
                  <c:v>78.709999999999994</c:v>
                </c:pt>
                <c:pt idx="29">
                  <c:v>79.73</c:v>
                </c:pt>
                <c:pt idx="30">
                  <c:v>80.739999999999995</c:v>
                </c:pt>
                <c:pt idx="31">
                  <c:v>81.760000000000005</c:v>
                </c:pt>
                <c:pt idx="32">
                  <c:v>82.77</c:v>
                </c:pt>
                <c:pt idx="33">
                  <c:v>83.79</c:v>
                </c:pt>
                <c:pt idx="34">
                  <c:v>84.8</c:v>
                </c:pt>
                <c:pt idx="35">
                  <c:v>85.82</c:v>
                </c:pt>
                <c:pt idx="36">
                  <c:v>86.83</c:v>
                </c:pt>
                <c:pt idx="37">
                  <c:v>88.64</c:v>
                </c:pt>
                <c:pt idx="38">
                  <c:v>90.45</c:v>
                </c:pt>
                <c:pt idx="39">
                  <c:v>92.26</c:v>
                </c:pt>
                <c:pt idx="40">
                  <c:v>94.07</c:v>
                </c:pt>
                <c:pt idx="41">
                  <c:v>95.88</c:v>
                </c:pt>
                <c:pt idx="42">
                  <c:v>97.69</c:v>
                </c:pt>
                <c:pt idx="43">
                  <c:v>99.5</c:v>
                </c:pt>
                <c:pt idx="44">
                  <c:v>100.69</c:v>
                </c:pt>
                <c:pt idx="45">
                  <c:v>101.89</c:v>
                </c:pt>
                <c:pt idx="46">
                  <c:v>103.08</c:v>
                </c:pt>
                <c:pt idx="47">
                  <c:v>104.28</c:v>
                </c:pt>
                <c:pt idx="48">
                  <c:v>105.47</c:v>
                </c:pt>
                <c:pt idx="49">
                  <c:v>105.94</c:v>
                </c:pt>
                <c:pt idx="50">
                  <c:v>106.4</c:v>
                </c:pt>
                <c:pt idx="51">
                  <c:v>106.87</c:v>
                </c:pt>
                <c:pt idx="52">
                  <c:v>107.33</c:v>
                </c:pt>
                <c:pt idx="53">
                  <c:v>107.8</c:v>
                </c:pt>
                <c:pt idx="54">
                  <c:v>107.02</c:v>
                </c:pt>
                <c:pt idx="55">
                  <c:v>106.22</c:v>
                </c:pt>
                <c:pt idx="56">
                  <c:v>105.43</c:v>
                </c:pt>
                <c:pt idx="57">
                  <c:v>104.63</c:v>
                </c:pt>
                <c:pt idx="58">
                  <c:v>103.83</c:v>
                </c:pt>
                <c:pt idx="59">
                  <c:v>103.03</c:v>
                </c:pt>
                <c:pt idx="60">
                  <c:v>104</c:v>
                </c:pt>
                <c:pt idx="61">
                  <c:v>104</c:v>
                </c:pt>
                <c:pt idx="62">
                  <c:v>104</c:v>
                </c:pt>
                <c:pt idx="63">
                  <c:v>104</c:v>
                </c:pt>
                <c:pt idx="64">
                  <c:v>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BD-478F-8825-9BD4A1EFD818}"/>
            </c:ext>
          </c:extLst>
        </c:ser>
        <c:ser>
          <c:idx val="1"/>
          <c:order val="1"/>
          <c:tx>
            <c:strRef>
              <c:f>'Vuotuinen kasvu'!$C$68</c:f>
              <c:strCache>
                <c:ptCount val="1"/>
                <c:pt idx="0">
                  <c:v>Total drain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'Vuotuinen kasvu'!$A$2:$A$66</c:f>
              <c:numCache>
                <c:formatCode>General</c:formatCode>
                <c:ptCount val="65"/>
                <c:pt idx="0">
                  <c:v>1960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1965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1970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1975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1980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1985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1990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1995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numCache>
            </c:numRef>
          </c:cat>
          <c:val>
            <c:numRef>
              <c:f>'Vuotuinen kasvu'!$C$2:$C$66</c:f>
              <c:numCache>
                <c:formatCode>General</c:formatCode>
                <c:ptCount val="65"/>
                <c:pt idx="0">
                  <c:v>60.4</c:v>
                </c:pt>
                <c:pt idx="1">
                  <c:v>63.4</c:v>
                </c:pt>
                <c:pt idx="2">
                  <c:v>58.7</c:v>
                </c:pt>
                <c:pt idx="3">
                  <c:v>57.6</c:v>
                </c:pt>
                <c:pt idx="4">
                  <c:v>58</c:v>
                </c:pt>
                <c:pt idx="5">
                  <c:v>55.9</c:v>
                </c:pt>
                <c:pt idx="6">
                  <c:v>54.3</c:v>
                </c:pt>
                <c:pt idx="7">
                  <c:v>54.4</c:v>
                </c:pt>
                <c:pt idx="8">
                  <c:v>54</c:v>
                </c:pt>
                <c:pt idx="9">
                  <c:v>57.5</c:v>
                </c:pt>
                <c:pt idx="10">
                  <c:v>58.7</c:v>
                </c:pt>
                <c:pt idx="11">
                  <c:v>55</c:v>
                </c:pt>
                <c:pt idx="12">
                  <c:v>54.8</c:v>
                </c:pt>
                <c:pt idx="13">
                  <c:v>55</c:v>
                </c:pt>
                <c:pt idx="14">
                  <c:v>52</c:v>
                </c:pt>
                <c:pt idx="15">
                  <c:v>40.700000000000003</c:v>
                </c:pt>
                <c:pt idx="16">
                  <c:v>40.700000000000003</c:v>
                </c:pt>
                <c:pt idx="17">
                  <c:v>43</c:v>
                </c:pt>
                <c:pt idx="18">
                  <c:v>47.4</c:v>
                </c:pt>
                <c:pt idx="19">
                  <c:v>57.2</c:v>
                </c:pt>
                <c:pt idx="20">
                  <c:v>59.7</c:v>
                </c:pt>
                <c:pt idx="21">
                  <c:v>56</c:v>
                </c:pt>
                <c:pt idx="22">
                  <c:v>48.5</c:v>
                </c:pt>
                <c:pt idx="23">
                  <c:v>49.4</c:v>
                </c:pt>
                <c:pt idx="24">
                  <c:v>52.3</c:v>
                </c:pt>
                <c:pt idx="25">
                  <c:v>55.2</c:v>
                </c:pt>
                <c:pt idx="26">
                  <c:v>49.6</c:v>
                </c:pt>
                <c:pt idx="27">
                  <c:v>54.1</c:v>
                </c:pt>
                <c:pt idx="28">
                  <c:v>57.1</c:v>
                </c:pt>
                <c:pt idx="29">
                  <c:v>58.7</c:v>
                </c:pt>
                <c:pt idx="30">
                  <c:v>56.59</c:v>
                </c:pt>
                <c:pt idx="31">
                  <c:v>46.13</c:v>
                </c:pt>
                <c:pt idx="32">
                  <c:v>52.46</c:v>
                </c:pt>
                <c:pt idx="33">
                  <c:v>55.26</c:v>
                </c:pt>
                <c:pt idx="34">
                  <c:v>63.14</c:v>
                </c:pt>
                <c:pt idx="35">
                  <c:v>65.05</c:v>
                </c:pt>
                <c:pt idx="36">
                  <c:v>60.45</c:v>
                </c:pt>
                <c:pt idx="37">
                  <c:v>67.64</c:v>
                </c:pt>
                <c:pt idx="38">
                  <c:v>70.89</c:v>
                </c:pt>
                <c:pt idx="39">
                  <c:v>71.819999999999993</c:v>
                </c:pt>
                <c:pt idx="40">
                  <c:v>73.47</c:v>
                </c:pt>
                <c:pt idx="41">
                  <c:v>71.62</c:v>
                </c:pt>
                <c:pt idx="42">
                  <c:v>72.61</c:v>
                </c:pt>
                <c:pt idx="43">
                  <c:v>73.569999999999993</c:v>
                </c:pt>
                <c:pt idx="44">
                  <c:v>73.56</c:v>
                </c:pt>
                <c:pt idx="45">
                  <c:v>70.989999999999995</c:v>
                </c:pt>
                <c:pt idx="46">
                  <c:v>69.06</c:v>
                </c:pt>
                <c:pt idx="47">
                  <c:v>76.760000000000005</c:v>
                </c:pt>
                <c:pt idx="48">
                  <c:v>71.45</c:v>
                </c:pt>
                <c:pt idx="49">
                  <c:v>60.33</c:v>
                </c:pt>
                <c:pt idx="50">
                  <c:v>72.97</c:v>
                </c:pt>
                <c:pt idx="51">
                  <c:v>73.819999999999993</c:v>
                </c:pt>
                <c:pt idx="52">
                  <c:v>73.14</c:v>
                </c:pt>
                <c:pt idx="53">
                  <c:v>79.290000000000006</c:v>
                </c:pt>
                <c:pt idx="54">
                  <c:v>78.42</c:v>
                </c:pt>
                <c:pt idx="55">
                  <c:v>81.69</c:v>
                </c:pt>
                <c:pt idx="56">
                  <c:v>84.13</c:v>
                </c:pt>
                <c:pt idx="57">
                  <c:v>86.47</c:v>
                </c:pt>
                <c:pt idx="58">
                  <c:v>93.47</c:v>
                </c:pt>
                <c:pt idx="59">
                  <c:v>88.18</c:v>
                </c:pt>
                <c:pt idx="60">
                  <c:v>84.26</c:v>
                </c:pt>
                <c:pt idx="61">
                  <c:v>92.41</c:v>
                </c:pt>
                <c:pt idx="62">
                  <c:v>91.04</c:v>
                </c:pt>
                <c:pt idx="63">
                  <c:v>88.39</c:v>
                </c:pt>
                <c:pt idx="64">
                  <c:v>89.56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BD-478F-8825-9BD4A1EFD818}"/>
            </c:ext>
          </c:extLst>
        </c:ser>
        <c:ser>
          <c:idx val="2"/>
          <c:order val="2"/>
          <c:tx>
            <c:strRef>
              <c:f>'Vuotuinen kasvu'!$D$68</c:f>
              <c:strCache>
                <c:ptCount val="1"/>
                <c:pt idx="0">
                  <c:v>Industrial roundwood removals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'Vuotuinen kasvu'!$A$2:$A$66</c:f>
              <c:numCache>
                <c:formatCode>General</c:formatCode>
                <c:ptCount val="65"/>
                <c:pt idx="0">
                  <c:v>1960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1965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1970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1975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1980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1985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1990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1995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numCache>
            </c:numRef>
          </c:cat>
          <c:val>
            <c:numRef>
              <c:f>'Vuotuinen kasvu'!$D$2:$D$66</c:f>
              <c:numCache>
                <c:formatCode>0.00</c:formatCode>
                <c:ptCount val="65"/>
                <c:pt idx="0">
                  <c:v>31.5</c:v>
                </c:pt>
                <c:pt idx="1">
                  <c:v>33.5</c:v>
                </c:pt>
                <c:pt idx="2">
                  <c:v>32.299999999999997</c:v>
                </c:pt>
                <c:pt idx="3">
                  <c:v>33</c:v>
                </c:pt>
                <c:pt idx="4">
                  <c:v>36.799999999999997</c:v>
                </c:pt>
                <c:pt idx="5">
                  <c:v>35.799999999999997</c:v>
                </c:pt>
                <c:pt idx="6">
                  <c:v>34.9</c:v>
                </c:pt>
                <c:pt idx="7">
                  <c:v>35.1</c:v>
                </c:pt>
                <c:pt idx="8">
                  <c:v>35.6</c:v>
                </c:pt>
                <c:pt idx="9">
                  <c:v>39.799999999999997</c:v>
                </c:pt>
                <c:pt idx="10">
                  <c:v>41.1</c:v>
                </c:pt>
                <c:pt idx="11">
                  <c:v>38.4</c:v>
                </c:pt>
                <c:pt idx="12">
                  <c:v>39.200000000000003</c:v>
                </c:pt>
                <c:pt idx="13">
                  <c:v>39.9</c:v>
                </c:pt>
                <c:pt idx="14">
                  <c:v>37.799999999999997</c:v>
                </c:pt>
                <c:pt idx="15">
                  <c:v>27.8</c:v>
                </c:pt>
                <c:pt idx="16">
                  <c:v>29.1</c:v>
                </c:pt>
                <c:pt idx="17">
                  <c:v>31.3</c:v>
                </c:pt>
                <c:pt idx="18">
                  <c:v>36.4</c:v>
                </c:pt>
                <c:pt idx="19">
                  <c:v>45</c:v>
                </c:pt>
                <c:pt idx="20">
                  <c:v>48.08</c:v>
                </c:pt>
                <c:pt idx="21">
                  <c:v>44.68</c:v>
                </c:pt>
                <c:pt idx="22">
                  <c:v>41.777000000000001</c:v>
                </c:pt>
                <c:pt idx="23">
                  <c:v>39.625</c:v>
                </c:pt>
                <c:pt idx="24">
                  <c:v>41.454000000000001</c:v>
                </c:pt>
                <c:pt idx="25">
                  <c:v>43.610999999999997</c:v>
                </c:pt>
                <c:pt idx="26">
                  <c:v>38.966000000000001</c:v>
                </c:pt>
                <c:pt idx="27">
                  <c:v>42.915999999999997</c:v>
                </c:pt>
                <c:pt idx="28">
                  <c:v>45.686999999999998</c:v>
                </c:pt>
                <c:pt idx="29">
                  <c:v>47.113</c:v>
                </c:pt>
                <c:pt idx="30">
                  <c:v>43.597999999999999</c:v>
                </c:pt>
                <c:pt idx="31">
                  <c:v>34.54</c:v>
                </c:pt>
                <c:pt idx="32">
                  <c:v>40.228000000000002</c:v>
                </c:pt>
                <c:pt idx="33">
                  <c:v>42.07</c:v>
                </c:pt>
                <c:pt idx="34">
                  <c:v>49.226999999999997</c:v>
                </c:pt>
                <c:pt idx="35">
                  <c:v>51.002000000000002</c:v>
                </c:pt>
                <c:pt idx="36">
                  <c:v>46.914999999999999</c:v>
                </c:pt>
                <c:pt idx="37">
                  <c:v>52.996000000000002</c:v>
                </c:pt>
                <c:pt idx="38">
                  <c:v>55.131</c:v>
                </c:pt>
                <c:pt idx="39">
                  <c:v>55.289000000000001</c:v>
                </c:pt>
                <c:pt idx="40">
                  <c:v>55.902999999999999</c:v>
                </c:pt>
                <c:pt idx="41">
                  <c:v>53.25</c:v>
                </c:pt>
                <c:pt idx="42">
                  <c:v>54.158000000000001</c:v>
                </c:pt>
                <c:pt idx="43">
                  <c:v>55.03</c:v>
                </c:pt>
                <c:pt idx="44">
                  <c:v>55.051000000000002</c:v>
                </c:pt>
                <c:pt idx="45">
                  <c:v>52.572000000000003</c:v>
                </c:pt>
                <c:pt idx="46">
                  <c:v>50.823</c:v>
                </c:pt>
                <c:pt idx="47">
                  <c:v>57.741999999999997</c:v>
                </c:pt>
                <c:pt idx="48">
                  <c:v>51.686</c:v>
                </c:pt>
                <c:pt idx="49">
                  <c:v>41.374000000000002</c:v>
                </c:pt>
                <c:pt idx="50">
                  <c:v>51.996000000000002</c:v>
                </c:pt>
                <c:pt idx="51">
                  <c:v>52.418999999999997</c:v>
                </c:pt>
                <c:pt idx="52">
                  <c:v>51.502000000000002</c:v>
                </c:pt>
                <c:pt idx="53">
                  <c:v>56.081000000000003</c:v>
                </c:pt>
                <c:pt idx="54">
                  <c:v>55.926000000000002</c:v>
                </c:pt>
                <c:pt idx="55">
                  <c:v>58.514000000000003</c:v>
                </c:pt>
                <c:pt idx="56">
                  <c:v>61.79</c:v>
                </c:pt>
                <c:pt idx="57">
                  <c:v>62.923000000000002</c:v>
                </c:pt>
                <c:pt idx="58">
                  <c:v>68.882999999999996</c:v>
                </c:pt>
                <c:pt idx="59">
                  <c:v>63.348999999999997</c:v>
                </c:pt>
                <c:pt idx="60">
                  <c:v>58.21</c:v>
                </c:pt>
                <c:pt idx="61">
                  <c:v>65.734999999999999</c:v>
                </c:pt>
                <c:pt idx="62">
                  <c:v>63.951000000000001</c:v>
                </c:pt>
                <c:pt idx="63">
                  <c:v>60.999000000000002</c:v>
                </c:pt>
                <c:pt idx="64">
                  <c:v>62.091000000000001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BD-478F-8825-9BD4A1EFD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444719"/>
        <c:axId val="255447119"/>
      </c:lineChart>
      <c:catAx>
        <c:axId val="25544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55447119"/>
        <c:crosses val="autoZero"/>
        <c:auto val="1"/>
        <c:lblAlgn val="ctr"/>
        <c:lblOffset val="100"/>
        <c:tickLblSkip val="5"/>
        <c:noMultiLvlLbl val="0"/>
      </c:catAx>
      <c:valAx>
        <c:axId val="255447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200">
                    <a:solidFill>
                      <a:sysClr val="windowText" lastClr="000000"/>
                    </a:solidFill>
                  </a:rPr>
                  <a:t>Million m3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55444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1873154893071518E-2"/>
          <c:y val="2.3705480930409275E-2"/>
          <c:w val="0.36012562722964625"/>
          <c:h val="0.2659302314483416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'Kestävät hakkuumahdollisuudet'!$B$44</c:f>
              <c:strCache>
                <c:ptCount val="1"/>
                <c:pt idx="0">
                  <c:v>Annual increase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'Kestävät hakkuumahdollisuudet'!$A$2:$A$42</c:f>
              <c:strCach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strCache>
            </c:strRef>
          </c:cat>
          <c:val>
            <c:numRef>
              <c:f>'Kestävät hakkuumahdollisuudet'!$B$2:$B$42</c:f>
              <c:numCache>
                <c:formatCode>General</c:formatCode>
                <c:ptCount val="41"/>
                <c:pt idx="0">
                  <c:v>80.739999999999995</c:v>
                </c:pt>
                <c:pt idx="1">
                  <c:v>81.760000000000005</c:v>
                </c:pt>
                <c:pt idx="2">
                  <c:v>82.77</c:v>
                </c:pt>
                <c:pt idx="3">
                  <c:v>83.79</c:v>
                </c:pt>
                <c:pt idx="4">
                  <c:v>84.8</c:v>
                </c:pt>
                <c:pt idx="5">
                  <c:v>85.82</c:v>
                </c:pt>
                <c:pt idx="6">
                  <c:v>86.83</c:v>
                </c:pt>
                <c:pt idx="7">
                  <c:v>88.64</c:v>
                </c:pt>
                <c:pt idx="8">
                  <c:v>90.45</c:v>
                </c:pt>
                <c:pt idx="9">
                  <c:v>92.26</c:v>
                </c:pt>
                <c:pt idx="10">
                  <c:v>94.07</c:v>
                </c:pt>
                <c:pt idx="11">
                  <c:v>95.88</c:v>
                </c:pt>
                <c:pt idx="12">
                  <c:v>97.69</c:v>
                </c:pt>
                <c:pt idx="13">
                  <c:v>99.5</c:v>
                </c:pt>
                <c:pt idx="14">
                  <c:v>100.69</c:v>
                </c:pt>
                <c:pt idx="15">
                  <c:v>101.89</c:v>
                </c:pt>
                <c:pt idx="16">
                  <c:v>103.08</c:v>
                </c:pt>
                <c:pt idx="17">
                  <c:v>104.28</c:v>
                </c:pt>
                <c:pt idx="18">
                  <c:v>105.47</c:v>
                </c:pt>
                <c:pt idx="19">
                  <c:v>105.94</c:v>
                </c:pt>
                <c:pt idx="20">
                  <c:v>106.4</c:v>
                </c:pt>
                <c:pt idx="21">
                  <c:v>106.87</c:v>
                </c:pt>
                <c:pt idx="22">
                  <c:v>107.33</c:v>
                </c:pt>
                <c:pt idx="23">
                  <c:v>107.8</c:v>
                </c:pt>
                <c:pt idx="24">
                  <c:v>107.02</c:v>
                </c:pt>
                <c:pt idx="25">
                  <c:v>106.22</c:v>
                </c:pt>
                <c:pt idx="26">
                  <c:v>105.43</c:v>
                </c:pt>
                <c:pt idx="27">
                  <c:v>104.63</c:v>
                </c:pt>
                <c:pt idx="28">
                  <c:v>103.83</c:v>
                </c:pt>
                <c:pt idx="29">
                  <c:v>103.03</c:v>
                </c:pt>
                <c:pt idx="30">
                  <c:v>104</c:v>
                </c:pt>
                <c:pt idx="31">
                  <c:v>104</c:v>
                </c:pt>
                <c:pt idx="32">
                  <c:v>104</c:v>
                </c:pt>
                <c:pt idx="33">
                  <c:v>104</c:v>
                </c:pt>
                <c:pt idx="34">
                  <c:v>104</c:v>
                </c:pt>
                <c:pt idx="35">
                  <c:v>104</c:v>
                </c:pt>
                <c:pt idx="36">
                  <c:v>104</c:v>
                </c:pt>
                <c:pt idx="37">
                  <c:v>104</c:v>
                </c:pt>
                <c:pt idx="38">
                  <c:v>104</c:v>
                </c:pt>
                <c:pt idx="39">
                  <c:v>104</c:v>
                </c:pt>
                <c:pt idx="40">
                  <c:v>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67-4447-BC0F-B9A32254C651}"/>
            </c:ext>
          </c:extLst>
        </c:ser>
        <c:ser>
          <c:idx val="1"/>
          <c:order val="1"/>
          <c:tx>
            <c:strRef>
              <c:f>'Kestävät hakkuumahdollisuudet'!$C$44</c:f>
              <c:strCache>
                <c:ptCount val="1"/>
                <c:pt idx="0">
                  <c:v>Use of domestic industrial wood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'Kestävät hakkuumahdollisuudet'!$A$2:$A$42</c:f>
              <c:strCach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strCache>
            </c:strRef>
          </c:cat>
          <c:val>
            <c:numRef>
              <c:f>'Kestävät hakkuumahdollisuudet'!$C$2:$C$42</c:f>
              <c:numCache>
                <c:formatCode>#,##0.00</c:formatCode>
                <c:ptCount val="41"/>
                <c:pt idx="0">
                  <c:v>45.167000000000002</c:v>
                </c:pt>
                <c:pt idx="1">
                  <c:v>39.993000000000002</c:v>
                </c:pt>
                <c:pt idx="2">
                  <c:v>40.878999999999998</c:v>
                </c:pt>
                <c:pt idx="3">
                  <c:v>45.917999999999999</c:v>
                </c:pt>
                <c:pt idx="4">
                  <c:v>50.009</c:v>
                </c:pt>
                <c:pt idx="5">
                  <c:v>49.341000000000001</c:v>
                </c:pt>
                <c:pt idx="6">
                  <c:v>48.267000000000003</c:v>
                </c:pt>
                <c:pt idx="7">
                  <c:v>55.432000000000002</c:v>
                </c:pt>
                <c:pt idx="8">
                  <c:v>56.848999999999997</c:v>
                </c:pt>
                <c:pt idx="9">
                  <c:v>57.109000000000002</c:v>
                </c:pt>
                <c:pt idx="10">
                  <c:v>57.957000000000001</c:v>
                </c:pt>
                <c:pt idx="11">
                  <c:v>53.783999999999999</c:v>
                </c:pt>
                <c:pt idx="12">
                  <c:v>55.045999999999999</c:v>
                </c:pt>
                <c:pt idx="13">
                  <c:v>56.960999999999999</c:v>
                </c:pt>
                <c:pt idx="14">
                  <c:v>57.526000000000003</c:v>
                </c:pt>
                <c:pt idx="15">
                  <c:v>49.88</c:v>
                </c:pt>
                <c:pt idx="16">
                  <c:v>56.343000000000004</c:v>
                </c:pt>
                <c:pt idx="17">
                  <c:v>59.444000000000003</c:v>
                </c:pt>
                <c:pt idx="18">
                  <c:v>51.531999999999996</c:v>
                </c:pt>
                <c:pt idx="19">
                  <c:v>44.17</c:v>
                </c:pt>
                <c:pt idx="20">
                  <c:v>53.134999999999998</c:v>
                </c:pt>
                <c:pt idx="21">
                  <c:v>52.777999999999999</c:v>
                </c:pt>
                <c:pt idx="22">
                  <c:v>52.62</c:v>
                </c:pt>
                <c:pt idx="23">
                  <c:v>53.841999999999999</c:v>
                </c:pt>
                <c:pt idx="24">
                  <c:v>54.988</c:v>
                </c:pt>
                <c:pt idx="25">
                  <c:v>56.149000000000001</c:v>
                </c:pt>
                <c:pt idx="26">
                  <c:v>58.912999999999997</c:v>
                </c:pt>
                <c:pt idx="27">
                  <c:v>62.195</c:v>
                </c:pt>
                <c:pt idx="28">
                  <c:v>64.471000000000004</c:v>
                </c:pt>
                <c:pt idx="29">
                  <c:v>61.326000000000001</c:v>
                </c:pt>
                <c:pt idx="30">
                  <c:v>57.322000000000003</c:v>
                </c:pt>
                <c:pt idx="31">
                  <c:v>62.351999999999997</c:v>
                </c:pt>
                <c:pt idx="32">
                  <c:v>61.262</c:v>
                </c:pt>
                <c:pt idx="33">
                  <c:v>57.841000000000001</c:v>
                </c:pt>
                <c:pt idx="34">
                  <c:v>58.823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67-4447-BC0F-B9A32254C651}"/>
            </c:ext>
          </c:extLst>
        </c:ser>
        <c:ser>
          <c:idx val="2"/>
          <c:order val="2"/>
          <c:tx>
            <c:strRef>
              <c:f>'Kestävät hakkuumahdollisuudet'!$D$44</c:f>
              <c:strCache>
                <c:ptCount val="1"/>
                <c:pt idx="0">
                  <c:v>Total industrial use of wood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'Kestävät hakkuumahdollisuudet'!$A$2:$A$42</c:f>
              <c:strCach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strCache>
            </c:strRef>
          </c:cat>
          <c:val>
            <c:numRef>
              <c:f>'Kestävät hakkuumahdollisuudet'!$D$2:$D$42</c:f>
              <c:numCache>
                <c:formatCode>#,##0.00</c:formatCode>
                <c:ptCount val="41"/>
                <c:pt idx="0">
                  <c:v>51.183</c:v>
                </c:pt>
                <c:pt idx="1">
                  <c:v>45.573</c:v>
                </c:pt>
                <c:pt idx="2">
                  <c:v>47.811999999999998</c:v>
                </c:pt>
                <c:pt idx="3">
                  <c:v>52.893999999999998</c:v>
                </c:pt>
                <c:pt idx="4">
                  <c:v>58.545999999999999</c:v>
                </c:pt>
                <c:pt idx="5">
                  <c:v>58.298999999999999</c:v>
                </c:pt>
                <c:pt idx="6">
                  <c:v>56.222999999999999</c:v>
                </c:pt>
                <c:pt idx="7">
                  <c:v>64.921999999999997</c:v>
                </c:pt>
                <c:pt idx="8">
                  <c:v>67.703999999999994</c:v>
                </c:pt>
                <c:pt idx="9">
                  <c:v>68.832999999999998</c:v>
                </c:pt>
                <c:pt idx="10">
                  <c:v>70.793999999999997</c:v>
                </c:pt>
                <c:pt idx="11">
                  <c:v>67.322999999999993</c:v>
                </c:pt>
                <c:pt idx="12">
                  <c:v>71.308000000000007</c:v>
                </c:pt>
                <c:pt idx="13">
                  <c:v>73.468000000000004</c:v>
                </c:pt>
                <c:pt idx="14">
                  <c:v>74.927999999999997</c:v>
                </c:pt>
                <c:pt idx="15">
                  <c:v>67.81</c:v>
                </c:pt>
                <c:pt idx="16">
                  <c:v>75.519000000000005</c:v>
                </c:pt>
                <c:pt idx="17">
                  <c:v>75.424999999999997</c:v>
                </c:pt>
                <c:pt idx="18">
                  <c:v>66.260999999999996</c:v>
                </c:pt>
                <c:pt idx="19">
                  <c:v>51.481999999999999</c:v>
                </c:pt>
                <c:pt idx="20">
                  <c:v>62.539000000000001</c:v>
                </c:pt>
                <c:pt idx="21">
                  <c:v>61.637</c:v>
                </c:pt>
                <c:pt idx="22">
                  <c:v>61.091999999999999</c:v>
                </c:pt>
                <c:pt idx="23">
                  <c:v>63.84</c:v>
                </c:pt>
                <c:pt idx="24">
                  <c:v>63.901000000000003</c:v>
                </c:pt>
                <c:pt idx="25">
                  <c:v>64.67</c:v>
                </c:pt>
                <c:pt idx="26">
                  <c:v>67.426000000000002</c:v>
                </c:pt>
                <c:pt idx="27">
                  <c:v>69.674000000000007</c:v>
                </c:pt>
                <c:pt idx="28">
                  <c:v>73.552999999999997</c:v>
                </c:pt>
                <c:pt idx="29">
                  <c:v>71.082999999999998</c:v>
                </c:pt>
                <c:pt idx="30">
                  <c:v>67.039000000000001</c:v>
                </c:pt>
                <c:pt idx="31">
                  <c:v>72.156000000000006</c:v>
                </c:pt>
                <c:pt idx="32">
                  <c:v>65.212000000000003</c:v>
                </c:pt>
                <c:pt idx="33">
                  <c:v>61.17</c:v>
                </c:pt>
                <c:pt idx="34">
                  <c:v>62.655000000000001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67-4447-BC0F-B9A32254C651}"/>
            </c:ext>
          </c:extLst>
        </c:ser>
        <c:ser>
          <c:idx val="3"/>
          <c:order val="3"/>
          <c:tx>
            <c:strRef>
              <c:f>'Kestävät hakkuumahdollisuudet'!$E$44</c:f>
              <c:strCache>
                <c:ptCount val="1"/>
                <c:pt idx="0">
                  <c:v>Annual allowable cut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'Kestävät hakkuumahdollisuudet'!$A$2:$A$42</c:f>
              <c:strCach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strCache>
            </c:strRef>
          </c:cat>
          <c:val>
            <c:numRef>
              <c:f>'Kestävät hakkuumahdollisuudet'!$E$2:$E$42</c:f>
              <c:numCache>
                <c:formatCode>General</c:formatCode>
                <c:ptCount val="41"/>
                <c:pt idx="10" formatCode="#\ ##0.0">
                  <c:v>68</c:v>
                </c:pt>
                <c:pt idx="11" formatCode="#\ ##0.0">
                  <c:v>68</c:v>
                </c:pt>
                <c:pt idx="12" formatCode="#\ ##0.0">
                  <c:v>68</c:v>
                </c:pt>
                <c:pt idx="13" formatCode="#\ ##0.0">
                  <c:v>68</c:v>
                </c:pt>
                <c:pt idx="14" formatCode="#\ ##0.0">
                  <c:v>68</c:v>
                </c:pt>
                <c:pt idx="15" formatCode="#\ ##0.0">
                  <c:v>68</c:v>
                </c:pt>
                <c:pt idx="16" formatCode="#\ ##0.0">
                  <c:v>70</c:v>
                </c:pt>
                <c:pt idx="17" formatCode="#\ ##0.0">
                  <c:v>70</c:v>
                </c:pt>
                <c:pt idx="18" formatCode="#\ ##0.0">
                  <c:v>70</c:v>
                </c:pt>
                <c:pt idx="19" formatCode="#\ ##0.0">
                  <c:v>70</c:v>
                </c:pt>
                <c:pt idx="20" formatCode="#\ ##0.0">
                  <c:v>70</c:v>
                </c:pt>
                <c:pt idx="21" formatCode="#\ ##0.0">
                  <c:v>81</c:v>
                </c:pt>
                <c:pt idx="22" formatCode="#\ ##0.0">
                  <c:v>81</c:v>
                </c:pt>
                <c:pt idx="23" formatCode="#\ ##0.0">
                  <c:v>81</c:v>
                </c:pt>
                <c:pt idx="24" formatCode="#\ ##0.0">
                  <c:v>81</c:v>
                </c:pt>
                <c:pt idx="25" formatCode="#\ ##0.0">
                  <c:v>84.3</c:v>
                </c:pt>
                <c:pt idx="26" formatCode="#\ ##0.0">
                  <c:v>80.5</c:v>
                </c:pt>
                <c:pt idx="27" formatCode="#\ ##0.0">
                  <c:v>80.5</c:v>
                </c:pt>
                <c:pt idx="28" formatCode="#\ ##0.0">
                  <c:v>80.5</c:v>
                </c:pt>
                <c:pt idx="29" formatCode="#,##0.00">
                  <c:v>79.781999999999996</c:v>
                </c:pt>
                <c:pt idx="30" formatCode="#,##0.00">
                  <c:v>79.781999999999996</c:v>
                </c:pt>
                <c:pt idx="31" formatCode="#,##0.00">
                  <c:v>79.781999999999996</c:v>
                </c:pt>
                <c:pt idx="32" formatCode="#,##0.00">
                  <c:v>79.781999999999996</c:v>
                </c:pt>
                <c:pt idx="33" formatCode="#,##0.00">
                  <c:v>79.781999999999996</c:v>
                </c:pt>
                <c:pt idx="34" formatCode="#,##0.00">
                  <c:v>79.781999999999996</c:v>
                </c:pt>
                <c:pt idx="35" formatCode="#,##0.00">
                  <c:v>79.781999999999996</c:v>
                </c:pt>
                <c:pt idx="36" formatCode="#,##0.00">
                  <c:v>79.781999999999996</c:v>
                </c:pt>
                <c:pt idx="37" formatCode="#,##0.00">
                  <c:v>79.781999999999996</c:v>
                </c:pt>
                <c:pt idx="38" formatCode="#,##0.00">
                  <c:v>79.781999999999996</c:v>
                </c:pt>
                <c:pt idx="39" formatCode="#,##0.00">
                  <c:v>87.147000000000006</c:v>
                </c:pt>
                <c:pt idx="40" formatCode="#,##0.00">
                  <c:v>87.147000000000006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67-4447-BC0F-B9A32254C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03680"/>
        <c:axId val="38385920"/>
      </c:lineChart>
      <c:catAx>
        <c:axId val="3840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385920"/>
        <c:crosses val="autoZero"/>
        <c:auto val="1"/>
        <c:lblAlgn val="ctr"/>
        <c:lblOffset val="100"/>
        <c:tickLblSkip val="2"/>
        <c:noMultiLvlLbl val="0"/>
      </c:catAx>
      <c:valAx>
        <c:axId val="3838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400">
                    <a:solidFill>
                      <a:sysClr val="windowText" lastClr="000000"/>
                    </a:solidFill>
                  </a:rPr>
                  <a:t>Mill. m3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4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0.72471</cdr:x>
      <cdr:y>0</cdr:y>
    </cdr:from>
    <cdr:to>
      <cdr:x>1</cdr:x>
      <cdr:y>0.30556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6AD48247-C0FE-1C6F-03A4-EC77214DA805}"/>
            </a:ext>
          </a:extLst>
        </cdr:cNvPr>
        <cdr:cNvSpPr txBox="1"/>
      </cdr:nvSpPr>
      <cdr:spPr>
        <a:xfrm xmlns:a="http://schemas.openxmlformats.org/drawingml/2006/main">
          <a:off x="7745012" y="0"/>
          <a:ext cx="2942038" cy="1441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/>
            <a:t>86% of Finland’s total land area is</a:t>
          </a:r>
          <a:r>
            <a:rPr lang="en-GB" sz="1600" baseline="0" dirty="0"/>
            <a:t> </a:t>
          </a:r>
          <a:r>
            <a:rPr lang="en-GB" sz="1600" dirty="0"/>
            <a:t>forestry land, that includes</a:t>
          </a:r>
          <a:r>
            <a:rPr lang="en-GB" sz="1600" baseline="0" dirty="0"/>
            <a:t> </a:t>
          </a:r>
          <a:r>
            <a:rPr lang="en-GB" sz="1600" dirty="0"/>
            <a:t>forest land, poorly productive and unproductive land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0.72152</cdr:x>
      <cdr:y>0.05327</cdr:y>
    </cdr:from>
    <cdr:to>
      <cdr:x>0.88917</cdr:x>
      <cdr:y>0.1414</cdr:y>
    </cdr:to>
    <cdr:sp macro="" textlink="">
      <cdr:nvSpPr>
        <cdr:cNvPr id="4" name="Tekstiruutu 1">
          <a:extLst xmlns:a="http://schemas.openxmlformats.org/drawingml/2006/main">
            <a:ext uri="{FF2B5EF4-FFF2-40B4-BE49-F238E27FC236}">
              <a16:creationId xmlns:a16="http://schemas.microsoft.com/office/drawing/2014/main" id="{86735D89-4B3D-8D77-8509-28981FA267FA}"/>
            </a:ext>
          </a:extLst>
        </cdr:cNvPr>
        <cdr:cNvSpPr txBox="1"/>
      </cdr:nvSpPr>
      <cdr:spPr>
        <a:xfrm xmlns:a="http://schemas.openxmlformats.org/drawingml/2006/main">
          <a:off x="7710878" y="251223"/>
          <a:ext cx="1791684" cy="415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tx2">
                  <a:lumMod val="75000"/>
                </a:schemeClr>
              </a:solidFill>
            </a:rPr>
            <a:t>Annual Increase </a:t>
          </a:r>
        </a:p>
        <a:p xmlns:a="http://schemas.openxmlformats.org/drawingml/2006/main">
          <a:endParaRPr lang="fi-FI" sz="18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0.70692</cdr:x>
      <cdr:y>0.20364</cdr:y>
    </cdr:from>
    <cdr:to>
      <cdr:x>0.95633</cdr:x>
      <cdr:y>0.27049</cdr:y>
    </cdr:to>
    <cdr:sp macro="" textlink="">
      <cdr:nvSpPr>
        <cdr:cNvPr id="5" name="Tekstiruutu 1">
          <a:extLst xmlns:a="http://schemas.openxmlformats.org/drawingml/2006/main">
            <a:ext uri="{FF2B5EF4-FFF2-40B4-BE49-F238E27FC236}">
              <a16:creationId xmlns:a16="http://schemas.microsoft.com/office/drawing/2014/main" id="{BA2393A5-6669-AE2E-3014-397F3FE30760}"/>
            </a:ext>
          </a:extLst>
        </cdr:cNvPr>
        <cdr:cNvSpPr txBox="1"/>
      </cdr:nvSpPr>
      <cdr:spPr>
        <a:xfrm xmlns:a="http://schemas.openxmlformats.org/drawingml/2006/main">
          <a:off x="7554912" y="960437"/>
          <a:ext cx="2665413" cy="315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rgbClr val="0070C0"/>
              </a:solidFill>
            </a:rPr>
            <a:t>Annual</a:t>
          </a:r>
          <a:r>
            <a:rPr lang="fi-FI" sz="1800" baseline="0" dirty="0">
              <a:solidFill>
                <a:srgbClr val="0070C0"/>
              </a:solidFill>
            </a:rPr>
            <a:t> allowable cut </a:t>
          </a:r>
          <a:endParaRPr lang="fi-FI" sz="18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0.53834</cdr:x>
      <cdr:y>0.2895</cdr:y>
    </cdr:from>
    <cdr:to>
      <cdr:x>0.70113</cdr:x>
      <cdr:y>0.3638</cdr:y>
    </cdr:to>
    <cdr:sp macro="" textlink="">
      <cdr:nvSpPr>
        <cdr:cNvPr id="6" name="Tekstiruutu 1">
          <a:extLst xmlns:a="http://schemas.openxmlformats.org/drawingml/2006/main">
            <a:ext uri="{FF2B5EF4-FFF2-40B4-BE49-F238E27FC236}">
              <a16:creationId xmlns:a16="http://schemas.microsoft.com/office/drawing/2014/main" id="{FDDFD614-FE26-8236-A61B-09FED7AD9790}"/>
            </a:ext>
          </a:extLst>
        </cdr:cNvPr>
        <cdr:cNvSpPr txBox="1"/>
      </cdr:nvSpPr>
      <cdr:spPr>
        <a:xfrm xmlns:a="http://schemas.openxmlformats.org/drawingml/2006/main">
          <a:off x="5753307" y="1365434"/>
          <a:ext cx="1739745" cy="350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3">
                  <a:lumMod val="75000"/>
                </a:schemeClr>
              </a:solidFill>
            </a:rPr>
            <a:t>Industrial wood</a:t>
          </a:r>
        </a:p>
        <a:p xmlns:a="http://schemas.openxmlformats.org/drawingml/2006/main">
          <a:endParaRPr lang="fi-FI" sz="1800" dirty="0">
            <a:solidFill>
              <a:schemeClr val="accent3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0.62831</cdr:x>
      <cdr:y>0.42835</cdr:y>
    </cdr:from>
    <cdr:to>
      <cdr:x>0.79955</cdr:x>
      <cdr:y>0.5</cdr:y>
    </cdr:to>
    <cdr:sp macro="" textlink="">
      <cdr:nvSpPr>
        <cdr:cNvPr id="7" name="Tekstiruutu 1">
          <a:extLst xmlns:a="http://schemas.openxmlformats.org/drawingml/2006/main">
            <a:ext uri="{FF2B5EF4-FFF2-40B4-BE49-F238E27FC236}">
              <a16:creationId xmlns:a16="http://schemas.microsoft.com/office/drawing/2014/main" id="{A74A0FAD-746F-1A6F-2C6A-0D84D16E479C}"/>
            </a:ext>
          </a:extLst>
        </cdr:cNvPr>
        <cdr:cNvSpPr txBox="1"/>
      </cdr:nvSpPr>
      <cdr:spPr>
        <a:xfrm xmlns:a="http://schemas.openxmlformats.org/drawingml/2006/main">
          <a:off x="6714776" y="2020296"/>
          <a:ext cx="1830051" cy="337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tx1"/>
              </a:solidFill>
            </a:rPr>
            <a:t>Domestic</a:t>
          </a:r>
          <a:r>
            <a:rPr lang="fi-FI" sz="1800" baseline="0" dirty="0">
              <a:solidFill>
                <a:schemeClr val="tx1"/>
              </a:solidFill>
            </a:rPr>
            <a:t> wood</a:t>
          </a:r>
        </a:p>
        <a:p xmlns:a="http://schemas.openxmlformats.org/drawingml/2006/main">
          <a:endParaRPr lang="fi-FI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0.85651</cdr:x>
      <cdr:y>0.3693</cdr:y>
    </cdr:from>
    <cdr:to>
      <cdr:x>0.97262</cdr:x>
      <cdr:y>0.44024</cdr:y>
    </cdr:to>
    <cdr:sp macro="" textlink="">
      <cdr:nvSpPr>
        <cdr:cNvPr id="8" name="Tekstiruutu 1">
          <a:extLst xmlns:a="http://schemas.openxmlformats.org/drawingml/2006/main">
            <a:ext uri="{FF2B5EF4-FFF2-40B4-BE49-F238E27FC236}">
              <a16:creationId xmlns:a16="http://schemas.microsoft.com/office/drawing/2014/main" id="{8928B32D-CE19-2DE9-1597-1F5371A1763A}"/>
            </a:ext>
          </a:extLst>
        </cdr:cNvPr>
        <cdr:cNvSpPr txBox="1"/>
      </cdr:nvSpPr>
      <cdr:spPr>
        <a:xfrm xmlns:a="http://schemas.openxmlformats.org/drawingml/2006/main">
          <a:off x="9153606" y="1741785"/>
          <a:ext cx="1240873" cy="334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tx1"/>
              </a:solidFill>
            </a:rPr>
            <a:t>Imported wood</a:t>
          </a:r>
        </a:p>
        <a:p xmlns:a="http://schemas.openxmlformats.org/drawingml/2006/main">
          <a:endParaRPr lang="fi-FI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0.84952</cdr:x>
      <cdr:y>0.39347</cdr:y>
    </cdr:from>
    <cdr:to>
      <cdr:x>0.85872</cdr:x>
      <cdr:y>0.42174</cdr:y>
    </cdr:to>
    <cdr:sp macro="" textlink="">
      <cdr:nvSpPr>
        <cdr:cNvPr id="9" name="Oikea aaltosulje 8">
          <a:extLst xmlns:a="http://schemas.openxmlformats.org/drawingml/2006/main">
            <a:ext uri="{FF2B5EF4-FFF2-40B4-BE49-F238E27FC236}">
              <a16:creationId xmlns:a16="http://schemas.microsoft.com/office/drawing/2014/main" id="{D136E8C6-73BA-F323-733F-1B7AAFC80445}"/>
            </a:ext>
          </a:extLst>
        </cdr:cNvPr>
        <cdr:cNvSpPr/>
      </cdr:nvSpPr>
      <cdr:spPr>
        <a:xfrm xmlns:a="http://schemas.openxmlformats.org/drawingml/2006/main">
          <a:off x="9078912" y="1855787"/>
          <a:ext cx="98271" cy="133351"/>
        </a:xfrm>
        <a:prstGeom xmlns:a="http://schemas.openxmlformats.org/drawingml/2006/main" prst="rightBrace">
          <a:avLst>
            <a:gd name="adj1" fmla="val 0"/>
            <a:gd name="adj2" fmla="val 54212"/>
          </a:avLst>
        </a:prstGeom>
        <a:ln xmlns:a="http://schemas.openxmlformats.org/drawingml/2006/main" w="25400" cap="rnd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i-FI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/>
              <a:t>14.5.2025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/>
              <a:t>14.5.2025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65D5B-E391-4540-B1D3-B24AC8736C3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974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Lisää Image-listalta (</a:t>
            </a:r>
            <a:r>
              <a:rPr lang="en-GB" dirty="0" err="1"/>
              <a:t>taskbarista</a:t>
            </a:r>
            <a:r>
              <a:rPr lang="en-GB" dirty="0"/>
              <a:t>)</a:t>
            </a:r>
            <a:endParaRPr lang="en-GB"/>
          </a:p>
        </p:txBody>
      </p:sp>
      <p:sp>
        <p:nvSpPr>
          <p:cNvPr id="3" name="Otsikko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en-GB" dirty="0"/>
              <a:t>Lisää otsikko</a:t>
            </a:r>
            <a:endParaRPr lang="en-GB"/>
          </a:p>
        </p:txBody>
      </p:sp>
      <p:sp>
        <p:nvSpPr>
          <p:cNvPr id="9" name="Alaotsikko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Lisä alaotsikko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>
                <a:solidFill>
                  <a:schemeClr val="tx1"/>
                </a:solidFill>
              </a:defRPr>
            </a:lvl1pPr>
          </a:lstStyle>
          <a:p>
            <a:r>
              <a:rPr lang="en-GB"/>
              <a:t>14 May 2025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2EC8ECF-9A4F-4254-BD11-B6CEA362E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8800" y="5568634"/>
            <a:ext cx="4550583" cy="547845"/>
          </a:xfrm>
          <a:prstGeom prst="rect">
            <a:avLst/>
          </a:prstGeom>
        </p:spPr>
      </p:pic>
      <p:sp>
        <p:nvSpPr>
          <p:cNvPr id="4" name="txtAuthorName">
            <a:extLst>
              <a:ext uri="{FF2B5EF4-FFF2-40B4-BE49-F238E27FC236}">
                <a16:creationId xmlns:a16="http://schemas.microsoft.com/office/drawing/2014/main" id="{A95434DD-1018-7368-A3F4-0533531E8C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40" y="4261658"/>
            <a:ext cx="3217863" cy="494185"/>
          </a:xfrm>
        </p:spPr>
        <p:txBody>
          <a:bodyPr vert="horz" lIns="91440" tIns="45720" rIns="91440" bIns="45720" rtlCol="0" anchor="ctr"/>
          <a:lstStyle>
            <a:lvl1pPr marL="0" indent="0">
              <a:buFontTx/>
              <a:buNone/>
              <a:defRPr lang="fi-FI">
                <a:solidFill>
                  <a:schemeClr val="tx1"/>
                </a:solidFill>
              </a:defRPr>
            </a:lvl1pPr>
            <a:lvl2pPr>
              <a:defRPr lang="fi-FI" sz="1800"/>
            </a:lvl2pPr>
            <a:lvl3pPr>
              <a:defRPr lang="fi-FI" sz="1800"/>
            </a:lvl3pPr>
            <a:lvl4pPr>
              <a:defRPr lang="fi-FI" sz="1800"/>
            </a:lvl4pPr>
            <a:lvl5pPr>
              <a:defRPr lang="fi-FI" sz="1800"/>
            </a:lvl5pPr>
          </a:lstStyle>
          <a:p>
            <a:pPr marL="0" lvl="0"/>
            <a:r>
              <a:rPr lang="en-GB" dirty="0"/>
              <a:t>Laatijan/esittäjän nimi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A968F496-15FC-497B-AF97-C4D31C864C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en-GB" dirty="0"/>
              <a:t>Lisää väliotsikko</a:t>
            </a:r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C852E22-178C-415A-AE96-5D89602910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5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en-GB" dirty="0"/>
              <a:t>Lisää väliotsikko</a:t>
            </a:r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en-GB" dirty="0"/>
              <a:t>Lisää väliotsikko</a:t>
            </a:r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Lisää Image-listalta (</a:t>
            </a:r>
            <a:r>
              <a:rPr lang="en-GB" dirty="0" err="1"/>
              <a:t>taskbarista</a:t>
            </a:r>
            <a:r>
              <a:rPr lang="en-GB" dirty="0"/>
              <a:t>)</a:t>
            </a:r>
            <a:endParaRPr lang="en-GB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D076C8A-8312-CA76-298A-C8A017E773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2375" y="1164331"/>
            <a:ext cx="4587249" cy="452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6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2" name="Tekstin paikkamerkki 7">
            <a:extLst>
              <a:ext uri="{FF2B5EF4-FFF2-40B4-BE49-F238E27FC236}">
                <a16:creationId xmlns:a16="http://schemas.microsoft.com/office/drawing/2014/main" id="{D68B6890-07D8-2C5F-9EBE-F6A8E0438F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63200" y="6559200"/>
            <a:ext cx="213993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Kirjoita lähde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en-GB" dirty="0"/>
              <a:t>Lisää otsikko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2" name="Tekstin paikkamerkki 7">
            <a:extLst>
              <a:ext uri="{FF2B5EF4-FFF2-40B4-BE49-F238E27FC236}">
                <a16:creationId xmlns:a16="http://schemas.microsoft.com/office/drawing/2014/main" id="{73FB91C0-779D-CDBD-C2A3-B4B7137A30E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63200" y="6559200"/>
            <a:ext cx="213993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Kirjoita lähde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en-GB" dirty="0"/>
              <a:t>Lisää otsikko</a:t>
            </a:r>
            <a:endParaRPr lang="en-GB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Lisää teksti</a:t>
            </a:r>
            <a:endParaRPr lang="en-GB"/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Lisää teksti</a:t>
            </a:r>
            <a:endParaRPr lang="en-GB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2" name="Tekstin paikkamerkki 7">
            <a:extLst>
              <a:ext uri="{FF2B5EF4-FFF2-40B4-BE49-F238E27FC236}">
                <a16:creationId xmlns:a16="http://schemas.microsoft.com/office/drawing/2014/main" id="{2BC34034-2269-FB6E-C886-FE7E52E09F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63200" y="6559200"/>
            <a:ext cx="213993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Kirjoita lähde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Lisää Image-listalta (</a:t>
            </a:r>
            <a:r>
              <a:rPr lang="en-GB" dirty="0" err="1"/>
              <a:t>taskbarista</a:t>
            </a:r>
            <a:r>
              <a:rPr lang="en-GB" dirty="0"/>
              <a:t>)</a:t>
            </a:r>
            <a:endParaRPr lang="en-GB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en-GB" dirty="0"/>
              <a:t>Lisää otsikko</a:t>
            </a:r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  <p:sp>
        <p:nvSpPr>
          <p:cNvPr id="2" name="Tekstin paikkamerkki 7">
            <a:extLst>
              <a:ext uri="{FF2B5EF4-FFF2-40B4-BE49-F238E27FC236}">
                <a16:creationId xmlns:a16="http://schemas.microsoft.com/office/drawing/2014/main" id="{2F9AF060-8CDA-EF85-1A34-B213322E68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63200" y="6559200"/>
            <a:ext cx="213993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Kirjoita lähde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en-GB" dirty="0"/>
              <a:t>Lisää otsikko</a:t>
            </a:r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  <p:sp>
        <p:nvSpPr>
          <p:cNvPr id="2" name="Tekstin paikkamerkki 7">
            <a:extLst>
              <a:ext uri="{FF2B5EF4-FFF2-40B4-BE49-F238E27FC236}">
                <a16:creationId xmlns:a16="http://schemas.microsoft.com/office/drawing/2014/main" id="{AC3F1E03-E899-CB03-56C4-5FF53D3CD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63200" y="6559200"/>
            <a:ext cx="213993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Kirjoita lähde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en-GB" dirty="0"/>
              <a:t>Lisää otsikko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en-GB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97DA91F-4F36-42B7-902A-286E06633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2" name="Tekstin paikkamerkki 7">
            <a:extLst>
              <a:ext uri="{FF2B5EF4-FFF2-40B4-BE49-F238E27FC236}">
                <a16:creationId xmlns:a16="http://schemas.microsoft.com/office/drawing/2014/main" id="{00722A04-0290-4C75-7049-8E53C847AB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63200" y="6559200"/>
            <a:ext cx="213993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Kirjoita lähde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4088A767-3E67-4AD8-BC3D-B2B4930739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7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en-GB" dirty="0"/>
              <a:t>Lisää väliotsikko</a:t>
            </a:r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4EC45C38-84A4-4A0E-9111-2BF0CED64C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7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en-GB" dirty="0"/>
              <a:t>Lisää väliotsikko</a:t>
            </a:r>
            <a:endParaRPr lang="en-GB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Muokkaa tekstin perustyylejä napsauttamalla</a:t>
            </a:r>
            <a:endParaRPr lang="en-GB"/>
          </a:p>
          <a:p>
            <a:pPr lvl="1"/>
            <a:r>
              <a:rPr lang="en-GB" dirty="0"/>
              <a:t>toinen taso</a:t>
            </a:r>
            <a:endParaRPr lang="en-GB"/>
          </a:p>
          <a:p>
            <a:pPr lvl="2"/>
            <a:r>
              <a:rPr lang="en-GB" dirty="0"/>
              <a:t>kolmas taso</a:t>
            </a:r>
            <a:endParaRPr lang="en-GB"/>
          </a:p>
          <a:p>
            <a:pPr lvl="3"/>
            <a:r>
              <a:rPr lang="en-GB" dirty="0"/>
              <a:t>neljäs taso</a:t>
            </a:r>
            <a:endParaRPr lang="en-GB"/>
          </a:p>
          <a:p>
            <a:pPr lvl="4"/>
            <a:r>
              <a:rPr lang="en-GB" dirty="0"/>
              <a:t>viides taso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en-GB"/>
              <a:pPr defTabSz="457200"/>
              <a:t>‹#›</a:t>
            </a:fld>
            <a:endParaRPr lang="en-GB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en-GB"/>
              <a:t>14 May 2025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FE8522F-D84A-4BAF-8615-59DE035C7B7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83600" y="6400800"/>
            <a:ext cx="2810863" cy="3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51" r:id="rId3"/>
    <p:sldLayoutId id="2147483660" r:id="rId4"/>
    <p:sldLayoutId id="2147483658" r:id="rId5"/>
    <p:sldLayoutId id="2147483656" r:id="rId6"/>
    <p:sldLayoutId id="2147483652" r:id="rId7"/>
    <p:sldLayoutId id="2147483649" r:id="rId8"/>
    <p:sldLayoutId id="2147483661" r:id="rId9"/>
    <p:sldLayoutId id="2147483659" r:id="rId10"/>
    <p:sldLayoutId id="2147483657" r:id="rId11"/>
    <p:sldLayoutId id="2147483653" r:id="rId12"/>
    <p:sldLayoutId id="2147483650" r:id="rId13"/>
  </p:sldLayoutIdLst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FF842AE-7FB6-4628-2C5E-A390255196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en-GB" smtClean="0"/>
              <a:pPr defTabSz="457200"/>
              <a:t>1</a:t>
            </a:fld>
            <a:endParaRPr lang="en-GB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E528662-8DEF-3A06-8D52-E9F9CFBCD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453229"/>
          </a:xfrm>
        </p:spPr>
        <p:txBody>
          <a:bodyPr/>
          <a:lstStyle/>
          <a:p>
            <a:pPr algn="ctr"/>
            <a:r>
              <a:rPr lang="en-GB" sz="3200" dirty="0"/>
              <a:t>Forest resources in Finland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0E6C80E-9B2D-65D1-1D91-84D3941FE7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en-GB" dirty="0"/>
              <a:t>14 May 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57D6CC8-BA05-2309-947D-90A5BBD3AE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Source: Luke</a:t>
            </a:r>
          </a:p>
          <a:p>
            <a:endParaRPr lang="fi-FI" dirty="0"/>
          </a:p>
          <a:p>
            <a:endParaRPr lang="fi-FI" dirty="0"/>
          </a:p>
        </p:txBody>
      </p:sp>
      <p:graphicFrame>
        <p:nvGraphicFramePr>
          <p:cNvPr id="7" name="Sisällön paikkamerkki 9">
            <a:extLst>
              <a:ext uri="{FF2B5EF4-FFF2-40B4-BE49-F238E27FC236}">
                <a16:creationId xmlns:a16="http://schemas.microsoft.com/office/drawing/2014/main" id="{2222038D-EBE3-A2A6-E8EC-D705FD132AD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65750601"/>
              </p:ext>
            </p:extLst>
          </p:nvPr>
        </p:nvGraphicFramePr>
        <p:xfrm>
          <a:off x="760413" y="927100"/>
          <a:ext cx="10687050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349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DEDC445F-CB0B-E0A2-CB27-4340163461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en-GB" smtClean="0"/>
              <a:pPr defTabSz="457200"/>
              <a:t>2</a:t>
            </a:fld>
            <a:endParaRPr lang="en-GB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A887D63-1222-2474-B9AF-24779A9E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Pine and spruce are the most common tree species in Finland </a:t>
            </a:r>
            <a:br>
              <a:rPr lang="en-GB" dirty="0"/>
            </a:br>
            <a:r>
              <a:rPr lang="en-GB" sz="2400" dirty="0"/>
              <a:t>(Total volume 2.6 bill. m</a:t>
            </a:r>
            <a:r>
              <a:rPr lang="en-GB" sz="2400" baseline="30000" dirty="0"/>
              <a:t>3</a:t>
            </a:r>
            <a:r>
              <a:rPr lang="en-GB" sz="2400" dirty="0"/>
              <a:t>)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4B7EDAE-4233-66D6-AC56-2157EC6A5C1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en-GB"/>
              <a:t>14 May 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01BA10CC-0B93-7ABE-4C96-5943D03E0B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Source: Luke</a:t>
            </a:r>
          </a:p>
          <a:p>
            <a:endParaRPr lang="fi-FI" dirty="0"/>
          </a:p>
        </p:txBody>
      </p:sp>
      <p:graphicFrame>
        <p:nvGraphicFramePr>
          <p:cNvPr id="7" name="Sisällön paikkamerkki 9">
            <a:extLst>
              <a:ext uri="{FF2B5EF4-FFF2-40B4-BE49-F238E27FC236}">
                <a16:creationId xmlns:a16="http://schemas.microsoft.com/office/drawing/2014/main" id="{A6FF2822-9E43-1D01-2BD5-5D6C41E2D4C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24520444"/>
              </p:ext>
            </p:extLst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11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94DB608-4617-798F-8E8D-23D8FDEAB9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en-GB" smtClean="0"/>
              <a:pPr defTabSz="457200"/>
              <a:t>3</a:t>
            </a:fld>
            <a:endParaRPr lang="en-GB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AE51822-64F5-C56B-0515-3D839AD0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altLang="fi-FI" sz="3200" dirty="0"/>
              <a:t>Total land area in Finland 33.8 million ha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413D57-98AF-522F-9D26-8602544249F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en-GB"/>
              <a:t>14 May 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3E0EB99-4844-FC54-D683-180D76CC11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Source: Luke, NLS</a:t>
            </a:r>
          </a:p>
          <a:p>
            <a:endParaRPr lang="fi-FI" dirty="0"/>
          </a:p>
        </p:txBody>
      </p:sp>
      <p:graphicFrame>
        <p:nvGraphicFramePr>
          <p:cNvPr id="7" name="Sisällön paikkamerkki 7">
            <a:extLst>
              <a:ext uri="{FF2B5EF4-FFF2-40B4-BE49-F238E27FC236}">
                <a16:creationId xmlns:a16="http://schemas.microsoft.com/office/drawing/2014/main" id="{764CB406-3463-C810-36E2-88F3421FCFA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98235118"/>
              </p:ext>
            </p:extLst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85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5D9A5AD-4283-9A27-5FEA-307DE39E14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en-GB" smtClean="0"/>
              <a:pPr defTabSz="457200"/>
              <a:t>4</a:t>
            </a:fld>
            <a:endParaRPr lang="en-GB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A0B03F02-5201-6802-F9B9-62E09260E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200" dirty="0"/>
              <a:t>There are more than 600,000 forest owners in Finland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27A3E6-A89D-7970-1961-F5FCBCF0A91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en-GB"/>
              <a:t>14 May 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EBC02F50-285B-9171-92B2-C5D85A9B3B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Source: Luke</a:t>
            </a:r>
          </a:p>
          <a:p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ACB776B1-3D9D-A039-9C9D-D263169F3C8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5798727"/>
              </p:ext>
            </p:extLst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87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77EE0CF-44EA-D29C-E1CD-082024704A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en-GB" smtClean="0"/>
              <a:pPr defTabSz="457200"/>
              <a:t>5</a:t>
            </a:fld>
            <a:endParaRPr lang="en-GB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D1CB9DF-A2A0-D06C-1E85-105435CF2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Forest resources grow all the time</a:t>
            </a:r>
            <a:endParaRPr lang="fi-FI" sz="36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EEEA536-7721-2544-2D3F-88B0F0860C9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en-GB"/>
              <a:t>14 May 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1E07E1F4-1D07-8022-420E-4882395591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Source: Luke</a:t>
            </a:r>
          </a:p>
          <a:p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3BD88B0C-96A0-0C7E-3BC6-6BE41F890FF3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11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7793B4A1-531E-8C4E-4E1A-863F26D048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en-GB" smtClean="0"/>
              <a:pPr defTabSz="457200"/>
              <a:t>6</a:t>
            </a:fld>
            <a:endParaRPr lang="en-GB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4F66A9C5-0557-77B9-A425-C59903DE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growth of Finnish forests is over 100 million m</a:t>
            </a:r>
            <a:r>
              <a:rPr lang="en-GB" baseline="30000" dirty="0"/>
              <a:t>3</a:t>
            </a:r>
            <a:r>
              <a:rPr lang="en-GB" dirty="0"/>
              <a:t> per year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A9F137B-2938-DC4A-59BB-5250D4EC8F4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en-GB"/>
              <a:t>14 May 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680AFEDB-6AF9-509A-65FF-BDC13CA09B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Source: Luke</a:t>
            </a:r>
          </a:p>
          <a:p>
            <a:endParaRPr lang="fi-FI" dirty="0"/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3CADA94-4A46-4E95-A24D-ED0C3D592A2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19081786"/>
              </p:ext>
            </p:extLst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048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BD58E01-F972-0DB3-C39B-48EAD6AC40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en-GB" smtClean="0"/>
              <a:pPr defTabSz="457200"/>
              <a:t>7</a:t>
            </a:fld>
            <a:endParaRPr lang="en-GB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3109A0E2-33CE-AF18-3B8E-1A3CACBE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Sustainable use of domestic wood can be increased</a:t>
            </a:r>
            <a:endParaRPr lang="fi-FI" sz="36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C614213-E7F7-3885-E50A-2AFA30FCF5C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en-GB"/>
              <a:t>14 May 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A6CFE7B-D7EB-3529-7431-72373021F7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Source: Luke</a:t>
            </a:r>
          </a:p>
          <a:p>
            <a:endParaRPr lang="fi-FI" dirty="0"/>
          </a:p>
        </p:txBody>
      </p:sp>
      <p:graphicFrame>
        <p:nvGraphicFramePr>
          <p:cNvPr id="7" name="Sisällön paikkamerkki 5">
            <a:extLst>
              <a:ext uri="{FF2B5EF4-FFF2-40B4-BE49-F238E27FC236}">
                <a16:creationId xmlns:a16="http://schemas.microsoft.com/office/drawing/2014/main" id="{C3926F56-A06F-24F0-3136-C044DF91D8B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9505394"/>
              </p:ext>
            </p:extLst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8032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AMELEONADDRESS" val="{&quot;displayName&quot;:null,&quot;businessId&quot;:&quot;&quot;,&quot;language&quot;:&quot;en-GB&quot;,&quot;unit&quot;:&quot;Yleinen&quot;,&quot;postalAddress&quot;:&quot;&quot;,&quot;postalCode&quot;:&quot;&quot;,&quot;postOffice&quot;:&quot;&quot;,&quot;streetAddress&quot;:&quot;Snellmaninkatu 13&quot;,&quot;streetPostOffice&quot;:&quot;FI-00170 Helsinki&quot;,&quot;tel&quot;:&quot;+358 9 132 61&quot;,&quot;fax&quot;:&quot;+358 9 132 4445&quot;,&quot;email&quot;:&quot;name.surname@forestindustries.fi&quot;,&quot;www&quot;:&quot;www.forestindustries.fi&quot;,&quot;companyInfo&quot;:&quot;&quot;,&quot;addressLayout&quot;:&quot;9118ba33-9118-9118-9118-9118ba331b56&quot;,&quot;companyName&quot;:&quot;Finnish Forest Industries Federation&quot;,&quot;domicile&quot;:&quot;Helsinki&quot;,&quot;customFields&quot;:null}"/>
  <p:tag name="KAMELEONDOCUMENT" val="{&quot;content&quot;:&quot;cdad83a4-b495-41c3-8129-1299c85ffb2c&quot;,&quot;module&quot;:&quot;ef23504f-7fcd-4484-b491-9ebeb84fe42b&quot;,&quot;language&quot;:&quot;en-GB&quot;,&quot;author&quot;:&quot;615ee714-78f8-4d16-b25d-afa5b3242fc0&quot;,&quot;properties&quot;:{&quot;AuthorName&quot;:&quot;Huhtala-Hedman Ville&quot;,&quot;AuthorTitle&quot;:&quot;Tilastopäällikkö&quot;,&quot;AuthorEmail&quot;:&quot;ville.huhtala-hedman@forestindustries.fi&quot;,&quot;AuthorPhone&quot;:&quot;&quot;,&quot;CompanyList&quot;:&quot;Finnish Forest Industries Federation&quot;,&quot;SiteList&quot;:&quot;Yleinen&quot;,&quot;AuthorMobile&quot;:&quot;+358 408241001&quot;,&quot;AuthorDepartment&quot;:&quot;Taloustiimi&quot;,&quot;ddate&quot;:&quot;14 May 2025&quot;,&quot;dtitle&quot;:null,&quot;dsubtitle&quot;:null},&quot;raw&quot;:{&quot;ddate&quot;:&quot;2025-05-14&quot;}}"/>
</p:tagLst>
</file>

<file path=ppt/theme/theme1.xml><?xml version="1.0" encoding="utf-8"?>
<a:theme xmlns:a="http://schemas.openxmlformats.org/drawingml/2006/main" name="Tekstikalvopohja_en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_en.potx" id="{D2CE63C6-D6DC-4C44-BBEE-2C27E20B4879}" vid="{8C2FE094-12F6-422E-AFBA-22D106F384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a0f1b53-4f2b-47f4-afa8-762e7ed58ed1}">
  <we:reference id="9a0f1b53-4f2b-47f4-afa8-762e7ed58ed1" version="1.4.0" store="EXCatalog" storeType="EXCatalog"/>
  <we:alternateReferences/>
  <we:properties>
    <we:property name="Office.AutoShowTaskpaneWithDocument" value="false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48B8E1DC</Template>
  <TotalTime>0</TotalTime>
  <Words>171</Words>
  <Application>Microsoft Office PowerPoint</Application>
  <PresentationFormat>Laajakuva</PresentationFormat>
  <Paragraphs>42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Tekstikalvopohja_en</vt:lpstr>
      <vt:lpstr>Forest resources in Finland</vt:lpstr>
      <vt:lpstr>Pine and spruce are the most common tree species in Finland  (Total volume 2.6 bill. m3)</vt:lpstr>
      <vt:lpstr>Total land area in Finland 33.8 million ha</vt:lpstr>
      <vt:lpstr> There are more than 600,000 forest owners in Finland</vt:lpstr>
      <vt:lpstr>Forest resources grow all the time</vt:lpstr>
      <vt:lpstr>The growth of Finnish forests is over 100 million m3 per year</vt:lpstr>
      <vt:lpstr>Sustainable use of domestic wood can be increased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2025-05-14T07:35:46Z</dcterms:created>
  <dcterms:modified xsi:type="dcterms:W3CDTF">2025-05-14T08:13:58Z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616c8f7-5329-45c1-b6df-378d2db7d954_Enabled">
    <vt:lpwstr>true</vt:lpwstr>
  </property>
  <property fmtid="{D5CDD505-2E9C-101B-9397-08002B2CF9AE}" pid="3" name="MSIP_Label_b616c8f7-5329-45c1-b6df-378d2db7d954_SetDate">
    <vt:lpwstr>2025-05-14T07:42:16Z</vt:lpwstr>
  </property>
  <property fmtid="{D5CDD505-2E9C-101B-9397-08002B2CF9AE}" pid="4" name="MSIP_Label_b616c8f7-5329-45c1-b6df-378d2db7d954_Method">
    <vt:lpwstr>Privileged</vt:lpwstr>
  </property>
  <property fmtid="{D5CDD505-2E9C-101B-9397-08002B2CF9AE}" pid="5" name="MSIP_Label_b616c8f7-5329-45c1-b6df-378d2db7d954_Name">
    <vt:lpwstr>General</vt:lpwstr>
  </property>
  <property fmtid="{D5CDD505-2E9C-101B-9397-08002B2CF9AE}" pid="6" name="MSIP_Label_b616c8f7-5329-45c1-b6df-378d2db7d954_SiteId">
    <vt:lpwstr>ef23504f-7fcd-4484-b491-9ebeb84fe42b</vt:lpwstr>
  </property>
  <property fmtid="{D5CDD505-2E9C-101B-9397-08002B2CF9AE}" pid="7" name="MSIP_Label_b616c8f7-5329-45c1-b6df-378d2db7d954_ActionId">
    <vt:lpwstr>1846a2bb-d06a-4dfc-971b-07b5bf1197e1</vt:lpwstr>
  </property>
  <property fmtid="{D5CDD505-2E9C-101B-9397-08002B2CF9AE}" pid="8" name="MSIP_Label_b616c8f7-5329-45c1-b6df-378d2db7d954_ContentBits">
    <vt:lpwstr>0</vt:lpwstr>
  </property>
  <property fmtid="{D5CDD505-2E9C-101B-9397-08002B2CF9AE}" pid="9" name="MSIP_Label_b616c8f7-5329-45c1-b6df-378d2db7d954_Tag">
    <vt:lpwstr>10, 0, 1, 1</vt:lpwstr>
  </property>
</Properties>
</file>